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0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pos="360" userDrawn="1">
          <p15:clr>
            <a:srgbClr val="A4A3A4"/>
          </p15:clr>
        </p15:guide>
        <p15:guide id="5" orient="horz" pos="288" userDrawn="1">
          <p15:clr>
            <a:srgbClr val="A4A3A4"/>
          </p15:clr>
        </p15:guide>
        <p15:guide id="6" orient="horz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00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76" y="60"/>
      </p:cViewPr>
      <p:guideLst>
        <p:guide pos="3840"/>
        <p:guide orient="horz" pos="2160"/>
        <p:guide pos="7296"/>
        <p:guide pos="360"/>
        <p:guide orient="horz" pos="288"/>
        <p:guide orient="horz"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8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05275-5D9A-4707-825D-3E6D2D74A1AA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4D9A4-5D99-4112-A08A-B43E09329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0FB45-253F-4D14-AE0F-E8B732E07BD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6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C3977-F675-4115-A662-407B39E2E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CAF54A-6D09-45FD-A954-2AE9A743C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1929B-C7EE-4601-890E-F1903CD148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34ADF5-AA4B-4E56-B393-3C1DDD43E3DB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A0608-9408-4305-8E00-56D4004C5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4BA3A-80DA-4015-AA84-C5A45E043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67324-5242-4E56-AFA4-1C6F7C268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8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241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FAD9E2-3C7E-4D42-AB6E-FA5E3B00A6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C0F17C-8925-46A8-BF83-0770AE58A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F6750-7D76-41B0-8E68-3413421058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34ADF5-AA4B-4E56-B393-3C1DDD43E3DB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0FADC-ADDB-450C-BA0A-CE0826F2F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4057E-8487-40C7-91E5-FBE8CF353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67324-5242-4E56-AFA4-1C6F7C268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02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779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01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2088D-4CE6-4C63-BBCF-920308345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BC7C9-FEE2-4A91-B90D-A379676A7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E67A1-8BE4-474D-8861-9B9B251F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34ADF5-AA4B-4E56-B393-3C1DDD43E3DB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39D29-14F3-41FB-8CF9-880C50C7D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B2F0A-9A12-4473-ACEE-AE7353FFB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67324-5242-4E56-AFA4-1C6F7C268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5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9286C-DEF2-44F7-BC5B-73F6C7972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5C373-4286-45AE-83E9-66539790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A4896-A130-4150-B03D-68B8AC5E6A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34ADF5-AA4B-4E56-B393-3C1DDD43E3DB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BCAFE-E819-44C4-B7F1-87972D1FB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AC0B8-657D-47D5-AA99-D70F40D3D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67324-5242-4E56-AFA4-1C6F7C268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84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A1695-B3D7-4482-843E-CE8E45280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FC478-21ED-49EC-9641-954E49DA35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6565D2-000B-44EB-9B75-5536C5C17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20F96-66EA-457F-B0C2-B2B1ECE45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34ADF5-AA4B-4E56-B393-3C1DDD43E3DB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C09BE2-8701-4B12-8EEA-7D98A689C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6FC65-9975-440D-A50E-D23D16187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67324-5242-4E56-AFA4-1C6F7C268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4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E4259-FBF8-4224-B75E-EAA2D179E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BBCB0-8FD6-4DC1-A239-7D0D3D139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2F8AF4-1993-44AA-9FC0-6A0164FD7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5B9F25-D8BD-4843-9B01-BA09A712CF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E49C38-E8D1-4CEE-97CE-BB339648C4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46166C-9FDB-4164-9362-2B93339FDC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34ADF5-AA4B-4E56-B393-3C1DDD43E3DB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1A2642-49D0-4216-8EE6-D69D045BB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4151C8-34B7-47B7-869C-1EFD93E56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67324-5242-4E56-AFA4-1C6F7C268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1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A115D-EED3-4778-B8E9-728145A59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C0470C-A048-497B-9E67-E30D2A928C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34ADF5-AA4B-4E56-B393-3C1DDD43E3DB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02328F-428C-41D1-A506-4F1BFEB47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C7E935-84A9-4DF2-80ED-5282B1250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67324-5242-4E56-AFA4-1C6F7C268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61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F9299C-4EFF-4929-B6FB-47209CB4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34ADF5-AA4B-4E56-B393-3C1DDD43E3DB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F4F9C3-2E65-44BD-99A8-C369CF7E2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CD8C96-63CA-4D09-B00A-0D4DE764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67324-5242-4E56-AFA4-1C6F7C268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99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81E3-7E6D-46C6-A417-84DC2E543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7127F-69FB-4537-B0C1-4C272F1D5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E58C20-09CD-4C64-BE6C-EBCC8B5D2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273DD6-B085-4EFD-AC7D-EE56A803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34ADF5-AA4B-4E56-B393-3C1DDD43E3DB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3CCCF-03E6-417B-ADF2-AD3C4705C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9EB390-502E-474E-A746-8AD9CF9BF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67324-5242-4E56-AFA4-1C6F7C268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2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27368-3414-466A-9475-9063749DB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DB6C5D-776B-4846-B1AD-015C31370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FAE6C-A3FE-42D6-A84F-16521630E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6C9055-C318-490D-BA3A-4F9AED49AB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34ADF5-AA4B-4E56-B393-3C1DDD43E3DB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096AF6-81A6-47AE-8CBE-AFAC39CB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3E2790-F3DA-433A-80F3-EF475525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67324-5242-4E56-AFA4-1C6F7C268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0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33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gif"/><Relationship Id="rId5" Type="http://schemas.openxmlformats.org/officeDocument/2006/relationships/image" Target="../media/image13.png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15.wdp"/><Relationship Id="rId5" Type="http://schemas.openxmlformats.org/officeDocument/2006/relationships/image" Target="../media/image49.png"/><Relationship Id="rId4" Type="http://schemas.microsoft.com/office/2007/relationships/hdphoto" Target="../media/hdphoto14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jpeg"/><Relationship Id="rId5" Type="http://schemas.openxmlformats.org/officeDocument/2006/relationships/image" Target="../media/image52.gif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sahanabgps@gmail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7.png"/><Relationship Id="rId15" Type="http://schemas.microsoft.com/office/2007/relationships/hdphoto" Target="../media/hdphoto6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microsoft.com/office/2007/relationships/hdphoto" Target="../media/hdphoto3.wdp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1.wdp"/><Relationship Id="rId3" Type="http://schemas.microsoft.com/office/2007/relationships/hdphoto" Target="../media/hdphoto7.wdp"/><Relationship Id="rId7" Type="http://schemas.microsoft.com/office/2007/relationships/hdphoto" Target="../media/hdphoto9.wdp"/><Relationship Id="rId12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microsoft.com/office/2007/relationships/hdphoto" Target="../media/hdphoto10.wdp"/><Relationship Id="rId5" Type="http://schemas.microsoft.com/office/2007/relationships/hdphoto" Target="../media/hdphoto8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29.gif"/><Relationship Id="rId3" Type="http://schemas.openxmlformats.org/officeDocument/2006/relationships/image" Target="../media/image21.jpeg"/><Relationship Id="rId7" Type="http://schemas.openxmlformats.org/officeDocument/2006/relationships/image" Target="../media/image24.gif"/><Relationship Id="rId12" Type="http://schemas.microsoft.com/office/2007/relationships/hdphoto" Target="../media/hdphoto1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2.wdp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5" Type="http://schemas.openxmlformats.org/officeDocument/2006/relationships/image" Target="../media/image31.gif"/><Relationship Id="rId10" Type="http://schemas.openxmlformats.org/officeDocument/2006/relationships/image" Target="../media/image27.jpeg"/><Relationship Id="rId4" Type="http://schemas.openxmlformats.org/officeDocument/2006/relationships/image" Target="../media/image22.gif"/><Relationship Id="rId9" Type="http://schemas.openxmlformats.org/officeDocument/2006/relationships/image" Target="../media/image26.jpeg"/><Relationship Id="rId14" Type="http://schemas.openxmlformats.org/officeDocument/2006/relationships/image" Target="../media/image3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2C51BF3-2AD1-4707-A8B8-5A75164E803A}"/>
              </a:ext>
            </a:extLst>
          </p:cNvPr>
          <p:cNvSpPr txBox="1"/>
          <p:nvPr/>
        </p:nvSpPr>
        <p:spPr>
          <a:xfrm>
            <a:off x="2374900" y="2108200"/>
            <a:ext cx="5372100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B07951-FE45-4222-96A4-C3ED3DC3D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3" y="164893"/>
            <a:ext cx="11692328" cy="64757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69D1567-EC38-4CBE-886D-E32409309083}"/>
              </a:ext>
            </a:extLst>
          </p:cNvPr>
          <p:cNvSpPr txBox="1"/>
          <p:nvPr/>
        </p:nvSpPr>
        <p:spPr>
          <a:xfrm>
            <a:off x="5441429" y="292100"/>
            <a:ext cx="6096000" cy="1320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42AE0C-E919-451E-8476-2930053B2BBB}"/>
              </a:ext>
            </a:extLst>
          </p:cNvPr>
          <p:cNvSpPr txBox="1"/>
          <p:nvPr/>
        </p:nvSpPr>
        <p:spPr>
          <a:xfrm>
            <a:off x="7308329" y="1943100"/>
            <a:ext cx="4229100" cy="12319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4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73040" y="502920"/>
            <a:ext cx="59436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জড় ও জীব আলাদা করে নিচের ছকে লিখ।  </a:t>
            </a:r>
            <a:endParaRPr lang="en-US" sz="336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41120" y="3520440"/>
            <a:ext cx="9692640" cy="2194560"/>
            <a:chOff x="533400" y="3429000"/>
            <a:chExt cx="8077200" cy="2971800"/>
          </a:xfrm>
        </p:grpSpPr>
        <p:sp>
          <p:nvSpPr>
            <p:cNvPr id="5" name="Rectangle 4"/>
            <p:cNvSpPr/>
            <p:nvPr/>
          </p:nvSpPr>
          <p:spPr>
            <a:xfrm>
              <a:off x="533400" y="3429000"/>
              <a:ext cx="4038600" cy="76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572000" y="3429000"/>
              <a:ext cx="4038600" cy="76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33400" y="4191000"/>
              <a:ext cx="4038600" cy="685800"/>
            </a:xfrm>
            <a:prstGeom prst="rect">
              <a:avLst/>
            </a:prstGeom>
            <a:solidFill>
              <a:srgbClr val="10FCC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2000" y="4191000"/>
              <a:ext cx="4038600" cy="685800"/>
            </a:xfrm>
            <a:prstGeom prst="rect">
              <a:avLst/>
            </a:prstGeom>
            <a:solidFill>
              <a:srgbClr val="10FCC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3400" y="4876800"/>
              <a:ext cx="4038600" cy="762000"/>
            </a:xfrm>
            <a:prstGeom prst="rect">
              <a:avLst/>
            </a:prstGeom>
            <a:solidFill>
              <a:srgbClr val="10FCC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72000" y="4876800"/>
              <a:ext cx="4038600" cy="762000"/>
            </a:xfrm>
            <a:prstGeom prst="rect">
              <a:avLst/>
            </a:prstGeom>
            <a:solidFill>
              <a:srgbClr val="10FCC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3400" y="5638800"/>
              <a:ext cx="4038600" cy="762000"/>
            </a:xfrm>
            <a:prstGeom prst="rect">
              <a:avLst/>
            </a:prstGeom>
            <a:solidFill>
              <a:srgbClr val="10FCC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72000" y="5638800"/>
              <a:ext cx="4038600" cy="762000"/>
            </a:xfrm>
            <a:prstGeom prst="rect">
              <a:avLst/>
            </a:prstGeom>
            <a:solidFill>
              <a:srgbClr val="10FCC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438400" y="3520440"/>
            <a:ext cx="27432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জড় </a:t>
            </a:r>
            <a:endParaRPr lang="en-US" sz="336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84720" y="3520440"/>
            <a:ext cx="283464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জীব  </a:t>
            </a:r>
            <a:endParaRPr lang="en-US" sz="336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41120" y="1508760"/>
            <a:ext cx="109728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মানুষ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12720" y="1508760"/>
            <a:ext cx="155448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চেয়ার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7200" y="1508760"/>
            <a:ext cx="18288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চড়ুইপাখি 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87440" y="1508760"/>
            <a:ext cx="173736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বইখাতা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16240" y="1508760"/>
            <a:ext cx="146304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পেনসিল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53600" y="1508760"/>
            <a:ext cx="109728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উদ্ভিদ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90560" y="2423160"/>
            <a:ext cx="109728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মুরগি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41120" y="2423160"/>
            <a:ext cx="109728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রাস্তা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95600" y="2423160"/>
            <a:ext cx="109728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গরু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41520" y="2452950"/>
            <a:ext cx="146304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জানালা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0" y="2452950"/>
            <a:ext cx="201168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কবুতর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662160" y="2423160"/>
            <a:ext cx="13716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ঘরবাড়ি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Frame 26"/>
          <p:cNvSpPr/>
          <p:nvPr/>
        </p:nvSpPr>
        <p:spPr>
          <a:xfrm>
            <a:off x="5364480" y="411480"/>
            <a:ext cx="5852160" cy="787790"/>
          </a:xfrm>
          <a:prstGeom prst="frame">
            <a:avLst>
              <a:gd name="adj1" fmla="val 788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5360" y="320040"/>
            <a:ext cx="3108960" cy="683264"/>
          </a:xfrm>
          <a:prstGeom prst="rect">
            <a:avLst/>
          </a:prstGeom>
          <a:noFill/>
          <a:ln w="3175">
            <a:solidFill>
              <a:srgbClr val="7030A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84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12720" y="5910096"/>
            <a:ext cx="6400800" cy="6093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এবার মিলিয়ে দেখ ।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43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8 0.01273 C 0.00456 0.0169 0.01432 0.02107 0.02357 0.02685 C 0.03255 0.03935 0.04362 0.04051 0.05573 0.04329 C 0.05976 0.0463 0.06445 0.04722 0.06849 0.05023 C 0.08958 0.06644 0.07005 0.05648 0.08307 0.0625 C 0.09062 0.06968 0.08633 0.06644 0.09752 0.07222 C 0.09896 0.07292 0.10052 0.07338 0.10234 0.07408 C 0.1039 0.075 0.10716 0.07685 0.10716 0.07732 C 0.11536 0.08935 0.10781 0.08056 0.12005 0.08634 C 0.12943 0.09121 0.12344 0.09028 0.13125 0.09584 C 0.13607 0.09977 0.14206 0.10116 0.14726 0.10347 C 0.1556 0.11111 0.16393 0.11644 0.17304 0.12222 C 0.17513 0.12384 0.17721 0.12593 0.17929 0.12685 C 0.18242 0.12894 0.18906 0.13148 0.18906 0.13171 C 0.19713 0.13982 0.20195 0.14514 0.21159 0.14861 C 0.21875 0.15556 0.22435 0.16134 0.23242 0.16505 C 0.24427 0.17732 0.23802 0.17384 0.25013 0.17732 C 0.25547 0.18912 0.26211 0.19167 0.27083 0.1963 C 0.27513 0.20232 0.28021 0.20625 0.28541 0.21088 C 0.28984 0.22477 0.29049 0.22732 0.29987 0.23195 C 0.30247 0.24445 0.30976 0.24815 0.31745 0.25116 C 0.322 0.26204 0.32903 0.2625 0.33672 0.26852 C 0.33724 0.27037 0.33672 0.27408 0.33828 0.27546 C 0.3444 0.28264 0.35234 0.28588 0.35898 0.29213 C 0.36159 0.30347 0.36627 0.30764 0.3737 0.31134 C 0.37747 0.31505 0.38229 0.31574 0.38476 0.32107 C 0.38685 0.32477 0.38568 0.33171 0.38789 0.33542 C 0.38919 0.33658 0.40872 0.33982 0.41054 0.34005 C 0.41797 0.34421 0.4237 0.34676 0.43151 0.34954 C 0.45534 0.37685 0.45976 0.36621 0.49752 0.36621 " pathEditMode="relative" rAng="0" ptsTypes="AAAAAAAAAAAAAAAAAAAAAAAAAAAA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0" y="1775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9.65594E-7 C -0.00764 0.00833 -0.00886 0.02026 -0.01337 0.03274 C -0.0158 0.04745 -0.0217 0.05716 -0.02431 0.07242 C -0.02761 0.09323 -0.03299 0.11293 -0.0375 0.13319 C -0.04028 0.14484 -0.04045 0.15538 -0.04427 0.16593 C -0.04601 0.18535 -0.0441 0.17592 -0.05087 0.19395 C -0.05174 0.19589 -0.05365 0.20089 -0.05365 0.20117 C -0.05539 0.21227 -0.06007 0.22003 -0.06181 0.23141 C -0.06407 0.24723 -0.06424 0.26332 -0.06841 0.2783 C -0.06945 0.28912 -0.07032 0.29689 -0.07379 0.30577 C -0.07483 0.31104 -0.079 0.33491 -0.08056 0.33879 C -0.08768 0.35766 -0.1 0.36709 -0.1125 0.36709 " pathEditMode="relative" rAng="0" ptsTypes="fffffffffff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183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85185E-6 C 0.00026 0.00023 0.01003 0.00324 0.01107 0.00417 C 0.01406 0.00787 0.01589 0.01296 0.01901 0.01597 C 0.02057 0.01759 0.0224 0.01898 0.02396 0.02084 C 0.03021 0.03472 0.03685 0.04607 0.04818 0.05162 C 0.05443 0.06574 0.05482 0.06875 0.06589 0.07292 C 0.07253 0.07755 0.07878 0.08426 0.08516 0.08912 C 0.09375 0.0956 0.09258 0.08727 0.10313 0.10347 C 0.10417 0.10486 0.10508 0.10741 0.10625 0.10857 C 0.11523 0.11621 0.125 0.12107 0.13372 0.1294 C 0.13424 0.13195 0.13451 0.13472 0.13542 0.13658 C 0.13646 0.1382 0.13802 0.13959 0.1388 0.14121 C 0.13971 0.14491 0.13828 0.15046 0.14023 0.15324 C 0.14219 0.15579 0.1457 0.15463 0.14844 0.15556 C 0.1556 0.16366 0.16393 0.16713 0.17266 0.17222 C 0.17813 0.17523 0.1888 0.18195 0.1888 0.18218 C 0.19167 0.18542 0.19219 0.19259 0.19518 0.19537 C 0.20573 0.20695 0.22344 0.21597 0.23555 0.22408 C 0.24193 0.22824 0.25 0.23033 0.25664 0.23357 C 0.25807 0.23426 0.26146 0.23588 0.26146 0.23634 C 0.26563 0.2419 0.27031 0.24514 0.27591 0.24769 C 0.27813 0.24977 0.28086 0.25162 0.28268 0.25463 C 0.28997 0.27014 0.27773 0.25996 0.28893 0.26875 C 0.29323 0.27246 0.30182 0.27871 0.30182 0.27894 C 0.3043 0.28357 0.30521 0.29028 0.3082 0.29491 C 0.31055 0.29838 0.31406 0.29931 0.31628 0.30185 C 0.33125 0.32014 0.32005 0.31343 0.33086 0.31852 C 0.34219 0.33009 0.32839 0.31713 0.34219 0.32593 C 0.34401 0.32662 0.34518 0.32894 0.34701 0.33056 C 0.34857 0.33171 0.35026 0.33218 0.35195 0.33287 C 0.35703 0.33773 0.35859 0.34398 0.36328 0.34908 C 0.36641 0.35255 0.37305 0.3588 0.37305 0.35903 C 0.37396 0.3632 0.37682 0.37107 0.37305 0.37523 C 0.37109 0.37778 0.36862 0.37523 0.36641 0.37523 " pathEditMode="relative" rAng="0" ptsTypes="AAAAAAAAAAAAAAAAAAAAAAAAAAAAAAAAAA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1881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3 0.00417 C -0.02969 0.00857 -0.03204 0.01273 -0.03802 0.02084 C -0.04297 0.03796 -0.04597 0.04144 -0.05326 0.05394 C -0.05964 0.06528 -0.06485 0.07824 -0.07266 0.0875 C -0.07565 0.10787 -0.07149 0.08773 -0.07826 0.10139 C -0.07969 0.10417 -0.07969 0.10857 -0.08099 0.11111 C -0.08204 0.11296 -0.08386 0.11343 -0.08503 0.11574 C -0.08855 0.12176 -0.0918 0.12824 -0.09493 0.13496 C -0.09857 0.14213 -0.10287 0.14815 -0.10586 0.15648 C -0.1142 0.17732 -0.12253 0.20139 -0.13516 0.21551 C -0.13672 0.22014 -0.13763 0.2257 -0.13933 0.23009 C -0.14232 0.23727 -0.14688 0.2456 -0.15052 0.25139 C -0.15235 0.26111 -0.15521 0.26713 -0.15886 0.27523 C -0.16433 0.30417 -0.15795 0.27824 -0.16563 0.29653 C -0.17149 0.31019 -0.17513 0.33102 -0.18516 0.3375 C -0.1944 0.35278 -0.17709 0.32546 -0.1961 0.34653 C -0.20287 0.35417 -0.21068 0.36158 -0.21836 0.36574 C -0.21771 0.36713 -0.21563 0.3706 -0.21563 0.3713 " pathEditMode="relative" rAng="0" ptsTypes="AAAAAAAAAAAAAAAAAA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1835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5 0.00602 C 0.07304 0.00232 0.06849 0.01181 0.05911 0.01667 C 0.04648 0.02315 0.03242 0.025 0.0194 0.0294 C 0.01484 0.03102 0.01107 0.03519 0.00677 0.03773 C -0.01016 0.04769 -0.00651 0.0456 -0.02344 0.05046 C -0.04115 0.06412 -0.06133 0.06667 -0.0806 0.07593 C -0.10495 0.08773 -0.12943 0.09908 -0.15352 0.11158 C -0.20807 0.14005 -0.26198 0.17084 -0.31706 0.19838 C -0.33542 0.20764 -0.35196 0.22269 -0.36953 0.23449 C -0.38828 0.24699 -0.41042 0.2544 -0.42969 0.26621 C -0.45391 0.28079 -0.47696 0.29699 -0.49974 0.31459 C -0.5211 0.33125 -0.54037 0.35347 -0.5599 0.37384 C -0.56667 0.38079 -0.56927 0.38959 -0.57748 0.39514 C -0.58099 0.40232 -0.5849 0.40394 -0.58685 0.41204 C -0.58008 0.41806 -0.5724 0.41783 -0.56459 0.42037 C -0.55886 0.4257 -0.55599 0.43403 -0.55039 0.43959 C -0.54401 0.44607 -0.54297 0.44653 -0.53776 0.45 " pathEditMode="relative" rAng="0" ptsTypes="AAAAAAAAAAAAAAA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68" y="2215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85185E-6 C -0.00351 0.0081 -0.00586 0.01806 -0.00937 0.02546 C -0.01172 0.03009 -0.01432 0.03241 -0.01653 0.03634 C -0.02877 0.05787 -0.01601 0.03704 -0.02474 0.05556 C -0.02578 0.05764 -0.02708 0.0581 -0.02786 0.05996 C -0.03047 0.06621 -0.03281 0.07315 -0.03515 0.0794 C -0.04961 0.11875 -0.03242 0.06852 -0.0444 0.09653 C -0.06419 0.14375 -0.03633 0.08496 -0.05456 0.12222 C -0.05742 0.13519 -0.06185 0.14421 -0.06588 0.15486 C -0.06784 0.15949 -0.07083 0.16991 -0.07083 0.17014 C -0.07357 0.19167 -0.06953 0.16921 -0.07513 0.18056 C -0.07617 0.1831 -0.07617 0.18681 -0.07721 0.18935 C -0.0789 0.19537 -0.08333 0.20671 -0.08333 0.20695 C -0.08568 0.2213 -0.08607 0.22084 -0.09036 0.23241 C -0.09401 0.24213 -0.09635 0.25463 -0.09961 0.26482 C -0.10325 0.27616 -0.10742 0.28588 -0.11094 0.29699 C -0.11328 0.31134 -0.11002 0.29445 -0.11497 0.30996 C -0.11888 0.32199 -0.11263 0.31134 -0.11927 0.32037 C -0.12096 0.33334 -0.11862 0.3213 -0.12435 0.33357 C -0.1263 0.33796 -0.12734 0.34398 -0.12943 0.34861 C -0.13372 0.35903 -0.13229 0.35347 -0.13867 0.36366 C -0.14427 0.37269 -0.14974 0.38218 -0.15508 0.3919 C -0.1569 0.39537 -0.1582 0.4 -0.16015 0.40278 C -0.16471 0.40903 -0.16914 0.41412 -0.17357 0.41991 C -0.17851 0.42662 -0.18151 0.43334 -0.18685 0.43727 C -0.18854 0.44074 -0.19036 0.44445 -0.19193 0.44792 C -0.19271 0.44954 -0.19492 0.45 -0.19492 0.4507 " pathEditMode="relative" rAng="0" ptsTypes="AAAAAAAAAAAAAAAAAAAAAAAAA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2252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81481E-6 C 0.00807 0.00856 0.0151 0.02037 0.02409 0.02615 C 0.02851 0.03171 0.03125 0.03888 0.03554 0.04421 C 0.0414 0.05208 0.03724 0.04467 0.04453 0.05254 C 0.04922 0.05763 0.05377 0.06319 0.05833 0.06875 C 0.06888 0.08194 0.0681 0.09837 0.08268 0.1074 C 0.0901 0.11689 0.08867 0.1199 0.09661 0.12777 C 0.10429 0.14328 0.11354 0.15416 0.12344 0.16597 C 0.12565 0.16875 0.12669 0.17337 0.12838 0.17638 C 0.13515 0.18819 0.13398 0.18657 0.13997 0.19259 C 0.14271 0.2037 0.14583 0.2155 0.15026 0.225 C 0.15104 0.22916 0.1513 0.23379 0.15273 0.23726 C 0.15885 0.25254 0.16888 0.26226 0.17565 0.27592 C 0.18411 0.29328 0.18112 0.29398 0.19479 0.29814 C 0.19596 0.29953 0.19739 0.30069 0.19857 0.30231 C 0.19987 0.30416 0.2026 0.30879 0.2026 0.30902 " pathEditMode="relative" rAng="0" ptsTypes="AAAAAAAAAAAAAAAA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0" y="1544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C 0.01537 0.0037 0.00039 -0.00255 0.01211 0.00949 C 0.01888 0.0162 0.02214 0.01574 0.03008 0.01736 C 0.04909 0.02708 0.06927 0.03842 0.08919 0.0449 C 0.10052 0.04884 0.12383 0.05462 0.12383 0.05486 C 0.15274 0.07384 0.18242 0.08634 0.21459 0.09212 C 0.23112 0.09953 0.22084 0.09444 0.24479 0.10972 C 0.25065 0.11388 0.25794 0.11319 0.26432 0.11574 C 0.28672 0.125 0.30834 0.13888 0.33112 0.14722 C 0.3375 0.15879 0.34844 0.16342 0.35807 0.17083 C 0.37123 0.18078 0.36211 0.17754 0.37474 0.18055 C 0.38086 0.18425 0.38685 0.18726 0.39271 0.1905 C 0.39649 0.19259 0.40339 0.19629 0.40339 0.19675 C 0.41263 0.2081 0.40261 0.19722 0.42005 0.2081 C 0.4224 0.20949 0.42409 0.2125 0.42617 0.21412 C 0.42956 0.21643 0.43321 0.21805 0.43672 0.22013 C 0.44193 0.22314 0.44688 0.22638 0.45182 0.22986 C 0.45378 0.23101 0.45781 0.23402 0.45781 0.23425 C 0.46198 0.24143 0.46459 0.24351 0.47136 0.24537 C 0.47787 0.25185 0.48451 0.25787 0.49102 0.26342 C 0.49284 0.26458 0.49388 0.26759 0.49571 0.26898 C 0.5013 0.27523 0.50716 0.27986 0.5138 0.28287 C 0.51472 0.28402 0.5155 0.28587 0.5168 0.2868 C 0.51836 0.28888 0.52018 0.28935 0.52136 0.29074 C 0.5237 0.29398 0.52526 0.29791 0.52761 0.30092 C 0.52513 0.303 0.51836 0.30601 0.51836 0.30902 " pathEditMode="relative" rAng="0" ptsTypes="AAAAAAAAAAAAAAAAAAAAAAAAAA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80" y="1544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05 -0.00208 C 0.03581 0.02616 0.04831 -0.00856 0.03763 0.01297 C 0.02878 0.03033 0.02227 0.04861 0.01159 0.06528 C 0.00899 0.08195 -0.00325 0.09445 -0.0112 0.10811 C -0.01849 0.12037 -0.02565 0.13311 -0.03255 0.14561 C -0.03815 0.15556 -0.04153 0.1588 -0.04922 0.16806 C -0.05117 0.17061 -0.05534 0.17523 -0.05534 0.17547 C -0.0569 0.17917 -0.05768 0.18357 -0.05976 0.18658 C -0.06133 0.18912 -0.06393 0.18982 -0.06601 0.19213 C -0.07122 0.19769 -0.07318 0.20324 -0.07956 0.20718 C -0.08411 0.21528 -0.08945 0.21968 -0.09648 0.22408 C -0.10807 0.23843 -0.12018 0.24792 -0.1345 0.25764 C -0.14049 0.26181 -0.1431 0.26806 -0.14974 0.27061 C -0.1595 0.28287 -0.14206 0.26158 -0.16054 0.2801 C -0.17109 0.29098 -0.17838 0.30417 -0.19245 0.30996 C -0.20143 0.32709 -0.20026 0.31898 -0.21224 0.33218 C -0.22422 0.34561 -0.21653 0.34167 -0.22591 0.34561 C -0.23008 0.35348 -0.23164 0.36273 -0.23815 0.36783 C -0.24127 0.37593 -0.24297 0.37801 -0.2487 0.38287 C -0.24974 0.38473 -0.25169 0.38866 -0.25169 0.38889 " pathEditMode="relative" rAng="0" ptsTypes="AAAAAAAAAAAAAAAAAAAA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1953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53 -3.33333E-6 C 0.04935 0.01875 0.03789 0.04121 0.00443 0.06273 C -0.01224 0.10996 -0.04049 0.15764 0.01693 0.20394 C 0.02422 0.23611 0.0263 0.26852 0.04102 0.30047 C 0.04518 0.30834 0.07123 0.31227 0.08698 0.31922 C 0.10781 0.32871 0.10573 0.33866 0.12253 0.34838 C 0.10886 0.37408 0.13815 0.37037 0.06289 0.38241 " pathEditMode="relative" rAng="0" ptsTypes="AAAAAAA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5" y="1912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C 0.00286 0.00093 0.00664 0.00069 0.00924 0.00347 C 0.01093 0.00486 0.01028 0.00833 0.0108 0.01065 C 0.01224 0.01713 0.01536 0.02268 0.01705 0.02893 C 0.01849 0.04005 0.02226 0.04907 0.02474 0.06018 C 0.02747 0.07199 0.02799 0.08449 0.03099 0.09606 C 0.03372 0.10648 0.0388 0.11597 0.04192 0.12593 C 0.04583 0.14745 0.04049 0.11991 0.04817 0.14537 C 0.05338 0.16319 0.05599 0.18218 0.05911 0.20046 C 0.06067 0.24213 0.06002 0.23819 0.06393 0.27893 C 0.0651 0.29074 0.06731 0.30648 0.075 0.31528 C 0.0776 0.33426 0.08281 0.3537 0.08281 0.37384 " pathEditMode="relative" rAng="0" ptsTypes="AAAAAAAAAAAA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1" y="1868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68479E-6 C -0.00608 0.00166 -0.01216 0.00277 -0.01754 0.00582 C -0.02396 0.00999 -0.029 0.01498 -0.03629 0.01803 C -0.06927 0.04356 -0.10469 0.06215 -0.13993 0.08185 C -0.1691 0.09822 -0.19584 0.12264 -0.22153 0.14622 C -0.25608 0.17758 -0.22518 0.14622 -0.24844 0.17813 C -0.25973 0.19367 -0.27309 0.2056 -0.28594 0.21836 C -0.29705 0.22919 -0.30625 0.24389 -0.31736 0.25416 C -0.32674 0.26276 -0.33959 0.26692 -0.35035 0.27053 C -0.36389 0.28024 -0.37674 0.29023 -0.38959 0.3005 C -0.39184 0.30216 -0.39375 0.30466 -0.39601 0.3066 C -0.40104 0.31076 -0.41146 0.31853 -0.41146 0.31881 C -0.41823 0.32908 -0.42466 0.33296 -0.43195 0.34239 C -0.43577 0.34767 -0.44098 0.35765 -0.44445 0.36459 C -0.4533 0.38152 -0.46424 0.39539 -0.47761 0.40704 C -0.48924 0.40371 -0.49202 0.39678 -0.50417 0.39678 " pathEditMode="relative" rAng="0" ptsTypes="fffffffffffffffA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0" y="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3920" y="228600"/>
            <a:ext cx="10424160" cy="60939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জীব ও জড়ের পার্থক্য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5360" y="5910096"/>
            <a:ext cx="4389120" cy="6093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জীব খাদ্য গ্রহণ করে ।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5623560"/>
            <a:ext cx="4389120" cy="6093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জড় খাদ্য গ্রহণ করে না।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hoto19_0.jpg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3261360" y="1047902"/>
            <a:ext cx="3017520" cy="2655419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" y="3794760"/>
            <a:ext cx="3268980" cy="2011680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1026" name="Picture 2" descr="C:\Users\Ataur\Desktop\OOOO\700069252_047af934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1920" y="1234440"/>
            <a:ext cx="3200400" cy="42727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31570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3920" y="228600"/>
            <a:ext cx="10424160" cy="60939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জীব ও জড়ের পার্থক্য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5910096"/>
            <a:ext cx="438912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জীব পানি পান করে।  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5910096"/>
            <a:ext cx="438912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জড় পানি পান করে না।  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Ataur\Desktop\OOOO\rainbow_1.p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3623015"/>
            <a:ext cx="3031753" cy="2268726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</p:pic>
      <p:pic>
        <p:nvPicPr>
          <p:cNvPr id="4099" name="Picture 3" descr="C:\Users\Ataur\Desktop\OOOO\bo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0783" y="1093386"/>
            <a:ext cx="3417570" cy="2274239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</p:pic>
      <p:pic>
        <p:nvPicPr>
          <p:cNvPr id="7" name="Picture 2" descr="C:\Documents and Settings\ATAUR\Desktop\New Folder\b2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9106" y="972054"/>
            <a:ext cx="3310066" cy="2516904"/>
          </a:xfrm>
          <a:prstGeom prst="ellipse">
            <a:avLst/>
          </a:prstGeom>
          <a:noFill/>
          <a:ln w="19050">
            <a:solidFill>
              <a:srgbClr val="00B0F0"/>
            </a:solidFill>
          </a:ln>
          <a:effectLst/>
        </p:spPr>
      </p:pic>
      <p:pic>
        <p:nvPicPr>
          <p:cNvPr id="8" name="Picture 5" descr="C:\Documents and Settings\ATAUR\Desktop\New Folder\cd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7420" y="3623015"/>
            <a:ext cx="3180974" cy="2287081"/>
          </a:xfrm>
          <a:prstGeom prst="ellipse">
            <a:avLst/>
          </a:prstGeom>
          <a:noFill/>
          <a:ln w="19050">
            <a:solidFill>
              <a:srgbClr val="00B0F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7774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3920" y="228600"/>
            <a:ext cx="10424160" cy="60939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জীব ও জড়ের পার্থক্য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3920" y="5818656"/>
            <a:ext cx="438912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জীব চলাফেরা করতে পারে ।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80273" y="5818656"/>
            <a:ext cx="438912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জড় চলাফেরা করতে পারে না।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tumblr_m1wp05Pmz31r8cu9ro1_500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9680" y="3542380"/>
            <a:ext cx="3108960" cy="2081180"/>
          </a:xfrm>
          <a:prstGeom prst="rect">
            <a:avLst/>
          </a:prstGeom>
          <a:ln w="28575">
            <a:noFill/>
          </a:ln>
        </p:spPr>
      </p:pic>
      <p:pic>
        <p:nvPicPr>
          <p:cNvPr id="7" name="Picture 6" descr="image_294_40934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86" b="99209" l="0" r="9875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6769" y="995027"/>
            <a:ext cx="2468880" cy="1951958"/>
          </a:xfrm>
          <a:prstGeom prst="rect">
            <a:avLst/>
          </a:prstGeom>
        </p:spPr>
      </p:pic>
      <p:pic>
        <p:nvPicPr>
          <p:cNvPr id="8" name="Picture 7" descr="squarecoffeetab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0192" flipH="1">
            <a:off x="8341792" y="3616064"/>
            <a:ext cx="2866082" cy="2030869"/>
          </a:xfrm>
          <a:prstGeom prst="rect">
            <a:avLst/>
          </a:prstGeom>
        </p:spPr>
      </p:pic>
      <p:pic>
        <p:nvPicPr>
          <p:cNvPr id="12" name="Picture 21" descr="http://www.netanimations.net/manWalking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32560" y="868680"/>
            <a:ext cx="2482168" cy="2645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782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3920" y="228600"/>
            <a:ext cx="10424160" cy="60939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জীব ও জড়ের পার্থক্য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5910096"/>
            <a:ext cx="438912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জীব ছোট থেকে বড় হয় । 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7520" y="5715000"/>
            <a:ext cx="438912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জড় ছোট থেকে বড় হয় না। 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F:\HOBIGONJ PTI\ICT-2014\Primary text book\Image Book\Science\science-3_2013_Extracted_Images\page13output.jpg"/>
          <p:cNvPicPr>
            <a:picLocks noChangeAspect="1" noChangeArrowheads="1"/>
          </p:cNvPicPr>
          <p:nvPr/>
        </p:nvPicPr>
        <p:blipFill>
          <a:blip r:embed="rId2" cstate="print"/>
          <a:srcRect l="48603" t="26641" r="15603" b="55944"/>
          <a:stretch>
            <a:fillRect/>
          </a:stretch>
        </p:blipFill>
        <p:spPr bwMode="auto">
          <a:xfrm>
            <a:off x="883920" y="3337560"/>
            <a:ext cx="4754880" cy="2468880"/>
          </a:xfrm>
          <a:prstGeom prst="rect">
            <a:avLst/>
          </a:prstGeom>
          <a:noFill/>
        </p:spPr>
      </p:pic>
      <p:pic>
        <p:nvPicPr>
          <p:cNvPr id="6" name="Picture 3" descr="F:\HOBIGONJ PTI\ICT-2014\Primary text book\Image Book\Science\science-3_2013_Extracted_Images\page13output.jpg"/>
          <p:cNvPicPr>
            <a:picLocks noChangeAspect="1" noChangeArrowheads="1"/>
          </p:cNvPicPr>
          <p:nvPr/>
        </p:nvPicPr>
        <p:blipFill>
          <a:blip r:embed="rId2" cstate="print"/>
          <a:srcRect l="14914" t="28817" r="49834" b="56215"/>
          <a:stretch>
            <a:fillRect/>
          </a:stretch>
        </p:blipFill>
        <p:spPr bwMode="auto">
          <a:xfrm>
            <a:off x="883920" y="868680"/>
            <a:ext cx="4754880" cy="2404766"/>
          </a:xfrm>
          <a:prstGeom prst="rect">
            <a:avLst/>
          </a:prstGeom>
          <a:noFill/>
        </p:spPr>
      </p:pic>
      <p:pic>
        <p:nvPicPr>
          <p:cNvPr id="3075" name="Picture 3" descr="C:\Users\Ataur\Desktop\OOOO\ja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97778" l="9778" r="89778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633211" y="868681"/>
            <a:ext cx="2388870" cy="2388870"/>
          </a:xfrm>
          <a:prstGeom prst="rect">
            <a:avLst/>
          </a:prstGeom>
          <a:noFill/>
        </p:spPr>
      </p:pic>
      <p:pic>
        <p:nvPicPr>
          <p:cNvPr id="3076" name="Picture 4" descr="C:\Users\Ataur\Desktop\OOOO\jug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67" l="4000" r="96889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656320" y="3246120"/>
            <a:ext cx="2468880" cy="2468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715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3920" y="228600"/>
            <a:ext cx="10424160" cy="60939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জীব ও জড়ের পার্থক্য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6001536"/>
            <a:ext cx="438912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জীব বংশবৃদ্ধি করতে পারে ।  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36080" y="5806440"/>
            <a:ext cx="438912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জড় বংশবৃদ্ধি করতে পারে না।  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746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7480" y="880654"/>
            <a:ext cx="4834346" cy="4834346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/>
        </p:spPr>
      </p:pic>
      <p:pic>
        <p:nvPicPr>
          <p:cNvPr id="9" name="Picture 2" descr="C:\Users\user\Pictures\tor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46960" y="960120"/>
            <a:ext cx="3474720" cy="267662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" name="Frame 9"/>
          <p:cNvSpPr/>
          <p:nvPr/>
        </p:nvSpPr>
        <p:spPr>
          <a:xfrm>
            <a:off x="975360" y="960120"/>
            <a:ext cx="4846320" cy="2743200"/>
          </a:xfrm>
          <a:prstGeom prst="frame">
            <a:avLst>
              <a:gd name="adj1" fmla="val 73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  <p:pic>
        <p:nvPicPr>
          <p:cNvPr id="11" name="Picture 4" descr="F:\animated\easterchick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1" y="1417321"/>
            <a:ext cx="2011681" cy="19164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Ataur\Desktop\OOOO\cow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8320" y="3771900"/>
            <a:ext cx="3017520" cy="2217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483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5720" y="1325880"/>
            <a:ext cx="4480560" cy="60939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4080" y="3051024"/>
            <a:ext cx="8229600" cy="609398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নিচের ছকে জীব ও জড়ের তিনটি পার্থক্য লিখ ।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32560" y="3965424"/>
            <a:ext cx="4846320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5" name="Rectangle 4"/>
          <p:cNvSpPr/>
          <p:nvPr/>
        </p:nvSpPr>
        <p:spPr>
          <a:xfrm>
            <a:off x="6278880" y="3965424"/>
            <a:ext cx="4663440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6" name="Rectangle 5"/>
          <p:cNvSpPr/>
          <p:nvPr/>
        </p:nvSpPr>
        <p:spPr>
          <a:xfrm>
            <a:off x="1432560" y="4514064"/>
            <a:ext cx="4846320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7" name="Rectangle 6"/>
          <p:cNvSpPr/>
          <p:nvPr/>
        </p:nvSpPr>
        <p:spPr>
          <a:xfrm>
            <a:off x="6278880" y="4514064"/>
            <a:ext cx="4663440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8" name="Rectangle 7"/>
          <p:cNvSpPr/>
          <p:nvPr/>
        </p:nvSpPr>
        <p:spPr>
          <a:xfrm>
            <a:off x="1432560" y="5062704"/>
            <a:ext cx="4846320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9" name="Rectangle 8"/>
          <p:cNvSpPr/>
          <p:nvPr/>
        </p:nvSpPr>
        <p:spPr>
          <a:xfrm>
            <a:off x="6278880" y="5062704"/>
            <a:ext cx="4663440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0" name="Rectangle 9"/>
          <p:cNvSpPr/>
          <p:nvPr/>
        </p:nvSpPr>
        <p:spPr>
          <a:xfrm>
            <a:off x="1432560" y="5611344"/>
            <a:ext cx="4846320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1" name="Rectangle 10"/>
          <p:cNvSpPr/>
          <p:nvPr/>
        </p:nvSpPr>
        <p:spPr>
          <a:xfrm>
            <a:off x="6278880" y="5611344"/>
            <a:ext cx="4663440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4" name="TextBox 13"/>
          <p:cNvSpPr txBox="1"/>
          <p:nvPr/>
        </p:nvSpPr>
        <p:spPr>
          <a:xfrm>
            <a:off x="2712720" y="3915990"/>
            <a:ext cx="283464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latin typeface="NikoshBAN" pitchFamily="2" charset="0"/>
                <a:cs typeface="NikoshBAN" pitchFamily="2" charset="0"/>
              </a:rPr>
              <a:t>জীব 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84720" y="3886200"/>
            <a:ext cx="283464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latin typeface="NikoshBAN" pitchFamily="2" charset="0"/>
                <a:cs typeface="NikoshBAN" pitchFamily="2" charset="0"/>
              </a:rPr>
              <a:t>জড়  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2560" y="4464630"/>
            <a:ext cx="64008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latin typeface="NikoshBAN" pitchFamily="2" charset="0"/>
                <a:cs typeface="NikoshBAN" pitchFamily="2" charset="0"/>
              </a:rPr>
              <a:t>১/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32560" y="4983480"/>
            <a:ext cx="64008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latin typeface="NikoshBAN" pitchFamily="2" charset="0"/>
                <a:cs typeface="NikoshBAN" pitchFamily="2" charset="0"/>
              </a:rPr>
              <a:t>২/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32560" y="5561911"/>
            <a:ext cx="64008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latin typeface="NikoshBAN" pitchFamily="2" charset="0"/>
                <a:cs typeface="NikoshBAN" pitchFamily="2" charset="0"/>
              </a:rPr>
              <a:t>৩/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083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>
            <a:off x="883920" y="1234440"/>
            <a:ext cx="10424160" cy="365760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" y="228600"/>
            <a:ext cx="1645920" cy="960120"/>
          </a:xfrm>
          <a:prstGeom prst="rect">
            <a:avLst/>
          </a:prstGeom>
        </p:spPr>
      </p:pic>
      <p:pic>
        <p:nvPicPr>
          <p:cNvPr id="5" name="Picture 4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160" y="228600"/>
            <a:ext cx="1645920" cy="960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04160" y="365760"/>
            <a:ext cx="6126480" cy="777240"/>
          </a:xfrm>
          <a:prstGeom prst="rect">
            <a:avLst/>
          </a:prstGeom>
          <a:noFill/>
        </p:spPr>
        <p:txBody>
          <a:bodyPr wrap="square" rtlCol="0">
            <a:prstTxWarp prst="textCurveUp">
              <a:avLst>
                <a:gd name="adj" fmla="val 12642"/>
              </a:avLst>
            </a:prstTxWarp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পাঠ্যবই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সংযোগ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5360" y="5806440"/>
            <a:ext cx="10149840" cy="6093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তোমাদের প্রাথমিক বিজ্ঞান বইয়ের ৬ ও ৭ </a:t>
            </a:r>
            <a:r>
              <a:rPr lang="bn-IN" sz="336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পৃষ্ঠা খোলে</a:t>
            </a:r>
            <a:r>
              <a:rPr lang="bn-BD" sz="336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নিরবে পড়।  </a:t>
            </a:r>
            <a:endParaRPr lang="en-US" sz="336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1773597"/>
            <a:ext cx="6492240" cy="37827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0543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60" y="777240"/>
            <a:ext cx="493776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(১) নিচের কোনটি জীব?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4709160"/>
            <a:ext cx="484632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(৩) নিচের কোনটি মৃত্যু ঘটে?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5440" y="1325880"/>
            <a:ext cx="1920240" cy="6093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(ক) গাছ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1325880"/>
            <a:ext cx="2194560" cy="6093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(খ) ঘর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5440" y="2057400"/>
            <a:ext cx="1920240" cy="6093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(গ) রিকসা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2057400"/>
            <a:ext cx="2194560" cy="6093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(ঘ) এরোপ্ল্যান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5440" y="5303520"/>
            <a:ext cx="1920240" cy="6093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(ক) গাড়ি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5303520"/>
            <a:ext cx="1920240" cy="6093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(খ) কাক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5440" y="5958840"/>
            <a:ext cx="1920240" cy="6093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(গ) ঘর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5958840"/>
            <a:ext cx="1920240" cy="6093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(ঘ) চেয়ার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5360" y="2697480"/>
            <a:ext cx="585216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(২) জড় পরিবেশের উপাদান কোনটি?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5440" y="3337560"/>
            <a:ext cx="1920240" cy="6093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(ক) মাটি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0" y="3337560"/>
            <a:ext cx="2286000" cy="6093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(খ) গাছ পালা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15440" y="4069080"/>
            <a:ext cx="2011680" cy="6093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(গ) পশু পাখি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0" y="4069080"/>
            <a:ext cx="2286000" cy="6093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(ঘ) কীট পতংগ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8880" y="914401"/>
            <a:ext cx="53949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80" dirty="0">
                <a:latin typeface="NikoshBAN" pitchFamily="2" charset="0"/>
                <a:cs typeface="NikoshBAN" pitchFamily="2" charset="0"/>
              </a:rPr>
              <a:t>(৪)  নিচের কোনটি নিজে চলাফেরা করেনা ? </a:t>
            </a:r>
            <a:endParaRPr lang="en-US" sz="288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10400" y="2286000"/>
            <a:ext cx="1920240" cy="6093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(গ) মাছ 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0400" y="1554480"/>
            <a:ext cx="1920240" cy="6093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(ক) রিকসা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96400" y="1554480"/>
            <a:ext cx="1920240" cy="6093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(খ) মুরগি 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96400" y="2133130"/>
            <a:ext cx="1920240" cy="6093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(ঘ) গরু 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3920" y="212670"/>
            <a:ext cx="5029200" cy="6093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360" dirty="0">
                <a:latin typeface="NikoshBAN" pitchFamily="2" charset="0"/>
                <a:cs typeface="NikoshBAN" pitchFamily="2" charset="0"/>
              </a:rPr>
              <a:t>সঠিক উত্তরটি ব্ল্যাকবোর্ডে এসে লিখঃ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67600" y="5806441"/>
            <a:ext cx="3749040" cy="707231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অপশন গুলোতে ক্লিক।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27520" y="3509058"/>
            <a:ext cx="4000500" cy="1064669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32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432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53331" y="4583644"/>
            <a:ext cx="3108960" cy="888111"/>
          </a:xfrm>
          <a:prstGeom prst="pentagon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bn-BD" sz="384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84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40983" y="4557238"/>
            <a:ext cx="3108960" cy="888111"/>
          </a:xfrm>
          <a:prstGeom prst="pentagon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bn-BD" sz="384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84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04790" y="4604019"/>
            <a:ext cx="3108960" cy="888111"/>
          </a:xfrm>
          <a:prstGeom prst="pentagon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bn-BD" sz="384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84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96200" y="4554406"/>
            <a:ext cx="3108960" cy="888111"/>
          </a:xfrm>
          <a:prstGeom prst="pentagon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bn-BD" sz="384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84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27521" y="3522166"/>
            <a:ext cx="4015740" cy="1064669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32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432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04660" y="3476750"/>
            <a:ext cx="4267200" cy="1064669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32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r>
              <a:rPr lang="bn-BD" sz="432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32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19898" y="3461005"/>
            <a:ext cx="4038600" cy="1064669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32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</a:t>
            </a:r>
            <a:r>
              <a:rPr lang="bn-BD" sz="432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32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81800" y="3461005"/>
            <a:ext cx="4023360" cy="1064669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32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</a:t>
            </a:r>
            <a:r>
              <a:rPr lang="bn-BD" sz="432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32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43699" y="3463504"/>
            <a:ext cx="4023361" cy="1064669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32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</a:t>
            </a:r>
            <a:r>
              <a:rPr lang="bn-BD" sz="432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32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46568" y="3476143"/>
            <a:ext cx="4019550" cy="1064669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32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</a:t>
            </a:r>
            <a:r>
              <a:rPr lang="bn-BD" sz="432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32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11342" y="3475147"/>
            <a:ext cx="4000500" cy="1064669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32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432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49438" y="3489960"/>
            <a:ext cx="4069080" cy="1064669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32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432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12280" y="3473544"/>
            <a:ext cx="4069080" cy="1064669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32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</a:t>
            </a:r>
            <a:r>
              <a:rPr lang="bn-BD" sz="432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32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87544" y="3541191"/>
            <a:ext cx="4008120" cy="1064669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32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432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18960" y="3474207"/>
            <a:ext cx="4091939" cy="1064669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32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432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68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560" y="5623560"/>
            <a:ext cx="9052560" cy="6093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গাছ এবং মানুষ  দুটোই জীব । এদের মধ্যে পার্থক্য ৩টি বাক্যে লিখ ।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39" y="1524000"/>
            <a:ext cx="3517044" cy="38252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169920" y="411480"/>
            <a:ext cx="5669280" cy="962156"/>
          </a:xfrm>
          <a:prstGeom prst="snip2SameRect">
            <a:avLst>
              <a:gd name="adj1" fmla="val 43881"/>
              <a:gd name="adj2" fmla="val 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320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32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95" b="99401" l="2658" r="966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8226" y="1996441"/>
            <a:ext cx="396061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04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17608" y="221228"/>
            <a:ext cx="3017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পাঠ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872" y="163967"/>
            <a:ext cx="3017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শিক্ষক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80240" y="3464177"/>
            <a:ext cx="402336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840" dirty="0">
                <a:latin typeface="NikoshBAN" pitchFamily="2" charset="0"/>
                <a:cs typeface="NikoshBAN" pitchFamily="2" charset="0"/>
              </a:rPr>
              <a:t>প্রাথমিক বিজ্ঞান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840" dirty="0">
                <a:latin typeface="NikoshBAN" pitchFamily="2" charset="0"/>
                <a:cs typeface="NikoshBAN" pitchFamily="2" charset="0"/>
              </a:rPr>
              <a:t> </a:t>
            </a:r>
            <a:endParaRPr lang="en-GB" sz="3840" dirty="0"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bn-BD" sz="3840" dirty="0">
                <a:latin typeface="NikoshBAN" pitchFamily="2" charset="0"/>
                <a:cs typeface="NikoshBAN" pitchFamily="2" charset="0"/>
              </a:rPr>
              <a:t> শ্রেণি</a:t>
            </a:r>
            <a:r>
              <a:rPr lang="en-GB" sz="3840" dirty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3840" dirty="0" err="1">
                <a:latin typeface="NikoshBAN" pitchFamily="2" charset="0"/>
                <a:cs typeface="NikoshBAN" pitchFamily="2" charset="0"/>
              </a:rPr>
              <a:t>তৃতীয়</a:t>
            </a:r>
            <a:endParaRPr lang="bn-BD" sz="3840" dirty="0"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US" sz="384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84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৪০ </a:t>
            </a:r>
            <a:r>
              <a:rPr lang="en-US" sz="3840" dirty="0" err="1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840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58991" y="970012"/>
            <a:ext cx="3976927" cy="1323439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bn-BD" sz="8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8000" dirty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C:\Users\ATAUR RAHMAN\Desktop\KHADDO 3\IMG_20150606_085535.jpg"/>
          <p:cNvPicPr>
            <a:picLocks noChangeAspect="1" noChangeArrowheads="1"/>
          </p:cNvPicPr>
          <p:nvPr/>
        </p:nvPicPr>
        <p:blipFill>
          <a:blip r:embed="rId2" cstate="print"/>
          <a:srcRect l="2593" t="7778" r="7037"/>
          <a:stretch>
            <a:fillRect/>
          </a:stretch>
        </p:blipFill>
        <p:spPr bwMode="auto">
          <a:xfrm>
            <a:off x="9585177" y="921893"/>
            <a:ext cx="1961180" cy="2471930"/>
          </a:xfrm>
          <a:prstGeom prst="rect">
            <a:avLst/>
          </a:prstGeom>
          <a:noFill/>
          <a:ln>
            <a:solidFill>
              <a:srgbClr val="7030A0"/>
            </a:solidFill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921893"/>
            <a:ext cx="2431564" cy="2542284"/>
          </a:xfrm>
          <a:prstGeom prst="rect">
            <a:avLst/>
          </a:prstGeom>
        </p:spPr>
      </p:pic>
      <p:sp>
        <p:nvSpPr>
          <p:cNvPr id="22" name="Frame 21">
            <a:extLst>
              <a:ext uri="{FF2B5EF4-FFF2-40B4-BE49-F238E27FC236}">
                <a16:creationId xmlns:a16="http://schemas.microsoft.com/office/drawing/2014/main" id="{468046BD-94DE-4886-88DB-4D45F361D5D2}"/>
              </a:ext>
            </a:extLst>
          </p:cNvPr>
          <p:cNvSpPr/>
          <p:nvPr/>
        </p:nvSpPr>
        <p:spPr>
          <a:xfrm>
            <a:off x="615012" y="3769064"/>
            <a:ext cx="5318760" cy="2616101"/>
          </a:xfrm>
          <a:prstGeom prst="frame">
            <a:avLst>
              <a:gd name="adj1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শাহেনা আক্তার</a:t>
            </a:r>
            <a:endParaRPr lang="en-GB" sz="44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  <a:endParaRPr lang="en-GB" sz="24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ব্রাহ্মণডুরা সরকারি প্রাথমিক বিদ্যালয়। </a:t>
            </a:r>
            <a:r>
              <a:rPr lang="en-GB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GB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সদর , হবিগঞ্জ। </a:t>
            </a:r>
            <a:endParaRPr lang="bn-IN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ইমে</a:t>
            </a:r>
            <a:r>
              <a:rPr lang="as-IN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:</a:t>
            </a:r>
            <a:r>
              <a:rPr lang="bn-IN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 </a:t>
            </a:r>
            <a:r>
              <a:rPr lang="en-GB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  <a:hlinkClick r:id="rId4"/>
              </a:rPr>
              <a:t>sahanabgps@gmail.com</a:t>
            </a:r>
            <a:endParaRPr lang="bn-IN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  <a:p>
            <a:pPr algn="ctr"/>
            <a:r>
              <a:rPr lang="bn-IN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মোবাইলঃ ০১৭৯১৪৯৮৫৯০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980407" y="3200400"/>
            <a:ext cx="24154" cy="2392680"/>
          </a:xfrm>
          <a:prstGeom prst="line">
            <a:avLst/>
          </a:prstGeom>
          <a:ln w="28575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294120" y="2618230"/>
            <a:ext cx="0" cy="36636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583680" y="3200400"/>
            <a:ext cx="24154" cy="2392680"/>
          </a:xfrm>
          <a:prstGeom prst="line">
            <a:avLst/>
          </a:prstGeom>
          <a:ln w="28575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579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Nature Gif Wallpaper Download - Nature Wallpaper Image Download - 1280x720  Wallpaper - teahub.io">
            <a:extLst>
              <a:ext uri="{FF2B5EF4-FFF2-40B4-BE49-F238E27FC236}">
                <a16:creationId xmlns:a16="http://schemas.microsoft.com/office/drawing/2014/main" id="{E1C17C1F-BCB3-4C88-92CF-9EFB77D43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46" y="243590"/>
            <a:ext cx="11722308" cy="637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51725A-8718-4414-AC36-6E02B19D5C0D}"/>
              </a:ext>
            </a:extLst>
          </p:cNvPr>
          <p:cNvSpPr txBox="1"/>
          <p:nvPr/>
        </p:nvSpPr>
        <p:spPr>
          <a:xfrm>
            <a:off x="2728210" y="1439056"/>
            <a:ext cx="6340839" cy="1989944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07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83920" y="228600"/>
            <a:ext cx="10424160" cy="6093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চিত্রে কী কী দেখতে পাচ্ছ ?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516" b="86484" l="33065" r="56855"/>
                    </a14:imgEffect>
                  </a14:imgLayer>
                </a14:imgProps>
              </a:ext>
            </a:extLst>
          </a:blip>
          <a:srcRect l="21765" t="68304" r="43870" b="11875"/>
          <a:stretch>
            <a:fillRect/>
          </a:stretch>
        </p:blipFill>
        <p:spPr bwMode="auto">
          <a:xfrm>
            <a:off x="7437120" y="3213125"/>
            <a:ext cx="3779520" cy="2501365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/>
        </p:spPr>
      </p:pic>
      <p:pic>
        <p:nvPicPr>
          <p:cNvPr id="14" name="Picture 13" descr="goa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47734" y="2921272"/>
            <a:ext cx="2926080" cy="2311489"/>
          </a:xfrm>
          <a:prstGeom prst="rect">
            <a:avLst/>
          </a:prstGeom>
        </p:spPr>
      </p:pic>
      <p:pic>
        <p:nvPicPr>
          <p:cNvPr id="16" name="Picture 15" descr="shutterstock_1048085.jpg isolated duck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91" b="100000" l="21163" r="90698"/>
                    </a14:imgEffect>
                  </a14:imgLayer>
                </a14:imgProps>
              </a:ext>
            </a:extLst>
          </a:blip>
          <a:srcRect l="20454" t="6818" r="11364" b="5303"/>
          <a:stretch>
            <a:fillRect/>
          </a:stretch>
        </p:blipFill>
        <p:spPr>
          <a:xfrm>
            <a:off x="10119360" y="5029201"/>
            <a:ext cx="1682886" cy="1558228"/>
          </a:xfrm>
          <a:prstGeom prst="rect">
            <a:avLst/>
          </a:prstGeom>
        </p:spPr>
      </p:pic>
      <p:pic>
        <p:nvPicPr>
          <p:cNvPr id="17" name="Picture 16" descr="Pigeon-psd3632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6934" y="4463807"/>
            <a:ext cx="2235200" cy="2011680"/>
          </a:xfrm>
          <a:prstGeom prst="rect">
            <a:avLst/>
          </a:prstGeom>
        </p:spPr>
      </p:pic>
      <p:pic>
        <p:nvPicPr>
          <p:cNvPr id="15" name="Picture 14" descr="11348678615_0e48df865a_m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13520" y="783180"/>
            <a:ext cx="2468880" cy="1977833"/>
          </a:xfrm>
          <a:prstGeom prst="rect">
            <a:avLst/>
          </a:prstGeom>
        </p:spPr>
      </p:pic>
      <p:pic>
        <p:nvPicPr>
          <p:cNvPr id="3" name="Picture 11" descr="Related imag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330" b="81044" l="16484" r="843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21" t="16579" r="11017" b="16768"/>
          <a:stretch/>
        </p:blipFill>
        <p:spPr bwMode="auto">
          <a:xfrm>
            <a:off x="5358507" y="708933"/>
            <a:ext cx="2286000" cy="205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400_F_8242484_MXPeoxiuXzMlyUqrmqJEUucUuzykRSqe_PXP.jpg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222" b="100000" l="9351" r="9480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747" y="683079"/>
            <a:ext cx="2389387" cy="2103120"/>
          </a:xfrm>
          <a:prstGeom prst="rect">
            <a:avLst/>
          </a:prstGeom>
        </p:spPr>
      </p:pic>
      <p:pic>
        <p:nvPicPr>
          <p:cNvPr id="20" name="Picture 2" descr="F:\ATAUR PICTUR\PICTURE\TREE\1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019" b="82870" l="18026" r="89270"/>
                    </a14:imgEffect>
                  </a14:imgLayer>
                </a14:imgProps>
              </a:ext>
            </a:extLst>
          </a:blip>
          <a:srcRect l="16279" t="6475" r="9302" b="15821"/>
          <a:stretch>
            <a:fillRect/>
          </a:stretch>
        </p:blipFill>
        <p:spPr bwMode="auto">
          <a:xfrm>
            <a:off x="5358507" y="2761013"/>
            <a:ext cx="2560320" cy="3017520"/>
          </a:xfrm>
          <a:prstGeom prst="roundRect">
            <a:avLst>
              <a:gd name="adj" fmla="val 20256"/>
            </a:avLst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810000" y="5910096"/>
            <a:ext cx="5577840" cy="6093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এদের সবার জীবন আছে কি ?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95600" y="5910096"/>
            <a:ext cx="704088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এদের কারো জীবন আছে আবার কারো জীবন নেই ।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0" y="5910096"/>
            <a:ext cx="5577840" cy="6093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যাদের জীবন আছে তারাই জীব ।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85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1" grpId="1" animBg="1"/>
      <p:bldP spid="22" grpId="0"/>
      <p:bldP spid="22" grpId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6960" y="411480"/>
            <a:ext cx="7772400" cy="914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>
                <a:gd name="adj" fmla="val 70714"/>
              </a:avLst>
            </a:prstTxWarp>
            <a:spAutoFit/>
          </a:bodyPr>
          <a:lstStyle/>
          <a:p>
            <a:pPr algn="ctr"/>
            <a:r>
              <a:rPr lang="bn-BD" sz="3840" dirty="0"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384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quarecoffeetab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301004" y="2259470"/>
            <a:ext cx="3715237" cy="26325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2800" y="4937760"/>
            <a:ext cx="5943600" cy="91440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bn-BD" sz="6480" dirty="0">
                <a:latin typeface="NikoshBAN" pitchFamily="2" charset="0"/>
                <a:cs typeface="NikoshBAN" pitchFamily="2" charset="0"/>
              </a:rPr>
              <a:t>জীব ও জড়</a:t>
            </a:r>
            <a:endParaRPr lang="en-US" sz="648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562600" y="1415113"/>
            <a:ext cx="2057313" cy="14143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41080" y="5852160"/>
            <a:ext cx="295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57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4240" y="411480"/>
            <a:ext cx="3749040" cy="1489865"/>
          </a:xfrm>
          <a:prstGeom prst="cloudCallout">
            <a:avLst>
              <a:gd name="adj1" fmla="val -46146"/>
              <a:gd name="adj2" fmla="val 117782"/>
            </a:avLst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760" dirty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57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" y="3230880"/>
            <a:ext cx="112166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২.১.১ নিকট পরিবেশ পর্যবেক্ষণের মাধ্যমে জীব ও জড়ের তালিকা তৈরি করতে পারবে।</a:t>
            </a:r>
          </a:p>
          <a:p>
            <a:r>
              <a:rPr lang="bn-IN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২.১.২ জীব ও জড়বস্তুর বৈশিষ্ট্য লিখতে পারবে।</a:t>
            </a:r>
          </a:p>
          <a:p>
            <a:r>
              <a:rPr lang="bn-IN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২.১.৩ জীব ও জড়ের পার্থক্য বর্ণনা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411457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liath-kitchen-chair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12" b="87329" l="13014" r="89726"/>
                    </a14:imgEffect>
                  </a14:imgLayer>
                </a14:imgProps>
              </a:ext>
            </a:extLst>
          </a:blip>
          <a:srcRect b="2876"/>
          <a:stretch>
            <a:fillRect/>
          </a:stretch>
        </p:blipFill>
        <p:spPr>
          <a:xfrm>
            <a:off x="426720" y="700874"/>
            <a:ext cx="2468880" cy="2397871"/>
          </a:xfrm>
          <a:prstGeom prst="rect">
            <a:avLst/>
          </a:prstGeom>
        </p:spPr>
      </p:pic>
      <p:pic>
        <p:nvPicPr>
          <p:cNvPr id="4" name="Picture 3" descr="image_294_40934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48" b="100000" l="1563" r="9875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7761" y="1508760"/>
            <a:ext cx="1850485" cy="1463040"/>
          </a:xfrm>
          <a:prstGeom prst="rect">
            <a:avLst/>
          </a:prstGeom>
        </p:spPr>
      </p:pic>
      <p:pic>
        <p:nvPicPr>
          <p:cNvPr id="5" name="Picture 12" descr="http://www.faqs.org/photo-dict/photofiles/list/359/716he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129" b="90000" l="9763" r="89941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91848" y="3792234"/>
            <a:ext cx="1959032" cy="1544320"/>
          </a:xfrm>
          <a:prstGeom prst="rect">
            <a:avLst/>
          </a:prstGeom>
          <a:noFill/>
        </p:spPr>
      </p:pic>
      <p:pic>
        <p:nvPicPr>
          <p:cNvPr id="6" name="Picture 11" descr="Related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244" b="76566" l="22777" r="816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21" t="16579" r="11017" b="16768"/>
          <a:stretch/>
        </p:blipFill>
        <p:spPr bwMode="auto">
          <a:xfrm>
            <a:off x="5273040" y="3703321"/>
            <a:ext cx="1920240" cy="173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211" b="100000" l="2637" r="978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43000"/>
            <a:ext cx="2743200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ATAUR RAHMAN\Desktop\NATURE\cccc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6500" l="3968" r="9920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66800" y="3611881"/>
            <a:ext cx="2422685" cy="192276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95600" y="320040"/>
            <a:ext cx="6492240" cy="609398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এগুলোকে আমরা দুই ভাগে ভাগ করতে পারি ।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04560" y="1143000"/>
            <a:ext cx="91440" cy="539496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4" name="TextBox 13"/>
          <p:cNvSpPr txBox="1"/>
          <p:nvPr/>
        </p:nvSpPr>
        <p:spPr>
          <a:xfrm>
            <a:off x="883920" y="5897880"/>
            <a:ext cx="5029200" cy="6093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এদের জীবন আছে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87440" y="5897880"/>
            <a:ext cx="5120640" cy="6093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এগুলোর জীবন নাই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79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12986E-6 L -0.71077 -0.33852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00" y="-169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3.25194E-6 L 0.15417 -0.0066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-3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4 -0.00139 L 0.675 0.3435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92" y="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04560" y="868680"/>
            <a:ext cx="91440" cy="53949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4" name="TextBox 3"/>
          <p:cNvSpPr txBox="1"/>
          <p:nvPr/>
        </p:nvSpPr>
        <p:spPr>
          <a:xfrm>
            <a:off x="1158240" y="777240"/>
            <a:ext cx="4663440" cy="6093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যাদের জীবন আছে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0320" y="777240"/>
            <a:ext cx="4663440" cy="6093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যাদের জীবন নাই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8240" y="5544336"/>
            <a:ext cx="4663440" cy="6093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জীব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1760" y="5532120"/>
            <a:ext cx="4663440" cy="6093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জড় 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corbeaux-0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040" y="2057401"/>
            <a:ext cx="1005840" cy="914399"/>
          </a:xfrm>
          <a:prstGeom prst="rect">
            <a:avLst/>
          </a:prstGeom>
        </p:spPr>
      </p:pic>
      <p:pic>
        <p:nvPicPr>
          <p:cNvPr id="9" name="Picture 8" descr="cvbn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72" b="93488" l="1702" r="948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2519" y="1508761"/>
            <a:ext cx="1873722" cy="1714256"/>
          </a:xfrm>
          <a:prstGeom prst="rect">
            <a:avLst/>
          </a:prstGeom>
        </p:spPr>
      </p:pic>
      <p:pic>
        <p:nvPicPr>
          <p:cNvPr id="11" name="Picture 10" descr="hill-billy-rose-wall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4881" y="3154680"/>
            <a:ext cx="2622767" cy="2069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Animated_tree_hg_clr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480" y="1234440"/>
            <a:ext cx="1406770" cy="4297680"/>
          </a:xfrm>
          <a:prstGeom prst="rect">
            <a:avLst/>
          </a:prstGeom>
        </p:spPr>
      </p:pic>
      <p:pic>
        <p:nvPicPr>
          <p:cNvPr id="16" name="Picture 15" descr="gfb.jpg"/>
          <p:cNvPicPr>
            <a:picLocks noChangeAspect="1"/>
          </p:cNvPicPr>
          <p:nvPr/>
        </p:nvPicPr>
        <p:blipFill>
          <a:blip r:embed="rId9"/>
          <a:srcRect t="54520"/>
          <a:stretch>
            <a:fillRect/>
          </a:stretch>
        </p:blipFill>
        <p:spPr>
          <a:xfrm>
            <a:off x="905023" y="4697872"/>
            <a:ext cx="1688123" cy="533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gfb.jpg"/>
          <p:cNvPicPr>
            <a:picLocks noChangeAspect="1"/>
          </p:cNvPicPr>
          <p:nvPr/>
        </p:nvPicPr>
        <p:blipFill>
          <a:blip r:embed="rId9"/>
          <a:srcRect t="54520"/>
          <a:stretch>
            <a:fillRect/>
          </a:stretch>
        </p:blipFill>
        <p:spPr>
          <a:xfrm>
            <a:off x="2199250" y="4697872"/>
            <a:ext cx="2082018" cy="533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" descr="N2.jpeg"/>
          <p:cNvPicPr>
            <a:picLocks noChangeAspect="1"/>
          </p:cNvPicPr>
          <p:nvPr/>
        </p:nvPicPr>
        <p:blipFill>
          <a:blip r:embed="rId10"/>
          <a:srcRect l="16104" r="27532" b="3030"/>
          <a:stretch>
            <a:fillRect/>
          </a:stretch>
        </p:blipFill>
        <p:spPr bwMode="auto">
          <a:xfrm>
            <a:off x="6370320" y="3337560"/>
            <a:ext cx="1380173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stone4.jpg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9302" b="69302" l="26068" r="69231"/>
                    </a14:imgEffect>
                  </a14:imgLayer>
                </a14:imgProps>
              </a:ext>
            </a:extLst>
          </a:blip>
          <a:srcRect l="26311" t="28000" r="31591" b="32000"/>
          <a:stretch>
            <a:fillRect/>
          </a:stretch>
        </p:blipFill>
        <p:spPr>
          <a:xfrm>
            <a:off x="9296400" y="1691640"/>
            <a:ext cx="1536192" cy="128016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6" name="Picture 2" descr="E:\PICTURE\FUNNY ICON\tigeranm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81201" y="4160520"/>
            <a:ext cx="1337310" cy="685800"/>
          </a:xfrm>
          <a:prstGeom prst="rect">
            <a:avLst/>
          </a:prstGeom>
          <a:noFill/>
        </p:spPr>
      </p:pic>
      <p:pic>
        <p:nvPicPr>
          <p:cNvPr id="1028" name="Picture 4" descr="E:\PICTURE\Ani veraiti\water2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358641" y="4160520"/>
            <a:ext cx="1657350" cy="1012010"/>
          </a:xfrm>
          <a:prstGeom prst="rect">
            <a:avLst/>
          </a:prstGeom>
          <a:noFill/>
        </p:spPr>
      </p:pic>
      <p:pic>
        <p:nvPicPr>
          <p:cNvPr id="1029" name="Picture 5" descr="E:\PICTURE\Ani veraiti\vl1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815840" y="1600200"/>
            <a:ext cx="1030078" cy="1097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96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1520" y="2435376"/>
            <a:ext cx="3017520" cy="6093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8480" y="4538496"/>
            <a:ext cx="5943600" cy="609398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জীব কাকে বলে ?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759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1765" t="68304" r="43870" b="12927"/>
          <a:stretch>
            <a:fillRect/>
          </a:stretch>
        </p:blipFill>
        <p:spPr bwMode="auto">
          <a:xfrm>
            <a:off x="1706881" y="960120"/>
            <a:ext cx="4251608" cy="2743200"/>
          </a:xfrm>
          <a:prstGeom prst="round2DiagRect">
            <a:avLst/>
          </a:prstGeom>
          <a:ln w="228600" cap="sq" cmpd="thickThin">
            <a:noFill/>
            <a:prstDash val="solid"/>
            <a:miter lim="800000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Picture 6" descr="index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7439" y="960120"/>
            <a:ext cx="4173654" cy="2743200"/>
          </a:xfrm>
          <a:prstGeom prst="round2DiagRect">
            <a:avLst>
              <a:gd name="adj1" fmla="val 0"/>
              <a:gd name="adj2" fmla="val 16757"/>
            </a:avLst>
          </a:prstGeom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1432560" y="228600"/>
            <a:ext cx="9144000" cy="6093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60" dirty="0">
                <a:latin typeface="NikoshBAN" pitchFamily="2" charset="0"/>
                <a:cs typeface="NikoshBAN" pitchFamily="2" charset="0"/>
              </a:rPr>
              <a:t>তোমার শ্রেণিকক্ষের ভেতরে ও বাইরে জীব এবং জড় লক্ষ কর । 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5" descr="C:\Users\ATAUR\Desktop\ITIHAS\lakshmipur-24-1.jpg"/>
          <p:cNvPicPr>
            <a:picLocks noChangeAspect="1" noChangeArrowheads="1"/>
          </p:cNvPicPr>
          <p:nvPr/>
        </p:nvPicPr>
        <p:blipFill>
          <a:blip r:embed="rId4" cstate="print">
            <a:lum contrast="27000"/>
          </a:blip>
          <a:srcRect t="6329" r="3159"/>
          <a:stretch>
            <a:fillRect/>
          </a:stretch>
        </p:blipFill>
        <p:spPr bwMode="auto">
          <a:xfrm>
            <a:off x="1706880" y="3886200"/>
            <a:ext cx="4297681" cy="2560320"/>
          </a:xfrm>
          <a:prstGeom prst="round2DiagRect">
            <a:avLst>
              <a:gd name="adj1" fmla="val 0"/>
              <a:gd name="adj2" fmla="val 20706"/>
            </a:avLst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Picture 3" descr="C:\Users\User\Desktop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" t="5703" r="2426" b="3077"/>
          <a:stretch>
            <a:fillRect/>
          </a:stretch>
        </p:blipFill>
        <p:spPr bwMode="auto">
          <a:xfrm>
            <a:off x="6187440" y="3886201"/>
            <a:ext cx="4188542" cy="2586990"/>
          </a:xfrm>
          <a:prstGeom prst="round2DiagRect">
            <a:avLst>
              <a:gd name="adj1" fmla="val 18850"/>
              <a:gd name="adj2" fmla="val 0"/>
            </a:avLst>
          </a:prstGeom>
          <a:noFill/>
          <a:ln w="28575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68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</TotalTime>
  <Words>458</Words>
  <Application>Microsoft Office PowerPoint</Application>
  <PresentationFormat>Widescreen</PresentationFormat>
  <Paragraphs>118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SAHANA AKTHER</dc:creator>
  <cp:lastModifiedBy>SAHANA AKTHER</cp:lastModifiedBy>
  <cp:revision>87</cp:revision>
  <dcterms:created xsi:type="dcterms:W3CDTF">2021-06-02T18:16:28Z</dcterms:created>
  <dcterms:modified xsi:type="dcterms:W3CDTF">2021-07-04T18:48:14Z</dcterms:modified>
</cp:coreProperties>
</file>