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5" r:id="rId2"/>
    <p:sldId id="266" r:id="rId3"/>
    <p:sldId id="270" r:id="rId4"/>
    <p:sldId id="271" r:id="rId5"/>
    <p:sldId id="267" r:id="rId6"/>
    <p:sldId id="257" r:id="rId7"/>
    <p:sldId id="256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50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9A1177-64BF-41C7-86C4-669BC3B2E681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87F81-B500-4E70-A926-68A3D844FD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87F81-B500-4E70-A926-68A3D844FDB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azizabidpur@gmail.com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earngrammar.net/english-grammar/phras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71600" y="2133600"/>
            <a:ext cx="594360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US" sz="9600" b="1" dirty="0" smtClean="0">
                <a:ln w="1905">
                  <a:noFill/>
                </a:ln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Welcome </a:t>
            </a:r>
            <a:endParaRPr lang="en-US" sz="9600" b="1" dirty="0">
              <a:ln w="1905">
                <a:noFill/>
              </a:ln>
              <a:solidFill>
                <a:srgbClr val="00B05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Noun Clause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1600200"/>
            <a:ext cx="7467600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en-US" sz="2800" dirty="0" smtClean="0"/>
              <a:t>A </a:t>
            </a:r>
            <a:r>
              <a:rPr lang="en-US" sz="2800" b="1" dirty="0" smtClean="0"/>
              <a:t>noun phrase</a:t>
            </a:r>
            <a:r>
              <a:rPr lang="en-US" sz="2800" dirty="0" smtClean="0"/>
              <a:t> is usually assembled centering a single noun and works as a subject, an object or a complement in the sentence.</a:t>
            </a:r>
          </a:p>
          <a:p>
            <a:pPr fontAlgn="base"/>
            <a:r>
              <a:rPr lang="en-US" sz="2800" b="1" dirty="0" smtClean="0"/>
              <a:t>Example:</a:t>
            </a:r>
            <a:endParaRPr lang="en-US" sz="2800" dirty="0" smtClean="0"/>
          </a:p>
          <a:p>
            <a:pPr fontAlgn="base"/>
            <a:r>
              <a:rPr lang="en-US" sz="2800" dirty="0" smtClean="0"/>
              <a:t>I like </a:t>
            </a:r>
            <a:r>
              <a:rPr lang="en-US" sz="2800" u="sng" dirty="0" smtClean="0"/>
              <a:t>to swing the bat</a:t>
            </a:r>
            <a:r>
              <a:rPr lang="en-US" sz="2800" dirty="0" smtClean="0"/>
              <a:t> hard when I am at the crease. (An object)</a:t>
            </a:r>
          </a:p>
          <a:p>
            <a:pPr fontAlgn="base"/>
            <a:r>
              <a:rPr lang="en-US" sz="2800" u="sng" dirty="0" smtClean="0"/>
              <a:t>Reading novels</a:t>
            </a:r>
            <a:r>
              <a:rPr lang="en-US" sz="2800" dirty="0" smtClean="0"/>
              <a:t> is a good habit. (A subject)</a:t>
            </a:r>
          </a:p>
          <a:p>
            <a:pPr fontAlgn="base"/>
            <a:r>
              <a:rPr lang="en-US" sz="2800" u="sng" dirty="0" smtClean="0"/>
              <a:t>The probability of happening that match</a:t>
            </a:r>
            <a:r>
              <a:rPr lang="en-US" sz="2800" dirty="0" smtClean="0"/>
              <a:t> is not much. (A subject)</a:t>
            </a:r>
          </a:p>
          <a:p>
            <a:pPr fontAlgn="base"/>
            <a:r>
              <a:rPr lang="en-US" sz="2800" dirty="0" smtClean="0"/>
              <a:t>We are sorry for </a:t>
            </a:r>
            <a:r>
              <a:rPr lang="en-US" sz="2800" u="sng" dirty="0" smtClean="0"/>
              <a:t>her departure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>
            <a:normAutofit/>
          </a:bodyPr>
          <a:lstStyle/>
          <a:p>
            <a:pPr fontAlgn="base">
              <a:buNone/>
            </a:pPr>
            <a:r>
              <a:rPr lang="en-US" dirty="0" smtClean="0"/>
              <a:t>   An </a:t>
            </a:r>
            <a:r>
              <a:rPr lang="en-US" b="1" dirty="0" smtClean="0"/>
              <a:t>adjective phrase</a:t>
            </a:r>
            <a:r>
              <a:rPr lang="en-US" dirty="0" smtClean="0"/>
              <a:t> is comprised of an adjective and works as a single adjective in the sentence.</a:t>
            </a:r>
          </a:p>
          <a:p>
            <a:pPr fontAlgn="base"/>
            <a:r>
              <a:rPr lang="en-US" b="1" dirty="0" smtClean="0"/>
              <a:t>Example:</a:t>
            </a:r>
            <a:endParaRPr lang="en-US" dirty="0" smtClean="0"/>
          </a:p>
          <a:p>
            <a:pPr fontAlgn="base"/>
            <a:r>
              <a:rPr lang="en-US" dirty="0" smtClean="0"/>
              <a:t>Alex is a </a:t>
            </a:r>
            <a:r>
              <a:rPr lang="en-US" u="sng" dirty="0" smtClean="0"/>
              <a:t>well-behaved</a:t>
            </a:r>
            <a:r>
              <a:rPr lang="en-US" dirty="0" smtClean="0"/>
              <a:t> man.</a:t>
            </a:r>
          </a:p>
          <a:p>
            <a:pPr fontAlgn="base"/>
            <a:r>
              <a:rPr lang="en-US" dirty="0" smtClean="0"/>
              <a:t>He is a man </a:t>
            </a:r>
            <a:r>
              <a:rPr lang="en-US" u="sng" dirty="0" smtClean="0"/>
              <a:t>of friendly nature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Julie is a woman </a:t>
            </a:r>
            <a:r>
              <a:rPr lang="en-US" u="sng" dirty="0" smtClean="0"/>
              <a:t>of gorgeous style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She leads a </a:t>
            </a:r>
            <a:r>
              <a:rPr lang="en-US" u="sng" dirty="0" smtClean="0"/>
              <a:t>very interesting</a:t>
            </a:r>
            <a:r>
              <a:rPr lang="en-US" dirty="0" smtClean="0"/>
              <a:t> life.</a:t>
            </a:r>
          </a:p>
          <a:p>
            <a:pPr fontAlgn="base"/>
            <a:r>
              <a:rPr lang="en-US" u="sng" dirty="0" smtClean="0"/>
              <a:t>A lot of</a:t>
            </a:r>
            <a:r>
              <a:rPr lang="en-US" dirty="0" smtClean="0"/>
              <a:t> people do not sleep at night.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smtClean="0"/>
              <a:t>An </a:t>
            </a:r>
            <a:r>
              <a:rPr lang="en-US" b="1" dirty="0" smtClean="0"/>
              <a:t>adverbial phrase</a:t>
            </a:r>
            <a:r>
              <a:rPr lang="en-US" dirty="0" smtClean="0"/>
              <a:t> modifies the verb or the adjective and works as an adverb in the sentence.</a:t>
            </a:r>
          </a:p>
          <a:p>
            <a:pPr fontAlgn="base"/>
            <a:r>
              <a:rPr lang="en-US" b="1" dirty="0" smtClean="0"/>
              <a:t>Example:</a:t>
            </a:r>
            <a:endParaRPr lang="en-US" dirty="0" smtClean="0"/>
          </a:p>
          <a:p>
            <a:pPr fontAlgn="base"/>
            <a:r>
              <a:rPr lang="en-US" dirty="0" smtClean="0"/>
              <a:t>The horse runs </a:t>
            </a:r>
            <a:r>
              <a:rPr lang="en-US" u="sng" dirty="0" smtClean="0"/>
              <a:t>at a good speed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I was </a:t>
            </a:r>
            <a:r>
              <a:rPr lang="en-US" u="sng" dirty="0" smtClean="0"/>
              <a:t>in a hurry then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I ran </a:t>
            </a:r>
            <a:r>
              <a:rPr lang="en-US" u="sng" dirty="0" smtClean="0"/>
              <a:t>as fast as possible</a:t>
            </a:r>
            <a:r>
              <a:rPr lang="en-US" dirty="0" smtClean="0"/>
              <a:t>.</a:t>
            </a:r>
          </a:p>
          <a:p>
            <a:pPr fontAlgn="base"/>
            <a:r>
              <a:rPr lang="en-US" dirty="0" smtClean="0"/>
              <a:t>He works </a:t>
            </a:r>
            <a:r>
              <a:rPr lang="en-US" u="sng" dirty="0" smtClean="0"/>
              <a:t>very slowly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Adverbial Phrase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fontAlgn="base">
              <a:buNone/>
            </a:pPr>
            <a:r>
              <a:rPr lang="en-US" dirty="0" smtClean="0"/>
              <a:t>	A </a:t>
            </a:r>
            <a:r>
              <a:rPr lang="en-US" b="1" dirty="0" smtClean="0"/>
              <a:t>prepositional phrase</a:t>
            </a:r>
            <a:r>
              <a:rPr lang="en-US" dirty="0" smtClean="0"/>
              <a:t> always begins with a preposition and connects nouns.</a:t>
            </a:r>
          </a:p>
          <a:p>
            <a:pPr fontAlgn="base"/>
            <a:r>
              <a:rPr lang="en-US" b="1" dirty="0" smtClean="0"/>
              <a:t>Example:</a:t>
            </a:r>
            <a:endParaRPr lang="en-US" dirty="0" smtClean="0"/>
          </a:p>
          <a:p>
            <a:pPr fontAlgn="base"/>
            <a:r>
              <a:rPr lang="en-US" dirty="0" smtClean="0"/>
              <a:t>He sacrificed his life </a:t>
            </a:r>
            <a:r>
              <a:rPr lang="en-US" u="sng" dirty="0" smtClean="0"/>
              <a:t>for the sake of</a:t>
            </a:r>
            <a:r>
              <a:rPr lang="en-US" dirty="0" smtClean="0"/>
              <a:t> his country.</a:t>
            </a:r>
          </a:p>
          <a:p>
            <a:pPr fontAlgn="base"/>
            <a:r>
              <a:rPr lang="en-US" u="sng" dirty="0" smtClean="0"/>
              <a:t>In the end</a:t>
            </a:r>
            <a:r>
              <a:rPr lang="en-US" dirty="0" smtClean="0"/>
              <a:t>, we all have to die.</a:t>
            </a:r>
          </a:p>
          <a:p>
            <a:pPr fontAlgn="base"/>
            <a:r>
              <a:rPr lang="en-US" dirty="0" smtClean="0"/>
              <a:t>He is </a:t>
            </a:r>
            <a:r>
              <a:rPr lang="en-US" u="sng" dirty="0" smtClean="0"/>
              <a:t>on the way</a:t>
            </a:r>
            <a:r>
              <a:rPr lang="en-US" dirty="0" smtClean="0"/>
              <a:t>.</a:t>
            </a:r>
          </a:p>
          <a:p>
            <a:pPr fontAlgn="base"/>
            <a:r>
              <a:rPr lang="en-US" u="sng" dirty="0" smtClean="0"/>
              <a:t>By working aimlessly</a:t>
            </a:r>
            <a:r>
              <a:rPr lang="en-US" dirty="0" smtClean="0"/>
              <a:t>, you will not get success.</a:t>
            </a:r>
          </a:p>
          <a:p>
            <a:pPr fontAlgn="base"/>
            <a:r>
              <a:rPr lang="en-US" u="sng" dirty="0" smtClean="0"/>
              <a:t>In spite of</a:t>
            </a:r>
            <a:r>
              <a:rPr lang="en-US" dirty="0" smtClean="0"/>
              <a:t> working hard, he was insulted by his boss.</a:t>
            </a:r>
          </a:p>
          <a:p>
            <a:pPr fontAlgn="base"/>
            <a:r>
              <a:rPr lang="en-US" b="1" dirty="0" smtClean="0"/>
              <a:t>Note: </a:t>
            </a:r>
            <a:r>
              <a:rPr lang="en-US" dirty="0" smtClean="0"/>
              <a:t>Prepositional phrases include all other types of phrases.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Prepositional Phrase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dirty="0" smtClean="0"/>
              <a:t>A </a:t>
            </a:r>
            <a:r>
              <a:rPr lang="en-US" b="1" dirty="0" smtClean="0"/>
              <a:t>conjunctional phrase</a:t>
            </a:r>
            <a:r>
              <a:rPr lang="en-US" dirty="0" smtClean="0"/>
              <a:t> works as a conjunction in the sentence.</a:t>
            </a:r>
          </a:p>
          <a:p>
            <a:pPr fontAlgn="base"/>
            <a:r>
              <a:rPr lang="en-US" b="1" dirty="0" smtClean="0"/>
              <a:t>Example:</a:t>
            </a:r>
            <a:endParaRPr lang="en-US" dirty="0" smtClean="0"/>
          </a:p>
          <a:p>
            <a:pPr fontAlgn="base"/>
            <a:r>
              <a:rPr lang="en-US" u="sng" dirty="0" smtClean="0"/>
              <a:t>As soon as</a:t>
            </a:r>
            <a:r>
              <a:rPr lang="en-US" dirty="0" smtClean="0"/>
              <a:t> you got in, he went out.</a:t>
            </a:r>
          </a:p>
          <a:p>
            <a:pPr fontAlgn="base"/>
            <a:r>
              <a:rPr lang="en-US" dirty="0" smtClean="0"/>
              <a:t>We have to work hard </a:t>
            </a:r>
            <a:r>
              <a:rPr lang="en-US" u="sng" dirty="0" smtClean="0"/>
              <a:t>so that</a:t>
            </a:r>
            <a:r>
              <a:rPr lang="en-US" dirty="0" smtClean="0"/>
              <a:t> we can win the next match.</a:t>
            </a:r>
          </a:p>
          <a:p>
            <a:pPr fontAlgn="base"/>
            <a:r>
              <a:rPr lang="en-US" dirty="0" smtClean="0"/>
              <a:t>I will attend the ceremony </a:t>
            </a:r>
            <a:r>
              <a:rPr lang="en-US" u="sng" dirty="0" smtClean="0"/>
              <a:t>provided that</a:t>
            </a:r>
            <a:r>
              <a:rPr lang="en-US" dirty="0" smtClean="0"/>
              <a:t> you come.</a:t>
            </a:r>
          </a:p>
          <a:p>
            <a:pPr fontAlgn="base"/>
            <a:r>
              <a:rPr lang="en-US" dirty="0" smtClean="0"/>
              <a:t>John started working early </a:t>
            </a:r>
            <a:r>
              <a:rPr lang="en-US" u="sng" dirty="0" smtClean="0"/>
              <a:t>in order that</a:t>
            </a:r>
            <a:r>
              <a:rPr lang="en-US" dirty="0" smtClean="0"/>
              <a:t> he could finish early.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Conjunctional Phrase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dirty="0" smtClean="0"/>
              <a:t>	Interjections that have more than one words are called the </a:t>
            </a:r>
            <a:r>
              <a:rPr lang="en-US" b="1" dirty="0" smtClean="0"/>
              <a:t>interjectional phrases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Example:</a:t>
            </a:r>
            <a:endParaRPr lang="en-US" dirty="0" smtClean="0"/>
          </a:p>
          <a:p>
            <a:pPr fontAlgn="base"/>
            <a:r>
              <a:rPr lang="en-US" dirty="0" smtClean="0"/>
              <a:t>What a pity! He is dead.</a:t>
            </a:r>
          </a:p>
          <a:p>
            <a:pPr fontAlgn="base"/>
            <a:r>
              <a:rPr lang="en-US" dirty="0" smtClean="0"/>
              <a:t>What a pleasure! I won the first prize.</a:t>
            </a:r>
          </a:p>
          <a:p>
            <a:pPr fontAlgn="base"/>
            <a:r>
              <a:rPr lang="en-US" dirty="0" smtClean="0"/>
              <a:t>Oh please! Don’t say that again.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Interjectional Phrase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143000"/>
            <a:ext cx="5181600" cy="4820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667000"/>
            <a:ext cx="8229600" cy="1143000"/>
          </a:xfrm>
        </p:spPr>
        <p:txBody>
          <a:bodyPr/>
          <a:lstStyle/>
          <a:p>
            <a:r>
              <a:rPr lang="en-US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Thanks for watching </a:t>
            </a:r>
            <a:endParaRPr lang="en-US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IDENTITY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4040188" cy="63976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Teacher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800600" y="1524000"/>
            <a:ext cx="4041775" cy="639762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2133600"/>
            <a:ext cx="4038600" cy="4038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2800" dirty="0" smtClean="0"/>
              <a:t>Abdul Aziz</a:t>
            </a:r>
          </a:p>
          <a:p>
            <a:r>
              <a:rPr lang="en-US" dirty="0" smtClean="0"/>
              <a:t>B.A(Hon’s), M.A(English)</a:t>
            </a:r>
          </a:p>
          <a:p>
            <a:r>
              <a:rPr lang="en-US" dirty="0" err="1" smtClean="0"/>
              <a:t>Madhaia</a:t>
            </a:r>
            <a:r>
              <a:rPr lang="en-US" dirty="0" smtClean="0"/>
              <a:t> </a:t>
            </a:r>
            <a:r>
              <a:rPr lang="en-US" dirty="0" err="1" smtClean="0"/>
              <a:t>Bazar</a:t>
            </a:r>
            <a:r>
              <a:rPr lang="en-US" dirty="0" smtClean="0"/>
              <a:t> </a:t>
            </a:r>
            <a:r>
              <a:rPr lang="en-US" dirty="0" err="1" smtClean="0"/>
              <a:t>Sadim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</a:t>
            </a:r>
            <a:r>
              <a:rPr lang="en-US" dirty="0" smtClean="0"/>
              <a:t>High </a:t>
            </a:r>
            <a:r>
              <a:rPr lang="en-US" dirty="0" smtClean="0"/>
              <a:t>School, </a:t>
            </a:r>
            <a:endParaRPr lang="en-US" dirty="0" smtClean="0"/>
          </a:p>
          <a:p>
            <a:r>
              <a:rPr lang="en-US" sz="2800" dirty="0" err="1" smtClean="0"/>
              <a:t>Chandina</a:t>
            </a:r>
            <a:r>
              <a:rPr lang="en-US" sz="2800" dirty="0" smtClean="0"/>
              <a:t>, </a:t>
            </a:r>
            <a:r>
              <a:rPr lang="en-US" sz="2800" dirty="0" err="1" smtClean="0"/>
              <a:t>Cumilla</a:t>
            </a:r>
            <a:endParaRPr lang="en-US" sz="2800" dirty="0" smtClean="0"/>
          </a:p>
          <a:p>
            <a:r>
              <a:rPr lang="en-US" sz="2000" dirty="0" smtClean="0"/>
              <a:t>E-mail: </a:t>
            </a:r>
            <a:r>
              <a:rPr lang="en-US" sz="2000" dirty="0" smtClean="0">
                <a:hlinkClick r:id="rId2"/>
              </a:rPr>
              <a:t>azizabidpur@gmail.com</a:t>
            </a:r>
            <a:endParaRPr lang="en-US" sz="2000" dirty="0" smtClean="0"/>
          </a:p>
          <a:p>
            <a:r>
              <a:rPr lang="en-US" dirty="0" smtClean="0"/>
              <a:t>Mobile : 01921767310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209800"/>
            <a:ext cx="4041775" cy="395128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Phrase </a:t>
            </a: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its classifications</a:t>
            </a:r>
            <a:endParaRPr lang="en-US" sz="28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 : Nine –Ten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Log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0" y="152400"/>
            <a:ext cx="1371600" cy="1371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 descr="o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30124"/>
            <a:ext cx="144780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 animBg="1"/>
      <p:bldP spid="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Look at the sentence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3438"/>
            <a:ext cx="4040188" cy="639762"/>
          </a:xfrm>
        </p:spPr>
        <p:txBody>
          <a:bodyPr>
            <a:noAutofit/>
          </a:bodyPr>
          <a:lstStyle/>
          <a:p>
            <a:pPr algn="r"/>
            <a:r>
              <a:rPr lang="en-US" sz="3600" dirty="0" smtClean="0"/>
              <a:t>Reading </a:t>
            </a:r>
            <a:r>
              <a:rPr lang="en-US" sz="3600" dirty="0" smtClean="0"/>
              <a:t>books 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5025" y="2103438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is </a:t>
            </a:r>
            <a:r>
              <a:rPr lang="en-US" sz="3600" dirty="0" smtClean="0"/>
              <a:t>a </a:t>
            </a:r>
            <a:r>
              <a:rPr lang="en-US" sz="3600" dirty="0" smtClean="0"/>
              <a:t>good habit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275691" y="3124200"/>
            <a:ext cx="44162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How many parts of this sentence?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5788385" y="3124200"/>
            <a:ext cx="137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two parts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16506" y="4038600"/>
            <a:ext cx="34430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are they called ?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724400"/>
            <a:ext cx="4890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They are called subject and predicate </a:t>
            </a:r>
            <a:endParaRPr lang="en-US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4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100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Our today’s topic is </a:t>
            </a:r>
            <a:endParaRPr lang="en-US" b="1" dirty="0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0" y="2971800"/>
            <a:ext cx="5984523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>
                  <a:noFill/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Phrases &amp; its classifications</a:t>
            </a:r>
            <a:endParaRPr lang="en-US" sz="4000" b="1" dirty="0">
              <a:ln w="11430">
                <a:noFill/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After the end of the lesson, </a:t>
            </a:r>
            <a:r>
              <a:rPr lang="en-US" dirty="0" err="1" smtClean="0"/>
              <a:t>Stduents</a:t>
            </a:r>
            <a:r>
              <a:rPr lang="en-US" dirty="0" smtClean="0"/>
              <a:t> will be able to </a:t>
            </a:r>
          </a:p>
          <a:p>
            <a:r>
              <a:rPr lang="en-US" dirty="0" smtClean="0"/>
              <a:t>Define Phrase </a:t>
            </a:r>
            <a:endParaRPr lang="en-US" dirty="0" smtClean="0"/>
          </a:p>
          <a:p>
            <a:r>
              <a:rPr lang="en-US" dirty="0" smtClean="0"/>
              <a:t>Differentiate between phrases and clause</a:t>
            </a:r>
            <a:endParaRPr lang="en-US" dirty="0" smtClean="0"/>
          </a:p>
          <a:p>
            <a:r>
              <a:rPr lang="en-US" dirty="0" smtClean="0"/>
              <a:t>Talk about classification of clause.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Outcome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8153400" cy="48006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2800" b="1" dirty="0" smtClean="0"/>
              <a:t>Phrase</a:t>
            </a:r>
            <a:r>
              <a:rPr lang="en-US" sz="2800" dirty="0" smtClean="0"/>
              <a:t> and clause are the most important elements of English grammar. Phrase and clause cover everything a sentence has. Clauses are the center of sentences and phrases strengthen the sentences to become meaningful. If the clauses are the pillars of a building, the phrases are the bricks. A phrase usually is always present within a clause, but a phrase cannot have a clause in it.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8153400" cy="1676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phrase is a small group of words that form a meaningful unit within a clause.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0"/>
            <a:ext cx="7848600" cy="1752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smtClean="0">
                <a:solidFill>
                  <a:schemeClr val="tx1"/>
                </a:solidFill>
              </a:rPr>
              <a:t>The basic difference between a clause and a phrase is that a clause must have </a:t>
            </a:r>
            <a:r>
              <a:rPr lang="en-US" b="1" dirty="0" smtClean="0">
                <a:solidFill>
                  <a:schemeClr val="tx1"/>
                </a:solidFill>
              </a:rPr>
              <a:t>a finite verb</a:t>
            </a:r>
            <a:r>
              <a:rPr lang="en-US" dirty="0" smtClean="0">
                <a:solidFill>
                  <a:schemeClr val="tx1"/>
                </a:solidFill>
              </a:rPr>
              <a:t> and a phrase must not.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Phrase-vs-Clau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381001"/>
            <a:ext cx="7924800" cy="6172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676400"/>
            <a:ext cx="675896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400" dirty="0" smtClean="0">
                <a:latin typeface="Arial Black" pitchFamily="34" charset="0"/>
              </a:rPr>
              <a:t>The phrases are generally of </a:t>
            </a:r>
            <a:r>
              <a:rPr lang="en-US" sz="2400" b="1" dirty="0" smtClean="0">
                <a:latin typeface="Arial Black" pitchFamily="34" charset="0"/>
              </a:rPr>
              <a:t>six types</a:t>
            </a:r>
            <a:r>
              <a:rPr lang="en-US" sz="2400" dirty="0" smtClean="0">
                <a:latin typeface="Arial Black" pitchFamily="34" charset="0"/>
              </a:rPr>
              <a:t>.</a:t>
            </a:r>
            <a:endParaRPr lang="en-US" sz="2400" dirty="0">
              <a:latin typeface="Arial Black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209800"/>
            <a:ext cx="7848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fr-FR" sz="4000" u="sng" dirty="0" smtClean="0">
                <a:hlinkClick r:id="rId2" tooltip="Noun Phrase"/>
              </a:rPr>
              <a:t>1. Noun Phrase</a:t>
            </a:r>
            <a:endParaRPr lang="fr-FR" sz="4000" dirty="0" smtClean="0"/>
          </a:p>
          <a:p>
            <a:pPr fontAlgn="base"/>
            <a:r>
              <a:rPr lang="fr-FR" sz="4000" u="sng" dirty="0" smtClean="0">
                <a:hlinkClick r:id="rId2" tooltip="Noun Phrase"/>
              </a:rPr>
              <a:t>2. Adjective Phrase</a:t>
            </a:r>
            <a:endParaRPr lang="fr-FR" sz="4000" dirty="0" smtClean="0"/>
          </a:p>
          <a:p>
            <a:pPr fontAlgn="base"/>
            <a:r>
              <a:rPr lang="fr-FR" sz="4000" u="sng" dirty="0" smtClean="0">
                <a:hlinkClick r:id="rId2" tooltip="Noun Phrase"/>
              </a:rPr>
              <a:t>3. Adverbial Phrase</a:t>
            </a:r>
            <a:endParaRPr lang="fr-FR" sz="4000" dirty="0" smtClean="0"/>
          </a:p>
          <a:p>
            <a:pPr fontAlgn="base"/>
            <a:r>
              <a:rPr lang="fr-FR" sz="4000" u="sng" dirty="0" smtClean="0">
                <a:hlinkClick r:id="rId2" tooltip="Noun Phrase"/>
              </a:rPr>
              <a:t>4. </a:t>
            </a:r>
            <a:r>
              <a:rPr lang="fr-FR" sz="4000" u="sng" dirty="0" err="1" smtClean="0">
                <a:hlinkClick r:id="rId2" tooltip="Noun Phrase"/>
              </a:rPr>
              <a:t>Prepositional</a:t>
            </a:r>
            <a:r>
              <a:rPr lang="fr-FR" sz="4000" u="sng" dirty="0" smtClean="0">
                <a:hlinkClick r:id="rId2" tooltip="Noun Phrase"/>
              </a:rPr>
              <a:t> Phrase</a:t>
            </a:r>
            <a:endParaRPr lang="fr-FR" sz="4000" dirty="0" smtClean="0"/>
          </a:p>
          <a:p>
            <a:pPr fontAlgn="base"/>
            <a:r>
              <a:rPr lang="fr-FR" sz="4000" u="sng" dirty="0" smtClean="0">
                <a:hlinkClick r:id="rId2" tooltip="Noun Phrase"/>
              </a:rPr>
              <a:t>5. </a:t>
            </a:r>
            <a:r>
              <a:rPr lang="fr-FR" sz="4000" u="sng" dirty="0" err="1" smtClean="0">
                <a:hlinkClick r:id="rId2" tooltip="Noun Phrase"/>
              </a:rPr>
              <a:t>Conjunctional</a:t>
            </a:r>
            <a:r>
              <a:rPr lang="fr-FR" sz="4000" u="sng" dirty="0" smtClean="0">
                <a:hlinkClick r:id="rId2" tooltip="Noun Phrase"/>
              </a:rPr>
              <a:t> Phrase</a:t>
            </a:r>
            <a:endParaRPr lang="fr-FR" sz="4000" dirty="0" smtClean="0"/>
          </a:p>
          <a:p>
            <a:pPr fontAlgn="base"/>
            <a:r>
              <a:rPr lang="fr-FR" sz="4000" u="sng" dirty="0" smtClean="0">
                <a:hlinkClick r:id="rId2" tooltip="Noun Phrase"/>
              </a:rPr>
              <a:t>6. </a:t>
            </a:r>
            <a:r>
              <a:rPr lang="fr-FR" sz="4000" u="sng" dirty="0" err="1" smtClean="0">
                <a:hlinkClick r:id="rId2" tooltip="Noun Phrase"/>
              </a:rPr>
              <a:t>Interjectional</a:t>
            </a:r>
            <a:r>
              <a:rPr lang="fr-FR" sz="4000" u="sng" dirty="0" smtClean="0">
                <a:hlinkClick r:id="rId2" tooltip="Noun Phrase"/>
              </a:rPr>
              <a:t> Phrase</a:t>
            </a:r>
            <a:endParaRPr lang="fr-FR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228600" cap="rnd" cmpd="tri">
            <a:solidFill>
              <a:srgbClr val="0070C0"/>
            </a:solidFill>
            <a:bevel/>
          </a:ln>
          <a:scene3d>
            <a:camera prst="orthographicFront"/>
            <a:lightRig rig="threePt" dir="t"/>
          </a:scene3d>
          <a:sp3d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Types of Phrases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183</Words>
  <Application>Microsoft Office PowerPoint</Application>
  <PresentationFormat>On-screen Show (4:3)</PresentationFormat>
  <Paragraphs>83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Slide 1</vt:lpstr>
      <vt:lpstr>IDENTITY</vt:lpstr>
      <vt:lpstr>Look at the sentence </vt:lpstr>
      <vt:lpstr>Our today’s topic is </vt:lpstr>
      <vt:lpstr>Learning Outcome </vt:lpstr>
      <vt:lpstr>Phrase and clause are the most important elements of English grammar. Phrase and clause cover everything a sentence has. Clauses are the center of sentences and phrases strengthen the sentences to become meaningful. If the clauses are the pillars of a building, the phrases are the bricks. A phrase usually is always present within a clause, but a phrase cannot have a clause in it.</vt:lpstr>
      <vt:lpstr>A phrase is a small group of words that form a meaningful unit within a clause.</vt:lpstr>
      <vt:lpstr>Slide 8</vt:lpstr>
      <vt:lpstr>Types of Phrases</vt:lpstr>
      <vt:lpstr>Noun Clause </vt:lpstr>
      <vt:lpstr>Slide 11</vt:lpstr>
      <vt:lpstr>Adverbial Phrase </vt:lpstr>
      <vt:lpstr>Prepositional Phrase </vt:lpstr>
      <vt:lpstr> Conjunctional Phrase </vt:lpstr>
      <vt:lpstr>Interjectional Phrase </vt:lpstr>
      <vt:lpstr>Thanks for watching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phrase is a small group of words that form a meaningful unit within a clause.</dc:title>
  <dc:creator>aziz</dc:creator>
  <cp:lastModifiedBy>aziz</cp:lastModifiedBy>
  <cp:revision>26</cp:revision>
  <dcterms:created xsi:type="dcterms:W3CDTF">2006-08-16T00:00:00Z</dcterms:created>
  <dcterms:modified xsi:type="dcterms:W3CDTF">2021-07-05T10:37:11Z</dcterms:modified>
</cp:coreProperties>
</file>