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9" r:id="rId6"/>
    <p:sldId id="272" r:id="rId7"/>
    <p:sldId id="258" r:id="rId8"/>
    <p:sldId id="269" r:id="rId9"/>
    <p:sldId id="264" r:id="rId10"/>
    <p:sldId id="260" r:id="rId11"/>
    <p:sldId id="271" r:id="rId12"/>
    <p:sldId id="270" r:id="rId13"/>
    <p:sldId id="262" r:id="rId14"/>
    <p:sldId id="261" r:id="rId15"/>
    <p:sldId id="26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5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E6B2-B868-40C2-9FF4-15E88AA9A04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305F-F08F-4C41-9B50-79D74F5C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248" y="1880276"/>
            <a:ext cx="7019366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351" y="662351"/>
            <a:ext cx="10881360" cy="731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 hope we are all fine by the grace of God.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258" y="2369350"/>
            <a:ext cx="8646459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dirty="0">
                <a:ln w="5715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66700">
                    <a:srgbClr val="FF0000"/>
                  </a:glow>
                  <a:outerShdw blurRad="50800" sx="1000" sy="1000" algn="ctr" rotWithShape="0">
                    <a:srgbClr val="FFFF00"/>
                  </a:outerShdw>
                  <a:reflection blurRad="6350" dist="317500" dir="5400000" sy="-100000" algn="bl" rotWithShape="0"/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Welcome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005918"/>
          </a:xfrm>
          <a:prstGeom prst="frame">
            <a:avLst>
              <a:gd name="adj1" fmla="val 4822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3000" r="-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61325"/>
              </p:ext>
            </p:extLst>
          </p:nvPr>
        </p:nvGraphicFramePr>
        <p:xfrm>
          <a:off x="484094" y="1014791"/>
          <a:ext cx="6024282" cy="515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8564">
                  <a:extLst>
                    <a:ext uri="{9D8B030D-6E8A-4147-A177-3AD203B41FA5}">
                      <a16:colId xmlns:a16="http://schemas.microsoft.com/office/drawing/2014/main" val="3381737221"/>
                    </a:ext>
                  </a:extLst>
                </a:gridCol>
                <a:gridCol w="2393577">
                  <a:extLst>
                    <a:ext uri="{9D8B030D-6E8A-4147-A177-3AD203B41FA5}">
                      <a16:colId xmlns:a16="http://schemas.microsoft.com/office/drawing/2014/main" val="1749353480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3290423314"/>
                    </a:ext>
                  </a:extLst>
                </a:gridCol>
                <a:gridCol w="2339788">
                  <a:extLst>
                    <a:ext uri="{9D8B030D-6E8A-4147-A177-3AD203B41FA5}">
                      <a16:colId xmlns:a16="http://schemas.microsoft.com/office/drawing/2014/main" val="2565816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SL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   COLOUM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SL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   COLOUM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1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can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Poster paper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70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loaf of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b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Bread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8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packet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c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Paint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5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tube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d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Facial tissue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Half a kilo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e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Cake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4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dozen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f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Honey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52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box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g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Eggs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roll 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h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Chocolates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3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……………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 Black" panose="020B0A04020102020204" pitchFamily="34" charset="0"/>
                        </a:rPr>
                        <a:t>i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Toothpaste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63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jar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j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Note book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7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11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A sheet of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k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pencils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7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Coke </a:t>
                      </a:r>
                      <a:endParaRPr lang="en-US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738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8565" y="242047"/>
            <a:ext cx="10905565" cy="5486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Discuss in pair and write down in your notebook.</a:t>
            </a:r>
            <a:endParaRPr lang="en-US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2468" y="1044165"/>
            <a:ext cx="4316508" cy="3325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ANSWER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574" y="1831204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(2+b)    A loaf of bread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5574" y="2632673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(4+i)     A tube of toothpaste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2127" y="2213983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(3+d)    A packet of facial tissue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5574" y="3009855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(5+f)     Half a kilo of honey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5915" y="3340270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(6+g)    A dozen of eggs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915" y="3794793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(7+h)    A box of chocolates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5915" y="4206720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(8+a)    A roll of poster paper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5915" y="4651612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(9+j)     A note book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5915" y="5038615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(10+c)  A jar of paint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5915" y="5425618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(11+c)  A sheet of poster paper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2127" y="1431168"/>
            <a:ext cx="48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(1+a)    A can of coke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3000" r="-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99" y="2608729"/>
            <a:ext cx="1058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Read the dialogue below:</a:t>
            </a:r>
            <a:endParaRPr lang="en-US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3000" r="-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94129"/>
            <a:ext cx="1118795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Salesman: Hello, how can I help you?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Imran: Do you have any beans?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Salesman</a:t>
            </a:r>
            <a:r>
              <a:rPr lang="en-US" sz="2400" dirty="0" smtClean="0">
                <a:latin typeface="Arial Black" panose="020B0A04020102020204" pitchFamily="34" charset="0"/>
              </a:rPr>
              <a:t>: Yes, we do. How much would you like?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Imran</a:t>
            </a:r>
            <a:r>
              <a:rPr lang="en-US" sz="2400" dirty="0" smtClean="0">
                <a:latin typeface="Arial Black" panose="020B0A04020102020204" pitchFamily="34" charset="0"/>
              </a:rPr>
              <a:t>: I would like half kg. And I`ll also need one kg of tomatoes, </a:t>
            </a:r>
            <a:r>
              <a:rPr lang="en-US" sz="2000" dirty="0" smtClean="0">
                <a:latin typeface="Arial Black" panose="020B0A04020102020204" pitchFamily="34" charset="0"/>
              </a:rPr>
              <a:t>two kg of potatoes, two cauliflowers, a dozen of eggs and some salt.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Salesman</a:t>
            </a:r>
            <a:r>
              <a:rPr lang="en-US" sz="2400" dirty="0" smtClean="0">
                <a:latin typeface="Arial Black" panose="020B0A04020102020204" pitchFamily="34" charset="0"/>
              </a:rPr>
              <a:t>: Do you need oil, sir?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Imran</a:t>
            </a:r>
            <a:r>
              <a:rPr lang="en-US" sz="2400" dirty="0" smtClean="0">
                <a:latin typeface="Arial Black" panose="020B0A04020102020204" pitchFamily="34" charset="0"/>
              </a:rPr>
              <a:t>: Yes, I need a </a:t>
            </a:r>
            <a:r>
              <a:rPr lang="en-US" sz="2400" dirty="0" err="1" smtClean="0">
                <a:latin typeface="Arial Black" panose="020B0A04020102020204" pitchFamily="34" charset="0"/>
              </a:rPr>
              <a:t>litre</a:t>
            </a:r>
            <a:r>
              <a:rPr lang="en-US" sz="2400" dirty="0" smtClean="0">
                <a:latin typeface="Arial Black" panose="020B0A04020102020204" pitchFamily="34" charset="0"/>
              </a:rPr>
              <a:t> of oil. 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Salesman: Do you need anything else?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Imran</a:t>
            </a:r>
            <a:r>
              <a:rPr lang="en-US" sz="2400" dirty="0" smtClean="0">
                <a:latin typeface="Arial Black" panose="020B0A04020102020204" pitchFamily="34" charset="0"/>
              </a:rPr>
              <a:t>: Umm….. Let me check . Oh, yes, could I have some </a:t>
            </a:r>
            <a:r>
              <a:rPr lang="en-US" sz="2400" dirty="0" err="1" smtClean="0">
                <a:latin typeface="Arial Black" panose="020B0A04020102020204" pitchFamily="34" charset="0"/>
              </a:rPr>
              <a:t>suger</a:t>
            </a:r>
            <a:r>
              <a:rPr lang="en-US" sz="2400" dirty="0" smtClean="0">
                <a:latin typeface="Arial Black" panose="020B0A04020102020204" pitchFamily="34" charset="0"/>
              </a:rPr>
              <a:t> and milk.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Salesman</a:t>
            </a:r>
            <a:r>
              <a:rPr lang="en-US" sz="2400" dirty="0" smtClean="0">
                <a:latin typeface="Arial Black" panose="020B0A04020102020204" pitchFamily="34" charset="0"/>
              </a:rPr>
              <a:t>: Sure! We do not use plastic bag here. Here you go! I`ve put all the items here. 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Imran</a:t>
            </a:r>
            <a:r>
              <a:rPr lang="en-US" sz="2400" dirty="0" smtClean="0">
                <a:latin typeface="Arial Black" panose="020B0A04020102020204" pitchFamily="34" charset="0"/>
              </a:rPr>
              <a:t>: Thank you. How </a:t>
            </a:r>
            <a:r>
              <a:rPr lang="en-US" sz="2400" dirty="0" err="1" smtClean="0">
                <a:latin typeface="Arial Black" panose="020B0A04020102020204" pitchFamily="34" charset="0"/>
              </a:rPr>
              <a:t>nuch</a:t>
            </a:r>
            <a:r>
              <a:rPr lang="en-US" sz="2400" dirty="0" smtClean="0">
                <a:latin typeface="Arial Black" panose="020B0A04020102020204" pitchFamily="34" charset="0"/>
              </a:rPr>
              <a:t> is the total?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Salesman</a:t>
            </a:r>
            <a:r>
              <a:rPr lang="en-US" sz="2400" dirty="0" smtClean="0">
                <a:latin typeface="Arial Black" panose="020B0A04020102020204" pitchFamily="34" charset="0"/>
              </a:rPr>
              <a:t>: The total comes on Taka Five hundred and thirty five .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Imran</a:t>
            </a:r>
            <a:r>
              <a:rPr lang="en-US" sz="2400" dirty="0" smtClean="0">
                <a:latin typeface="Arial Black" panose="020B0A04020102020204" pitchFamily="34" charset="0"/>
              </a:rPr>
              <a:t>: Here is five hundred and fifty.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Salesman</a:t>
            </a:r>
            <a:r>
              <a:rPr lang="en-US" sz="2400" dirty="0" smtClean="0">
                <a:latin typeface="Arial Black" panose="020B0A04020102020204" pitchFamily="34" charset="0"/>
              </a:rPr>
              <a:t>: </a:t>
            </a:r>
            <a:r>
              <a:rPr lang="en-US" sz="2000" dirty="0" smtClean="0">
                <a:latin typeface="Arial Black" panose="020B0A04020102020204" pitchFamily="34" charset="0"/>
              </a:rPr>
              <a:t>Thank you. Here is the change fifteen taka. Have a good day.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Imran</a:t>
            </a:r>
            <a:r>
              <a:rPr lang="en-US" sz="2400" dirty="0" smtClean="0">
                <a:latin typeface="Arial Black" panose="020B0A04020102020204" pitchFamily="34" charset="0"/>
              </a:rPr>
              <a:t>: </a:t>
            </a:r>
            <a:r>
              <a:rPr lang="en-US" sz="2400" dirty="0" err="1" smtClean="0">
                <a:latin typeface="Arial Black" panose="020B0A04020102020204" pitchFamily="34" charset="0"/>
              </a:rPr>
              <a:t>Thanks,Bye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8" y="107576"/>
            <a:ext cx="956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Now write answers on your answer script: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141" y="1295381"/>
            <a:ext cx="101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1. Does Imran need oil?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436" y="2172544"/>
            <a:ext cx="101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2</a:t>
            </a:r>
            <a:r>
              <a:rPr lang="en-US" sz="4000" dirty="0" smtClean="0">
                <a:latin typeface="Arial Black" panose="020B0A04020102020204" pitchFamily="34" charset="0"/>
              </a:rPr>
              <a:t>. How much is the total </a:t>
            </a:r>
            <a:r>
              <a:rPr lang="en-US" sz="4000" dirty="0" err="1" smtClean="0">
                <a:latin typeface="Arial Black" panose="020B0A04020102020204" pitchFamily="34" charset="0"/>
              </a:rPr>
              <a:t>ammount</a:t>
            </a:r>
            <a:r>
              <a:rPr lang="en-US" sz="4000" dirty="0" smtClean="0">
                <a:latin typeface="Arial Black" panose="020B0A04020102020204" pitchFamily="34" charset="0"/>
              </a:rPr>
              <a:t>?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753" y="3042139"/>
            <a:ext cx="984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3</a:t>
            </a:r>
            <a:r>
              <a:rPr lang="en-US" sz="4000" dirty="0" smtClean="0">
                <a:latin typeface="Arial Black" panose="020B0A04020102020204" pitchFamily="34" charset="0"/>
              </a:rPr>
              <a:t>. How many items did Imran buy? 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012" y="1842248"/>
            <a:ext cx="1074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Mom: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Humm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….oh, yes ….get some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suger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, and milk and one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litre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of oil too.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OK. one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litre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of milk and one kg of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suger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Mom: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One more thing, dear. You are forgetting your list! Here it is.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Oh! Thanks, Mom.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012" y="739587"/>
            <a:ext cx="586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পড়ঃ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56264"/>
            <a:ext cx="591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Home  Task 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71" y="2030506"/>
            <a:ext cx="856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Write a paragraph about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2989249"/>
            <a:ext cx="591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“Grocer Shop”. 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12103100" cy="210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 w="57150"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THANKYOU </a:t>
            </a:r>
            <a:endParaRPr lang="en-US" sz="4800" b="1" dirty="0">
              <a:ln w="57150">
                <a:solidFill>
                  <a:srgbClr val="FF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7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7000">
              <a:schemeClr val="accent1">
                <a:lumMod val="45000"/>
                <a:lumOff val="55000"/>
              </a:schemeClr>
            </a:gs>
            <a:gs pos="99656">
              <a:srgbClr val="C10700"/>
            </a:gs>
            <a:gs pos="99312">
              <a:srgbClr val="C20E00"/>
            </a:gs>
            <a:gs pos="98625">
              <a:srgbClr val="C41C00"/>
            </a:gs>
            <a:gs pos="97250">
              <a:srgbClr val="C73700"/>
            </a:gs>
            <a:gs pos="94500">
              <a:srgbClr val="CE6E00"/>
            </a:gs>
            <a:gs pos="89000">
              <a:srgbClr val="FFFF00">
                <a:lumMod val="86000"/>
              </a:srgbClr>
            </a:gs>
            <a:gs pos="100000">
              <a:srgbClr val="C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&lt;strong&gt;Gold&lt;/strong&gt; &lt;strong&gt;Frame&lt;/strong&gt;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932"/>
            <a:ext cx="4894539" cy="4935068"/>
          </a:xfrm>
          <a:prstGeom prst="rect">
            <a:avLst/>
          </a:prstGeom>
        </p:spPr>
      </p:pic>
      <p:pic>
        <p:nvPicPr>
          <p:cNvPr id="12" name="Picture 11" descr="&lt;strong&gt;Gold&lt;/strong&gt; &lt;strong&gt;Frame&lt;/strong&gt;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8" y="1922932"/>
            <a:ext cx="4728882" cy="49350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51417" y="1922932"/>
            <a:ext cx="3054824" cy="4935067"/>
            <a:chOff x="4783742" y="1129552"/>
            <a:chExt cx="3054824" cy="28889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752" y="1589046"/>
              <a:ext cx="2052920" cy="1539690"/>
            </a:xfrm>
            <a:prstGeom prst="rect">
              <a:avLst/>
            </a:prstGeom>
          </p:spPr>
        </p:pic>
        <p:pic>
          <p:nvPicPr>
            <p:cNvPr id="14" name="Picture 13" descr="EKDuncan - My Fanciful Muse: EKD &quot;Old World Charm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742" y="1129552"/>
              <a:ext cx="3054824" cy="288898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36395" y="2635624"/>
            <a:ext cx="37517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Debnarayan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Roy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 ICT)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Kagmari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Kotchandpur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Jhenaidah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E-Mail- debnarayan1975@gmail.com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NO-01752-049147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4118" y="2866456"/>
            <a:ext cx="39668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Class-Six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Lesson-Eight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Section-A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Time- 50 Minute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3186859" y="285126"/>
            <a:ext cx="6246056" cy="1406379"/>
          </a:xfrm>
          <a:prstGeom prst="frame">
            <a:avLst>
              <a:gd name="adj1" fmla="val 29383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INTRODUCTION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130" y="1842247"/>
            <a:ext cx="6104965" cy="1237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See The  pictures 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965" y="2756647"/>
            <a:ext cx="6104965" cy="166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And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Think .</a:t>
            </a:r>
            <a:r>
              <a:rPr lang="en-US" sz="4400" dirty="0" smtClean="0">
                <a:latin typeface="Arial Black" panose="020B0A04020102020204" pitchFamily="34" charset="0"/>
              </a:rPr>
              <a:t>. 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a's Collection: Chocolate &amp; Nut Bricks and a sweet memory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2" b="13294"/>
          <a:stretch/>
        </p:blipFill>
        <p:spPr>
          <a:xfrm>
            <a:off x="440394" y="1183336"/>
            <a:ext cx="2810435" cy="1922931"/>
          </a:xfrm>
          <a:prstGeom prst="rect">
            <a:avLst/>
          </a:prstGeom>
        </p:spPr>
      </p:pic>
      <p:pic>
        <p:nvPicPr>
          <p:cNvPr id="3" name="Picture 2" descr="&lt;strong&gt;Bottles&lt;/strong&gt; of &lt;strong&gt;oil&lt;/strong&gt; – this thing we call retir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1"/>
          <a:stretch/>
        </p:blipFill>
        <p:spPr>
          <a:xfrm>
            <a:off x="8690374" y="1220156"/>
            <a:ext cx="2810434" cy="2075957"/>
          </a:xfrm>
          <a:prstGeom prst="rect">
            <a:avLst/>
          </a:prstGeom>
        </p:spPr>
      </p:pic>
      <p:pic>
        <p:nvPicPr>
          <p:cNvPr id="4" name="Picture 3" descr="White &lt;strong&gt;sugar&lt;/strong&gt; with spoon - Bilder und Fotos (Creativ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85" y="1290912"/>
            <a:ext cx="2433917" cy="1815355"/>
          </a:xfrm>
          <a:prstGeom prst="rect">
            <a:avLst/>
          </a:prstGeom>
        </p:spPr>
      </p:pic>
      <p:pic>
        <p:nvPicPr>
          <p:cNvPr id="5" name="Picture 4" descr="Download &lt;strong&gt;Potato&lt;/strong&gt; Png Images HQ PNG Image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2" y="4002180"/>
            <a:ext cx="1607380" cy="1785095"/>
          </a:xfrm>
          <a:prstGeom prst="rect">
            <a:avLst/>
          </a:prstGeom>
        </p:spPr>
      </p:pic>
      <p:pic>
        <p:nvPicPr>
          <p:cNvPr id="7" name="Picture 6" descr="Free picture: &lt;strong&gt;tomato&lt;/strong&gt;, &lt;strong&gt;vegetable&lt;/strong&gt;, produce, food, &lt;strong&gt;tomatoes&lt;/strong&gt; ...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r="11514"/>
          <a:stretch/>
        </p:blipFill>
        <p:spPr>
          <a:xfrm>
            <a:off x="2339788" y="4002180"/>
            <a:ext cx="1748118" cy="1828802"/>
          </a:xfrm>
          <a:prstGeom prst="rect">
            <a:avLst/>
          </a:prstGeom>
        </p:spPr>
      </p:pic>
      <p:pic>
        <p:nvPicPr>
          <p:cNvPr id="8" name="Picture 7" descr="&lt;strong&gt;Vegetables&lt;/strong&gt; Free Stock Photo - Public Domain Picture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7377" r="577" b="7722"/>
          <a:stretch/>
        </p:blipFill>
        <p:spPr>
          <a:xfrm>
            <a:off x="4309683" y="4072776"/>
            <a:ext cx="1983541" cy="1828802"/>
          </a:xfrm>
          <a:prstGeom prst="rect">
            <a:avLst/>
          </a:prstGeom>
        </p:spPr>
      </p:pic>
      <p:pic>
        <p:nvPicPr>
          <p:cNvPr id="9" name="Picture 8" descr="&lt;strong&gt;Grocery&lt;/strong&gt; &lt;strong&gt;store&lt;/strong&gt;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65" y="4072776"/>
            <a:ext cx="2232209" cy="1828802"/>
          </a:xfrm>
          <a:prstGeom prst="rect">
            <a:avLst/>
          </a:prstGeom>
        </p:spPr>
      </p:pic>
      <p:pic>
        <p:nvPicPr>
          <p:cNvPr id="10" name="Picture 9" descr="File:&lt;strong&gt;Spicy&lt;/strong&gt;.jpg - Wikimedia Comm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79" y="1298287"/>
            <a:ext cx="2436160" cy="1828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361" y="3296113"/>
            <a:ext cx="222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BISCUIT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779" y="3262325"/>
            <a:ext cx="216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DRY CHILI 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0829" y="3187482"/>
            <a:ext cx="216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SUGER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13333" y="3296113"/>
            <a:ext cx="216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OIL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361" y="5959975"/>
            <a:ext cx="157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POTATO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7906" y="5966269"/>
            <a:ext cx="243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VEGETABLES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3650" y="5959975"/>
            <a:ext cx="170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TOMATO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9406" y="6016041"/>
            <a:ext cx="2491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VEGETABLES SHOP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19" name="Picture 18" descr="Moab &lt;strong&gt;Grocery&lt;/strong&gt; &lt;strong&gt;Stores&lt;/strong&gt; - Discover Moab, Uta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15" y="4083460"/>
            <a:ext cx="2832847" cy="17972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13333" y="5901578"/>
            <a:ext cx="275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GROCER SHOP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95345"/>
            <a:ext cx="12192000" cy="762309"/>
          </a:xfrm>
          <a:prstGeom prst="frame">
            <a:avLst>
              <a:gd name="adj1" fmla="val 20658"/>
            </a:avLst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Take a idea and try to say your today`s Lesson </a:t>
            </a: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037" y="541474"/>
            <a:ext cx="7047656" cy="7315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Today`s lesson 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8530" y="3203993"/>
            <a:ext cx="9217645" cy="914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1193800" dir="5400000" sx="52000" sy="52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1193800" dir="5400000" sx="52000" sy="52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Grocery Shopping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1193800" dir="5400000" sx="52000" sy="52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”</a:t>
            </a:r>
            <a:r>
              <a:rPr lang="en-US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1193800" dir="5400000" sx="52000" sy="52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1193800" dir="5400000" sx="52000" sy="52000" algn="ctr" rotWithShape="0">
                  <a:srgbClr val="FFFF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3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6000" r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0" y="635000"/>
            <a:ext cx="9728200" cy="4630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97000"/>
                    </a:schemeClr>
                  </a:glow>
                </a:effectLst>
                <a:latin typeface="Arial Black" panose="020B0A04020102020204" pitchFamily="34" charset="0"/>
              </a:rPr>
              <a:t>LEARNING OUTCOMES </a:t>
            </a:r>
            <a:endParaRPr lang="en-US" sz="2000" dirty="0">
              <a:solidFill>
                <a:srgbClr val="FF0000"/>
              </a:solidFill>
              <a:effectLst>
                <a:glow rad="101600">
                  <a:schemeClr val="bg1">
                    <a:alpha val="97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2590800"/>
            <a:ext cx="101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304800">
                    <a:srgbClr val="00B0F0">
                      <a:alpha val="72000"/>
                    </a:srgbClr>
                  </a:glow>
                </a:effectLst>
                <a:latin typeface="Arial Black" panose="020B0A04020102020204" pitchFamily="34" charset="0"/>
              </a:rPr>
              <a:t>1. Read and understand text.</a:t>
            </a:r>
            <a:endParaRPr lang="en-US" sz="3600" dirty="0">
              <a:solidFill>
                <a:srgbClr val="FFFF00"/>
              </a:solidFill>
              <a:effectLst>
                <a:glow rad="304800">
                  <a:srgbClr val="00B0F0">
                    <a:alpha val="72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3365500"/>
            <a:ext cx="101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304800">
                    <a:srgbClr val="00B0F0">
                      <a:alpha val="72000"/>
                    </a:srgbClr>
                  </a:glow>
                </a:effectLst>
                <a:latin typeface="Arial Black" panose="020B0A04020102020204" pitchFamily="34" charset="0"/>
              </a:rPr>
              <a:t>2. Ask and answer.</a:t>
            </a:r>
            <a:endParaRPr lang="en-US" sz="3600" dirty="0">
              <a:solidFill>
                <a:srgbClr val="FFFF00"/>
              </a:solidFill>
              <a:effectLst>
                <a:glow rad="304800">
                  <a:srgbClr val="00B0F0">
                    <a:alpha val="72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4140200"/>
            <a:ext cx="101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304800">
                    <a:srgbClr val="00B0F0">
                      <a:alpha val="72000"/>
                    </a:srgbClr>
                  </a:glow>
                </a:effectLst>
                <a:latin typeface="Arial Black" panose="020B0A04020102020204" pitchFamily="34" charset="0"/>
              </a:rPr>
              <a:t>3. Can read and translate into </a:t>
            </a:r>
            <a:r>
              <a:rPr lang="en-US" sz="3600" dirty="0" err="1" smtClean="0">
                <a:solidFill>
                  <a:srgbClr val="FFFF00"/>
                </a:solidFill>
                <a:effectLst>
                  <a:glow rad="304800">
                    <a:srgbClr val="00B0F0">
                      <a:alpha val="72000"/>
                    </a:srgbClr>
                  </a:glow>
                </a:effectLst>
                <a:latin typeface="Arial Black" panose="020B0A04020102020204" pitchFamily="34" charset="0"/>
              </a:rPr>
              <a:t>bangla</a:t>
            </a:r>
            <a:r>
              <a:rPr lang="en-US" sz="3600" dirty="0" smtClean="0">
                <a:solidFill>
                  <a:srgbClr val="FFFF00"/>
                </a:solidFill>
                <a:effectLst>
                  <a:glow rad="304800">
                    <a:srgbClr val="00B0F0">
                      <a:alpha val="72000"/>
                    </a:srgbClr>
                  </a:glow>
                </a:effectLst>
                <a:latin typeface="Arial Black" panose="020B0A04020102020204" pitchFamily="34" charset="0"/>
              </a:rPr>
              <a:t>.</a:t>
            </a:r>
            <a:endParaRPr lang="en-US" sz="3600" dirty="0">
              <a:solidFill>
                <a:srgbClr val="FFFF00"/>
              </a:solidFill>
              <a:effectLst>
                <a:glow rad="304800">
                  <a:srgbClr val="00B0F0">
                    <a:alpha val="72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4968845"/>
            <a:ext cx="101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304800">
                    <a:srgbClr val="00B0F0">
                      <a:alpha val="72000"/>
                    </a:srgbClr>
                  </a:glow>
                </a:effectLst>
                <a:latin typeface="Arial Black" panose="020B0A04020102020204" pitchFamily="34" charset="0"/>
              </a:rPr>
              <a:t>4. Write short comprehension.</a:t>
            </a:r>
            <a:endParaRPr lang="en-US" sz="3600" dirty="0">
              <a:solidFill>
                <a:srgbClr val="FFFF00"/>
              </a:solidFill>
              <a:effectLst>
                <a:glow rad="304800">
                  <a:srgbClr val="00B0F0">
                    <a:alpha val="72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" y="1613584"/>
            <a:ext cx="101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After this lesson the  students will be able to  ………………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8941"/>
            <a:ext cx="1219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310" y="952508"/>
            <a:ext cx="83506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Read the passage below  and do not sound : </a:t>
            </a:r>
            <a:endParaRPr lang="en-US" sz="24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482" y="1855694"/>
            <a:ext cx="10582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Mom, what do I need to buy?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Mom: Well, see if we have enough potatoes?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We have some potatoes but </a:t>
            </a:r>
            <a:r>
              <a:rPr lang="en-US" sz="2400" dirty="0" err="1" smtClean="0">
                <a:latin typeface="Arial Black" panose="020B0A04020102020204" pitchFamily="34" charset="0"/>
              </a:rPr>
              <a:t>i</a:t>
            </a:r>
            <a:r>
              <a:rPr lang="en-US" sz="2400" dirty="0" smtClean="0">
                <a:latin typeface="Arial Black" panose="020B0A04020102020204" pitchFamily="34" charset="0"/>
              </a:rPr>
              <a:t> don`t think it`s enough.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Mom: Then get half kg of potatoes . How about tomatoes?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I don`t see any tomatoes.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Mom: Are there any other vegetables?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Yes, there are some beans, </a:t>
            </a:r>
            <a:r>
              <a:rPr lang="en-US" sz="2400" dirty="0" err="1" smtClean="0">
                <a:latin typeface="Arial Black" panose="020B0A04020102020204" pitchFamily="34" charset="0"/>
              </a:rPr>
              <a:t>carrots,cucumber</a:t>
            </a:r>
            <a:r>
              <a:rPr lang="en-US" sz="2400" dirty="0" smtClean="0">
                <a:latin typeface="Arial Black" panose="020B0A04020102020204" pitchFamily="34" charset="0"/>
              </a:rPr>
              <a:t> and eggplants.  That`s all.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Mom: Well. I`ll need one kg of tomatoes. Half kg of beans and two cauliflowers….  Are there any eggs ,dear?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There are only three eggs. Maybe I`ll buy a dozen more?</a:t>
            </a:r>
          </a:p>
        </p:txBody>
      </p:sp>
    </p:spTree>
    <p:extLst>
      <p:ext uri="{BB962C8B-B14F-4D97-AF65-F5344CB8AC3E}">
        <p14:creationId xmlns:p14="http://schemas.microsoft.com/office/powerpoint/2010/main" val="6127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8941"/>
            <a:ext cx="1219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716" y="2151530"/>
            <a:ext cx="10703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Mom: </a:t>
            </a:r>
            <a:r>
              <a:rPr lang="en-US" sz="2400" dirty="0" err="1" smtClean="0">
                <a:latin typeface="Arial Black" panose="020B0A04020102020204" pitchFamily="34" charset="0"/>
              </a:rPr>
              <a:t>Humm</a:t>
            </a:r>
            <a:r>
              <a:rPr lang="en-US" sz="2400" dirty="0" smtClean="0">
                <a:latin typeface="Arial Black" panose="020B0A04020102020204" pitchFamily="34" charset="0"/>
              </a:rPr>
              <a:t>….oh, yes ….get some </a:t>
            </a:r>
            <a:r>
              <a:rPr lang="en-US" sz="2400" dirty="0" err="1" smtClean="0">
                <a:latin typeface="Arial Black" panose="020B0A04020102020204" pitchFamily="34" charset="0"/>
              </a:rPr>
              <a:t>suger</a:t>
            </a:r>
            <a:r>
              <a:rPr lang="en-US" sz="2400" dirty="0" smtClean="0">
                <a:latin typeface="Arial Black" panose="020B0A04020102020204" pitchFamily="34" charset="0"/>
              </a:rPr>
              <a:t> , and milk and one </a:t>
            </a:r>
            <a:r>
              <a:rPr lang="en-US" sz="2400" dirty="0" err="1" smtClean="0">
                <a:latin typeface="Arial Black" panose="020B0A04020102020204" pitchFamily="34" charset="0"/>
              </a:rPr>
              <a:t>litre</a:t>
            </a:r>
            <a:r>
              <a:rPr lang="en-US" sz="2400" dirty="0" smtClean="0">
                <a:latin typeface="Arial Black" panose="020B0A04020102020204" pitchFamily="34" charset="0"/>
              </a:rPr>
              <a:t> of oil too.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OK. one </a:t>
            </a:r>
            <a:r>
              <a:rPr lang="en-US" sz="2400" dirty="0" err="1" smtClean="0">
                <a:latin typeface="Arial Black" panose="020B0A04020102020204" pitchFamily="34" charset="0"/>
              </a:rPr>
              <a:t>litre</a:t>
            </a:r>
            <a:r>
              <a:rPr lang="en-US" sz="2400" dirty="0" smtClean="0">
                <a:latin typeface="Arial Black" panose="020B0A04020102020204" pitchFamily="34" charset="0"/>
              </a:rPr>
              <a:t> of milk and one kg of </a:t>
            </a:r>
            <a:r>
              <a:rPr lang="en-US" sz="2400" dirty="0" err="1" smtClean="0">
                <a:latin typeface="Arial Black" panose="020B0A04020102020204" pitchFamily="34" charset="0"/>
              </a:rPr>
              <a:t>suger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Mom: One more thing, dear. You are forgetting your list! Here it is.</a:t>
            </a:r>
          </a:p>
          <a:p>
            <a:pPr algn="just"/>
            <a:r>
              <a:rPr lang="en-US" sz="2400" dirty="0" smtClean="0">
                <a:latin typeface="Arial Black" panose="020B0A04020102020204" pitchFamily="34" charset="0"/>
              </a:rPr>
              <a:t>Imran: Oh! Thanks, Mom.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96736"/>
              </p:ext>
            </p:extLst>
          </p:nvPr>
        </p:nvGraphicFramePr>
        <p:xfrm>
          <a:off x="75357" y="753035"/>
          <a:ext cx="11826181" cy="6036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0370">
                  <a:extLst>
                    <a:ext uri="{9D8B030D-6E8A-4147-A177-3AD203B41FA5}">
                      <a16:colId xmlns:a16="http://schemas.microsoft.com/office/drawing/2014/main" val="799338465"/>
                    </a:ext>
                  </a:extLst>
                </a:gridCol>
                <a:gridCol w="4061011">
                  <a:extLst>
                    <a:ext uri="{9D8B030D-6E8A-4147-A177-3AD203B41FA5}">
                      <a16:colId xmlns:a16="http://schemas.microsoft.com/office/drawing/2014/main" val="217531576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72881429"/>
                    </a:ext>
                  </a:extLst>
                </a:gridCol>
              </a:tblGrid>
              <a:tr h="6051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ছবি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ইংরাজি</a:t>
                      </a:r>
                      <a:r>
                        <a:rPr lang="en-US" sz="3600" b="1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বাংলায়</a:t>
                      </a:r>
                      <a:r>
                        <a:rPr lang="en-US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479138"/>
                  </a:ext>
                </a:extLst>
              </a:tr>
              <a:tr h="6963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26184"/>
                  </a:ext>
                </a:extLst>
              </a:tr>
              <a:tr h="62643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9996"/>
                  </a:ext>
                </a:extLst>
              </a:tr>
              <a:tr h="63719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05083"/>
                  </a:ext>
                </a:extLst>
              </a:tr>
              <a:tr h="94378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224251"/>
                  </a:ext>
                </a:extLst>
              </a:tr>
              <a:tr h="10054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05685"/>
                  </a:ext>
                </a:extLst>
              </a:tr>
              <a:tr h="8568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03491"/>
                  </a:ext>
                </a:extLst>
              </a:tr>
            </a:tbl>
          </a:graphicData>
        </a:graphic>
      </p:graphicFrame>
      <p:pic>
        <p:nvPicPr>
          <p:cNvPr id="5" name="Picture 4" descr="&lt;strong&gt;Tomato&lt;/strong&gt; 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6967" r="12205"/>
          <a:stretch/>
        </p:blipFill>
        <p:spPr>
          <a:xfrm>
            <a:off x="210312" y="1276468"/>
            <a:ext cx="1449374" cy="1012254"/>
          </a:xfrm>
          <a:prstGeom prst="rect">
            <a:avLst/>
          </a:prstGeom>
        </p:spPr>
      </p:pic>
      <p:pic>
        <p:nvPicPr>
          <p:cNvPr id="7" name="Picture 6" descr="&lt;strong&gt;Cauliflower&lt;/strong&gt; 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5059" r="8823" b="17530"/>
          <a:stretch/>
        </p:blipFill>
        <p:spPr>
          <a:xfrm>
            <a:off x="182827" y="2416938"/>
            <a:ext cx="1300467" cy="673368"/>
          </a:xfrm>
          <a:prstGeom prst="rect">
            <a:avLst/>
          </a:prstGeom>
        </p:spPr>
      </p:pic>
      <p:pic>
        <p:nvPicPr>
          <p:cNvPr id="8" name="Picture 7" descr="Green &lt;strong&gt;bean&lt;/strong&gt; 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2353" r="20666" b="11176"/>
          <a:stretch/>
        </p:blipFill>
        <p:spPr>
          <a:xfrm rot="852255">
            <a:off x="79791" y="3131565"/>
            <a:ext cx="1876247" cy="884120"/>
          </a:xfrm>
          <a:prstGeom prst="rect">
            <a:avLst/>
          </a:prstGeom>
        </p:spPr>
      </p:pic>
      <p:pic>
        <p:nvPicPr>
          <p:cNvPr id="9" name="Picture 8" descr="&lt;strong&gt;Eggplant&lt;/strong&gt; PNG Transparent Images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9355">
            <a:off x="178387" y="4002576"/>
            <a:ext cx="1622943" cy="954735"/>
          </a:xfrm>
          <a:prstGeom prst="rect">
            <a:avLst/>
          </a:prstGeom>
        </p:spPr>
      </p:pic>
      <p:pic>
        <p:nvPicPr>
          <p:cNvPr id="11" name="Picture 10" descr="skryfblok: Nut &lt;strong&gt;Milk&lt;/strong&gt;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27949"/>
          <a:stretch/>
        </p:blipFill>
        <p:spPr>
          <a:xfrm>
            <a:off x="293252" y="5084557"/>
            <a:ext cx="1366434" cy="718103"/>
          </a:xfrm>
          <a:prstGeom prst="rect">
            <a:avLst/>
          </a:prstGeom>
        </p:spPr>
      </p:pic>
      <p:pic>
        <p:nvPicPr>
          <p:cNvPr id="13" name="Picture 12" descr="&lt;strong&gt;Carrot&lt;/strong&gt; PNG Transparent Images | PNG Al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5559919"/>
            <a:ext cx="1714286" cy="15428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5300" y="1442488"/>
            <a:ext cx="3413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Tomato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126" y="2291147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Cauliflower</a:t>
            </a:r>
            <a:r>
              <a:rPr lang="en-US" sz="4400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2657" y="3124827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anose="020B0A04020102020204" pitchFamily="34" charset="0"/>
              </a:rPr>
              <a:t>Bean 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528" y="3961000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Eggplant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7316" y="4957396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anose="020B0A04020102020204" pitchFamily="34" charset="0"/>
              </a:rPr>
              <a:t>Milk 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486" y="3856040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2476" y="1397875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7316" y="5883832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anose="020B0A04020102020204" pitchFamily="34" charset="0"/>
              </a:rPr>
              <a:t>Carrot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003" y="2189140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2127" y="3124827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2127" y="5802660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4808" y="4858145"/>
            <a:ext cx="373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97757" y="113334"/>
            <a:ext cx="4139541" cy="5428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802</Words>
  <Application>Microsoft Office PowerPoint</Application>
  <PresentationFormat>Widescreen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58</cp:revision>
  <dcterms:created xsi:type="dcterms:W3CDTF">2021-07-04T05:25:24Z</dcterms:created>
  <dcterms:modified xsi:type="dcterms:W3CDTF">2021-07-05T04:19:08Z</dcterms:modified>
</cp:coreProperties>
</file>