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7" r:id="rId11"/>
    <p:sldId id="268" r:id="rId12"/>
    <p:sldId id="269" r:id="rId13"/>
    <p:sldId id="272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1C38"/>
    <a:srgbClr val="FF0066"/>
    <a:srgbClr val="6422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762875-C6F6-451F-938B-BA39A2F9DD09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8C78E1F-41F4-4519-9CC0-59945FCA016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9275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62875-C6F6-451F-938B-BA39A2F9DD09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78E1F-41F4-4519-9CC0-59945FCA0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49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62875-C6F6-451F-938B-BA39A2F9DD09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78E1F-41F4-4519-9CC0-59945FCA0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976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62875-C6F6-451F-938B-BA39A2F9DD09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78E1F-41F4-4519-9CC0-59945FCA0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10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62875-C6F6-451F-938B-BA39A2F9DD09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78E1F-41F4-4519-9CC0-59945FCA016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6710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62875-C6F6-451F-938B-BA39A2F9DD09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78E1F-41F4-4519-9CC0-59945FCA0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93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62875-C6F6-451F-938B-BA39A2F9DD09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78E1F-41F4-4519-9CC0-59945FCA0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662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62875-C6F6-451F-938B-BA39A2F9DD09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78E1F-41F4-4519-9CC0-59945FCA0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092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62875-C6F6-451F-938B-BA39A2F9DD09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78E1F-41F4-4519-9CC0-59945FCA0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561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62875-C6F6-451F-938B-BA39A2F9DD09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78E1F-41F4-4519-9CC0-59945FCA0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408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62875-C6F6-451F-938B-BA39A2F9DD09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78E1F-41F4-4519-9CC0-59945FCA0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409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31762875-C6F6-451F-938B-BA39A2F9DD09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8C78E1F-41F4-4519-9CC0-59945FCA0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233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narVert">
          <a:fgClr>
            <a:srgbClr val="00206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51A2EA8-843A-4F89-8E79-3D703B3D1D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225082"/>
            <a:ext cx="11788726" cy="637266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7828677-4B4D-4E58-B190-5A8F56F6A5FA}"/>
              </a:ext>
            </a:extLst>
          </p:cNvPr>
          <p:cNvSpPr txBox="1"/>
          <p:nvPr/>
        </p:nvSpPr>
        <p:spPr>
          <a:xfrm>
            <a:off x="606027" y="2763955"/>
            <a:ext cx="102131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pc="600" dirty="0">
                <a:highlight>
                  <a:srgbClr val="00FF00"/>
                </a:highlight>
              </a:rPr>
              <a:t> </a:t>
            </a:r>
            <a:r>
              <a:rPr lang="en-US" sz="6000" i="1" spc="600" dirty="0" err="1">
                <a:highlight>
                  <a:srgbClr val="00FF00"/>
                </a:highlight>
              </a:rPr>
              <a:t>স্বাগতম</a:t>
            </a:r>
            <a:r>
              <a:rPr lang="en-US" sz="6000" i="1" spc="600" dirty="0">
                <a:highlight>
                  <a:srgbClr val="00FF00"/>
                </a:highlight>
              </a:rPr>
              <a:t> </a:t>
            </a:r>
            <a:r>
              <a:rPr lang="en-US" sz="6000" i="1" spc="600" dirty="0" err="1">
                <a:highlight>
                  <a:srgbClr val="00FF00"/>
                </a:highlight>
              </a:rPr>
              <a:t>আজকের</a:t>
            </a:r>
            <a:r>
              <a:rPr lang="en-US" sz="6000" i="1" spc="600" dirty="0">
                <a:highlight>
                  <a:srgbClr val="00FF00"/>
                </a:highlight>
              </a:rPr>
              <a:t>  </a:t>
            </a:r>
            <a:r>
              <a:rPr lang="en-US" sz="6000" i="1" spc="600" dirty="0" err="1">
                <a:highlight>
                  <a:srgbClr val="00FF00"/>
                </a:highlight>
              </a:rPr>
              <a:t>পাঠে</a:t>
            </a:r>
            <a:endParaRPr lang="en-US" sz="6000" i="1" spc="600" dirty="0">
              <a:highlight>
                <a:srgbClr val="00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130785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rgbClr val="00206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D8BE9B-4167-4FDE-9C27-A2003F97B9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53" y="209403"/>
            <a:ext cx="5747678" cy="65214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0F1AE3-2C23-485A-9031-953CED1B02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431" y="209403"/>
            <a:ext cx="6122816" cy="5375470"/>
          </a:xfrm>
          <a:prstGeom prst="rect">
            <a:avLst/>
          </a:prstGeom>
          <a:pattFill prst="lgConfetti">
            <a:fgClr>
              <a:srgbClr val="002060"/>
            </a:fgClr>
            <a:bgClr>
              <a:schemeClr val="bg1"/>
            </a:bgClr>
          </a:pattFill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D1533E9-C3F3-4658-9542-F3D9C0623A52}"/>
              </a:ext>
            </a:extLst>
          </p:cNvPr>
          <p:cNvSpPr txBox="1"/>
          <p:nvPr/>
        </p:nvSpPr>
        <p:spPr>
          <a:xfrm>
            <a:off x="1463039" y="209404"/>
            <a:ext cx="40233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FFFF00"/>
                </a:solidFill>
              </a:rPr>
              <a:t> </a:t>
            </a:r>
            <a:r>
              <a:rPr lang="en-US" sz="4400" b="1" i="1" dirty="0" err="1">
                <a:solidFill>
                  <a:srgbClr val="FFFF00"/>
                </a:solidFill>
              </a:rPr>
              <a:t>জোড়ায়</a:t>
            </a:r>
            <a:r>
              <a:rPr lang="en-US" sz="4400" b="1" i="1" dirty="0">
                <a:solidFill>
                  <a:srgbClr val="FFFF00"/>
                </a:solidFill>
              </a:rPr>
              <a:t> </a:t>
            </a:r>
            <a:r>
              <a:rPr lang="en-US" sz="4400" b="1" i="1" dirty="0" err="1">
                <a:solidFill>
                  <a:srgbClr val="FFFF00"/>
                </a:solidFill>
              </a:rPr>
              <a:t>কাজ</a:t>
            </a:r>
            <a:endParaRPr lang="en-US" sz="4400" b="1" i="1" dirty="0">
              <a:solidFill>
                <a:srgbClr val="FFFF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DF72BD-1DED-488A-96D0-BDDC72BC406C}"/>
              </a:ext>
            </a:extLst>
          </p:cNvPr>
          <p:cNvSpPr txBox="1"/>
          <p:nvPr/>
        </p:nvSpPr>
        <p:spPr>
          <a:xfrm>
            <a:off x="6292950" y="5725551"/>
            <a:ext cx="5747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আগ্নেয়গিরির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চিত্র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অংকন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কর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397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narHorz">
          <a:fgClr>
            <a:srgbClr val="00206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2FB24F1-8307-47CF-A2AB-89B60ED4D5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289" y="237390"/>
            <a:ext cx="5311139" cy="637441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699D1E3-2F8B-46D0-9FD8-5D6543585000}"/>
              </a:ext>
            </a:extLst>
          </p:cNvPr>
          <p:cNvSpPr txBox="1"/>
          <p:nvPr/>
        </p:nvSpPr>
        <p:spPr>
          <a:xfrm>
            <a:off x="323555" y="1280164"/>
            <a:ext cx="6696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</a:rPr>
              <a:t>তিনটি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মূল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প্রক্রিয়ার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মাধ্যমে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আগ্নেয়গিরির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অগ্ন্যুৎপাত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হয়ে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থাকে</a:t>
            </a:r>
            <a:r>
              <a:rPr lang="en-US" sz="2400" b="1" dirty="0">
                <a:solidFill>
                  <a:srgbClr val="0070C0"/>
                </a:solidFill>
              </a:rPr>
              <a:t>।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CA4EE4-9E7B-4723-8B76-84113A79DBBF}"/>
              </a:ext>
            </a:extLst>
          </p:cNvPr>
          <p:cNvSpPr txBox="1"/>
          <p:nvPr/>
        </p:nvSpPr>
        <p:spPr>
          <a:xfrm>
            <a:off x="323555" y="2771340"/>
            <a:ext cx="6696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400" dirty="0">
                <a:solidFill>
                  <a:srgbClr val="002060"/>
                </a:solidFill>
              </a:rPr>
              <a:t>**  </a:t>
            </a:r>
            <a:r>
              <a:rPr lang="en-US" sz="2400" dirty="0" err="1">
                <a:solidFill>
                  <a:srgbClr val="002060"/>
                </a:solidFill>
              </a:rPr>
              <a:t>ভূগর্ভস্থ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গ্যাসের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চাপ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কমে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গ্যাস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নির্গত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হওয়ার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ফলে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অগ্ন্যুৎপাত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হয়ে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থাকে</a:t>
            </a:r>
            <a:r>
              <a:rPr lang="en-US" sz="2400" dirty="0">
                <a:solidFill>
                  <a:srgbClr val="002060"/>
                </a:solidFill>
              </a:rPr>
              <a:t>।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D71EBA-A8F0-4631-946F-AACE86FE772F}"/>
              </a:ext>
            </a:extLst>
          </p:cNvPr>
          <p:cNvSpPr txBox="1"/>
          <p:nvPr/>
        </p:nvSpPr>
        <p:spPr>
          <a:xfrm>
            <a:off x="323556" y="4207051"/>
            <a:ext cx="66962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400" dirty="0">
                <a:solidFill>
                  <a:srgbClr val="002060"/>
                </a:solidFill>
              </a:rPr>
              <a:t>**  </a:t>
            </a:r>
            <a:r>
              <a:rPr lang="en-US" sz="2400" dirty="0" err="1">
                <a:solidFill>
                  <a:srgbClr val="002060"/>
                </a:solidFill>
              </a:rPr>
              <a:t>ভূগর্ভস্থ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বিভিন্ন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তেজস্ক্রিয়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পদার্থ</a:t>
            </a:r>
            <a:r>
              <a:rPr lang="en-US" sz="2400" dirty="0">
                <a:solidFill>
                  <a:srgbClr val="002060"/>
                </a:solidFill>
              </a:rPr>
              <a:t> ও </a:t>
            </a:r>
            <a:r>
              <a:rPr lang="en-US" sz="2400" dirty="0" err="1">
                <a:solidFill>
                  <a:srgbClr val="002060"/>
                </a:solidFill>
              </a:rPr>
              <a:t>রাসায়নিক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ক্রিয়ার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ফলে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তাপীয়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সংকোচন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হলে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অগ্ন্যুৎপাত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হয়ে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থাকে</a:t>
            </a:r>
            <a:r>
              <a:rPr lang="en-US" sz="2400" dirty="0">
                <a:solidFill>
                  <a:srgbClr val="002060"/>
                </a:solidFill>
              </a:rPr>
              <a:t>।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E218F3-285B-4F9C-88C1-1977E9F8A6D7}"/>
              </a:ext>
            </a:extLst>
          </p:cNvPr>
          <p:cNvSpPr txBox="1"/>
          <p:nvPr/>
        </p:nvSpPr>
        <p:spPr>
          <a:xfrm>
            <a:off x="323557" y="5675311"/>
            <a:ext cx="6696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</a:t>
            </a:r>
            <a:r>
              <a:rPr lang="en-US" sz="2400" dirty="0">
                <a:solidFill>
                  <a:srgbClr val="002060"/>
                </a:solidFill>
              </a:rPr>
              <a:t>**  </a:t>
            </a:r>
            <a:r>
              <a:rPr lang="en-US" sz="2400" dirty="0" err="1">
                <a:solidFill>
                  <a:srgbClr val="002060"/>
                </a:solidFill>
              </a:rPr>
              <a:t>ভূগর্ভস্থ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বাষ্প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উদগিরনের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সময়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নির্গত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ধাতব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কনার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ফলে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অগ্ন্যুৎপাত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হয়ে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থাকে</a:t>
            </a:r>
            <a:r>
              <a:rPr lang="en-US" sz="2400" dirty="0">
                <a:solidFill>
                  <a:srgbClr val="002060"/>
                </a:solidFill>
              </a:rPr>
              <a:t>।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C8E71BB-5999-4D14-B35A-69DACE38AC2D}"/>
              </a:ext>
            </a:extLst>
          </p:cNvPr>
          <p:cNvCxnSpPr>
            <a:cxnSpLocks/>
          </p:cNvCxnSpPr>
          <p:nvPr/>
        </p:nvCxnSpPr>
        <p:spPr>
          <a:xfrm>
            <a:off x="1153551" y="810120"/>
            <a:ext cx="412183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0A8CD7-BAC7-4933-ABC9-BCCEBDC987D2}"/>
              </a:ext>
            </a:extLst>
          </p:cNvPr>
          <p:cNvCxnSpPr>
            <a:cxnSpLocks/>
          </p:cNvCxnSpPr>
          <p:nvPr/>
        </p:nvCxnSpPr>
        <p:spPr>
          <a:xfrm>
            <a:off x="1153551" y="689317"/>
            <a:ext cx="412183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C60309A-4114-4701-A83C-B4716553E701}"/>
              </a:ext>
            </a:extLst>
          </p:cNvPr>
          <p:cNvSpPr txBox="1"/>
          <p:nvPr/>
        </p:nvSpPr>
        <p:spPr>
          <a:xfrm>
            <a:off x="942535" y="163789"/>
            <a:ext cx="5458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আগ্নেয়গিরির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কারণ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722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narHorz">
          <a:fgClr>
            <a:srgbClr val="00206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C7A6F3-CAAF-412A-864A-5548F5B95198}"/>
              </a:ext>
            </a:extLst>
          </p:cNvPr>
          <p:cNvSpPr txBox="1"/>
          <p:nvPr/>
        </p:nvSpPr>
        <p:spPr>
          <a:xfrm>
            <a:off x="2433711" y="253218"/>
            <a:ext cx="8044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আগ্নেয়গিরির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অগ্ন্যুৎপাতের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ফলাফল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22E769-5520-42AF-95E3-44F0FA7A97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575" y="2613733"/>
            <a:ext cx="5008102" cy="18063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03CD21-AEBC-4AEE-97C2-5126EFF56C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575" y="796537"/>
            <a:ext cx="5033890" cy="18171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F4A807-D90E-426E-B6A2-9124FBBAB9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576" y="4420113"/>
            <a:ext cx="2574388" cy="21846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F6827F-9ABF-444B-8F39-1442436D9F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963" y="4420113"/>
            <a:ext cx="2459501" cy="218466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82BF085-FC92-4A90-A282-B1995D6FCFC3}"/>
              </a:ext>
            </a:extLst>
          </p:cNvPr>
          <p:cNvSpPr txBox="1"/>
          <p:nvPr/>
        </p:nvSpPr>
        <p:spPr>
          <a:xfrm>
            <a:off x="309489" y="1280160"/>
            <a:ext cx="70490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 **  </a:t>
            </a:r>
            <a:r>
              <a:rPr lang="en-US" sz="2000" dirty="0" err="1">
                <a:solidFill>
                  <a:srgbClr val="002060"/>
                </a:solidFill>
              </a:rPr>
              <a:t>আগ্নেয়গিরি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থেকে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নির্গত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পদার্থ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সঞ্চিত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হয়ে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মালভূমির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সৃষ্টি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করে</a:t>
            </a:r>
            <a:r>
              <a:rPr lang="en-US" sz="2000" dirty="0">
                <a:solidFill>
                  <a:srgbClr val="002060"/>
                </a:solidFill>
              </a:rPr>
              <a:t>।</a:t>
            </a:r>
          </a:p>
          <a:p>
            <a:r>
              <a:rPr lang="en-US" sz="2000" dirty="0" err="1">
                <a:solidFill>
                  <a:srgbClr val="002060"/>
                </a:solidFill>
              </a:rPr>
              <a:t>যেমনঃ</a:t>
            </a:r>
            <a:r>
              <a:rPr lang="en-US" sz="2000" dirty="0">
                <a:solidFill>
                  <a:srgbClr val="002060"/>
                </a:solidFill>
              </a:rPr>
              <a:t>- </a:t>
            </a:r>
            <a:r>
              <a:rPr lang="en-US" sz="2000" dirty="0" err="1">
                <a:solidFill>
                  <a:srgbClr val="002060"/>
                </a:solidFill>
              </a:rPr>
              <a:t>ভারতের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দাক্ষিণাত্যের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কৃষ্ণমৃত্তিকাময়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মালভূমি</a:t>
            </a:r>
            <a:r>
              <a:rPr lang="en-US" sz="2000" dirty="0">
                <a:solidFill>
                  <a:srgbClr val="002060"/>
                </a:solidFill>
              </a:rPr>
              <a:t>।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5D60EB-6CA1-42A9-BE3D-C135A1F2787C}"/>
              </a:ext>
            </a:extLst>
          </p:cNvPr>
          <p:cNvSpPr txBox="1"/>
          <p:nvPr/>
        </p:nvSpPr>
        <p:spPr>
          <a:xfrm>
            <a:off x="309490" y="2927795"/>
            <a:ext cx="70209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**  </a:t>
            </a:r>
            <a:r>
              <a:rPr lang="en-US" sz="2000" dirty="0" err="1">
                <a:solidFill>
                  <a:srgbClr val="002060"/>
                </a:solidFill>
              </a:rPr>
              <a:t>সমুদ্র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তলদেশে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আগ্নেয়গিরি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থেকে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নির্গত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লাভা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সঞ্চিত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হয়ে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দ্বীপের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সৃষ্টি</a:t>
            </a:r>
            <a:endParaRPr lang="en-US" sz="2000" dirty="0">
              <a:solidFill>
                <a:srgbClr val="002060"/>
              </a:solidFill>
            </a:endParaRPr>
          </a:p>
          <a:p>
            <a:r>
              <a:rPr lang="en-US" sz="2000" dirty="0" err="1">
                <a:solidFill>
                  <a:srgbClr val="002060"/>
                </a:solidFill>
              </a:rPr>
              <a:t>করে</a:t>
            </a:r>
            <a:r>
              <a:rPr lang="en-US" sz="2000" dirty="0">
                <a:solidFill>
                  <a:srgbClr val="002060"/>
                </a:solidFill>
              </a:rPr>
              <a:t>।   </a:t>
            </a:r>
            <a:r>
              <a:rPr lang="en-US" sz="2000" dirty="0" err="1">
                <a:solidFill>
                  <a:srgbClr val="002060"/>
                </a:solidFill>
              </a:rPr>
              <a:t>যেমনঃ</a:t>
            </a:r>
            <a:r>
              <a:rPr lang="en-US" sz="2000" dirty="0">
                <a:solidFill>
                  <a:srgbClr val="002060"/>
                </a:solidFill>
              </a:rPr>
              <a:t>- </a:t>
            </a:r>
            <a:r>
              <a:rPr lang="en-US" sz="2000" dirty="0" err="1">
                <a:solidFill>
                  <a:srgbClr val="002060"/>
                </a:solidFill>
              </a:rPr>
              <a:t>প্রশান্ত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মহাসাগরে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হাওয়াই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দ্বীপপুঞ্জ</a:t>
            </a:r>
            <a:r>
              <a:rPr lang="en-US" sz="2000" dirty="0">
                <a:solidFill>
                  <a:srgbClr val="002060"/>
                </a:solidFill>
              </a:rPr>
              <a:t>।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979EBC-9C4F-40A5-8B0E-DC9AD5902AE7}"/>
              </a:ext>
            </a:extLst>
          </p:cNvPr>
          <p:cNvSpPr txBox="1"/>
          <p:nvPr/>
        </p:nvSpPr>
        <p:spPr>
          <a:xfrm>
            <a:off x="337624" y="4738024"/>
            <a:ext cx="7020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** </a:t>
            </a:r>
            <a:r>
              <a:rPr lang="en-US" sz="2000" dirty="0" err="1">
                <a:solidFill>
                  <a:srgbClr val="002060"/>
                </a:solidFill>
              </a:rPr>
              <a:t>আগ্নেয়গিরির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অগ্ন্যুৎপাতের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ফলে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ভূপৃষ্টের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কোন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অংশ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ধ্বসে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গভীরগহ্বরের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সৃষ্টি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করে</a:t>
            </a:r>
            <a:r>
              <a:rPr lang="en-US" sz="2000" dirty="0">
                <a:solidFill>
                  <a:srgbClr val="002060"/>
                </a:solidFill>
              </a:rPr>
              <a:t>। </a:t>
            </a:r>
          </a:p>
          <a:p>
            <a:r>
              <a:rPr lang="en-US" sz="2000" dirty="0" err="1">
                <a:solidFill>
                  <a:srgbClr val="002060"/>
                </a:solidFill>
              </a:rPr>
              <a:t>যেমনঃ</a:t>
            </a:r>
            <a:r>
              <a:rPr lang="en-US" sz="2000" dirty="0">
                <a:solidFill>
                  <a:srgbClr val="002060"/>
                </a:solidFill>
              </a:rPr>
              <a:t>- ১৮৮৩ </a:t>
            </a:r>
            <a:r>
              <a:rPr lang="en-US" sz="2000" dirty="0" err="1">
                <a:solidFill>
                  <a:srgbClr val="002060"/>
                </a:solidFill>
              </a:rPr>
              <a:t>সালে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সুমাত্রা</a:t>
            </a:r>
            <a:r>
              <a:rPr lang="en-US" sz="2000" dirty="0">
                <a:solidFill>
                  <a:srgbClr val="002060"/>
                </a:solidFill>
              </a:rPr>
              <a:t> ও </a:t>
            </a:r>
            <a:r>
              <a:rPr lang="en-US" sz="2000" dirty="0" err="1">
                <a:solidFill>
                  <a:srgbClr val="002060"/>
                </a:solidFill>
              </a:rPr>
              <a:t>জাভা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দ্বীপের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মধ্যবর্তী</a:t>
            </a:r>
            <a:endParaRPr lang="en-US" sz="2000" dirty="0">
              <a:solidFill>
                <a:srgbClr val="002060"/>
              </a:solidFill>
            </a:endParaRPr>
          </a:p>
          <a:p>
            <a:r>
              <a:rPr lang="en-US" sz="2000" dirty="0" err="1">
                <a:solidFill>
                  <a:srgbClr val="002060"/>
                </a:solidFill>
              </a:rPr>
              <a:t>অংশে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অগ্ন্যুৎপাতের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ফলে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এক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বিরাট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গহ্বর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দেখা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দেয়</a:t>
            </a:r>
            <a:r>
              <a:rPr lang="en-US" sz="2000" dirty="0">
                <a:solidFill>
                  <a:srgbClr val="002060"/>
                </a:solidFill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90793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narHorz">
          <a:fgClr>
            <a:srgbClr val="00206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3DD2CC-7CF5-47E4-9FCA-A5B0974AF9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809" y="241788"/>
            <a:ext cx="4550216" cy="22622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1BC5F7-0777-4E9C-922D-A9971B6E63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9"/>
          <a:stretch/>
        </p:blipFill>
        <p:spPr>
          <a:xfrm>
            <a:off x="7441809" y="2504049"/>
            <a:ext cx="4550216" cy="21804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D234C93-CCBA-4059-9B9A-D4036315DA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809" y="4684540"/>
            <a:ext cx="4550216" cy="19316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9011B8-450B-4A83-B7EE-466591D180D8}"/>
              </a:ext>
            </a:extLst>
          </p:cNvPr>
          <p:cNvSpPr txBox="1"/>
          <p:nvPr/>
        </p:nvSpPr>
        <p:spPr>
          <a:xfrm>
            <a:off x="281354" y="661182"/>
            <a:ext cx="79060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000" dirty="0">
                <a:solidFill>
                  <a:srgbClr val="002060"/>
                </a:solidFill>
              </a:rPr>
              <a:t>** </a:t>
            </a:r>
            <a:r>
              <a:rPr lang="en-US" sz="2000" dirty="0" err="1">
                <a:solidFill>
                  <a:srgbClr val="002060"/>
                </a:solidFill>
              </a:rPr>
              <a:t>মৃত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আগ্নেয়গিরির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জ্বালামুখে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পানি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জমে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আগ্নেয়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হ্রদের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সৃষ্টি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করে</a:t>
            </a:r>
            <a:r>
              <a:rPr lang="en-US" sz="2000" dirty="0">
                <a:solidFill>
                  <a:srgbClr val="002060"/>
                </a:solidFill>
              </a:rPr>
              <a:t>।</a:t>
            </a:r>
          </a:p>
          <a:p>
            <a:endParaRPr lang="en-US" sz="2000" dirty="0">
              <a:solidFill>
                <a:srgbClr val="002060"/>
              </a:solidFill>
            </a:endParaRPr>
          </a:p>
          <a:p>
            <a:r>
              <a:rPr lang="en-US" sz="2000" dirty="0" err="1">
                <a:solidFill>
                  <a:srgbClr val="002060"/>
                </a:solidFill>
              </a:rPr>
              <a:t>যেমনঃ</a:t>
            </a:r>
            <a:r>
              <a:rPr lang="en-US" sz="2000" dirty="0">
                <a:solidFill>
                  <a:srgbClr val="002060"/>
                </a:solidFill>
              </a:rPr>
              <a:t>- </a:t>
            </a:r>
            <a:r>
              <a:rPr lang="en-US" sz="2000" dirty="0" err="1">
                <a:solidFill>
                  <a:srgbClr val="002060"/>
                </a:solidFill>
              </a:rPr>
              <a:t>নিকারাগুয়ার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কোসেগায়না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আগ্নেয়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হ্রদ</a:t>
            </a:r>
            <a:r>
              <a:rPr lang="en-US" sz="2000" dirty="0">
                <a:solidFill>
                  <a:srgbClr val="002060"/>
                </a:solidFill>
              </a:rPr>
              <a:t>।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7E710A-EC61-4E91-913A-475BBE125E03}"/>
              </a:ext>
            </a:extLst>
          </p:cNvPr>
          <p:cNvSpPr txBox="1"/>
          <p:nvPr/>
        </p:nvSpPr>
        <p:spPr>
          <a:xfrm>
            <a:off x="281354" y="2729132"/>
            <a:ext cx="73292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000" dirty="0">
                <a:solidFill>
                  <a:srgbClr val="002060"/>
                </a:solidFill>
              </a:rPr>
              <a:t>** </a:t>
            </a:r>
            <a:r>
              <a:rPr lang="en-US" sz="2000" dirty="0" err="1">
                <a:solidFill>
                  <a:srgbClr val="002060"/>
                </a:solidFill>
              </a:rPr>
              <a:t>আগ্নেয়গিরির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নির্গত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লাভা,শিলা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দ্রব্য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প্রভৃতি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দীর্ঘকাল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ধরে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নির্দিষ্ট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স্থানে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সঞ্চিত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হয়ে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পর্বতের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সৃষ্টি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করে</a:t>
            </a:r>
            <a:r>
              <a:rPr lang="en-US" sz="2000" dirty="0">
                <a:solidFill>
                  <a:srgbClr val="002060"/>
                </a:solidFill>
              </a:rPr>
              <a:t>।</a:t>
            </a:r>
          </a:p>
          <a:p>
            <a:endParaRPr lang="en-US" sz="2000" dirty="0">
              <a:solidFill>
                <a:srgbClr val="002060"/>
              </a:solidFill>
            </a:endParaRPr>
          </a:p>
          <a:p>
            <a:r>
              <a:rPr lang="en-US" sz="2000" dirty="0" err="1">
                <a:solidFill>
                  <a:srgbClr val="002060"/>
                </a:solidFill>
              </a:rPr>
              <a:t>যেমনঃ</a:t>
            </a:r>
            <a:r>
              <a:rPr lang="en-US" sz="2000" dirty="0">
                <a:solidFill>
                  <a:srgbClr val="002060"/>
                </a:solidFill>
              </a:rPr>
              <a:t>- </a:t>
            </a:r>
            <a:r>
              <a:rPr lang="en-US" sz="2000" dirty="0" err="1">
                <a:solidFill>
                  <a:srgbClr val="002060"/>
                </a:solidFill>
              </a:rPr>
              <a:t>ইতালির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ভিসুভিয়াস</a:t>
            </a:r>
            <a:r>
              <a:rPr lang="en-US" sz="2000" dirty="0">
                <a:solidFill>
                  <a:srgbClr val="002060"/>
                </a:solidFill>
              </a:rPr>
              <a:t>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54DB8F-6AFB-47BD-9A21-652ACEFC54D5}"/>
              </a:ext>
            </a:extLst>
          </p:cNvPr>
          <p:cNvSpPr txBox="1"/>
          <p:nvPr/>
        </p:nvSpPr>
        <p:spPr>
          <a:xfrm>
            <a:off x="281354" y="5022166"/>
            <a:ext cx="74558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** </a:t>
            </a:r>
            <a:r>
              <a:rPr lang="en-US" sz="2000" dirty="0" err="1">
                <a:solidFill>
                  <a:srgbClr val="002060"/>
                </a:solidFill>
              </a:rPr>
              <a:t>অনেক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সময়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আগ্নেয়গিরির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লাভা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সঞ্চিত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হতে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হতে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অনেক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এলাকা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নিম্ন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সমভূমিতেপরিণত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হয়</a:t>
            </a:r>
            <a:r>
              <a:rPr lang="en-US" sz="2000" dirty="0">
                <a:solidFill>
                  <a:srgbClr val="002060"/>
                </a:solidFill>
              </a:rPr>
              <a:t>।</a:t>
            </a:r>
          </a:p>
          <a:p>
            <a:endParaRPr lang="en-US" sz="2000" dirty="0">
              <a:solidFill>
                <a:srgbClr val="002060"/>
              </a:solidFill>
            </a:endParaRPr>
          </a:p>
          <a:p>
            <a:r>
              <a:rPr lang="en-US" sz="2000" dirty="0" err="1">
                <a:solidFill>
                  <a:srgbClr val="002060"/>
                </a:solidFill>
              </a:rPr>
              <a:t>যেমনঃ</a:t>
            </a:r>
            <a:r>
              <a:rPr lang="en-US" sz="2000" dirty="0">
                <a:solidFill>
                  <a:srgbClr val="002060"/>
                </a:solidFill>
              </a:rPr>
              <a:t>- </a:t>
            </a:r>
            <a:r>
              <a:rPr lang="en-US" sz="2000" dirty="0" err="1">
                <a:solidFill>
                  <a:srgbClr val="002060"/>
                </a:solidFill>
              </a:rPr>
              <a:t>উত্তর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আমেরিকার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স্নেক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নদীর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লাভা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সমভূমি</a:t>
            </a:r>
            <a:r>
              <a:rPr lang="en-US" sz="2000" dirty="0">
                <a:solidFill>
                  <a:srgbClr val="002060"/>
                </a:solidFill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00088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narHorz">
          <a:fgClr>
            <a:srgbClr val="00206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7B6B7A-4C34-4458-9B68-2F5CD39E75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776" y="251295"/>
            <a:ext cx="6914761" cy="6355410"/>
          </a:xfrm>
          <a:prstGeom prst="rect">
            <a:avLst/>
          </a:prstGeom>
        </p:spPr>
      </p:pic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73BE8090-7BC4-4A0C-B7D9-97F9446AE561}"/>
              </a:ext>
            </a:extLst>
          </p:cNvPr>
          <p:cNvSpPr/>
          <p:nvPr/>
        </p:nvSpPr>
        <p:spPr>
          <a:xfrm>
            <a:off x="234463" y="251295"/>
            <a:ext cx="4618891" cy="916323"/>
          </a:xfrm>
          <a:prstGeom prst="round2Same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r>
              <a:rPr lang="en-US" sz="6000" b="1" dirty="0" err="1">
                <a:solidFill>
                  <a:srgbClr val="002060"/>
                </a:solidFill>
              </a:rPr>
              <a:t>মূল্যায়ন</a:t>
            </a:r>
            <a:endParaRPr lang="en-US" sz="6000" b="1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B3627C-38C5-4735-8B9B-43DE73FEC95B}"/>
              </a:ext>
            </a:extLst>
          </p:cNvPr>
          <p:cNvSpPr txBox="1"/>
          <p:nvPr/>
        </p:nvSpPr>
        <p:spPr>
          <a:xfrm>
            <a:off x="234462" y="2082018"/>
            <a:ext cx="5861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400" dirty="0">
                <a:solidFill>
                  <a:srgbClr val="002060"/>
                </a:solidFill>
              </a:rPr>
              <a:t>১।  </a:t>
            </a:r>
            <a:r>
              <a:rPr lang="en-US" sz="2400" dirty="0" err="1">
                <a:solidFill>
                  <a:srgbClr val="002060"/>
                </a:solidFill>
              </a:rPr>
              <a:t>সক্রিয়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আগ্নেয়গিরি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কি</a:t>
            </a:r>
            <a:r>
              <a:rPr lang="en-US" sz="2400" dirty="0">
                <a:solidFill>
                  <a:srgbClr val="002060"/>
                </a:solidFill>
              </a:rPr>
              <a:t> 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75022C-6968-4111-8ED0-A5F16B556D10}"/>
              </a:ext>
            </a:extLst>
          </p:cNvPr>
          <p:cNvSpPr txBox="1"/>
          <p:nvPr/>
        </p:nvSpPr>
        <p:spPr>
          <a:xfrm>
            <a:off x="234461" y="2750097"/>
            <a:ext cx="5861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২।  </a:t>
            </a:r>
            <a:r>
              <a:rPr lang="en-US" sz="2400" dirty="0" err="1">
                <a:solidFill>
                  <a:srgbClr val="002060"/>
                </a:solidFill>
              </a:rPr>
              <a:t>মৃত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আগ্নেয়গিরির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বৈশিষ্ট্য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কি</a:t>
            </a:r>
            <a:r>
              <a:rPr lang="en-US" sz="2400" dirty="0">
                <a:solidFill>
                  <a:srgbClr val="002060"/>
                </a:solidFill>
              </a:rPr>
              <a:t>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89B3F7-805C-4CD2-9DCA-AE7B4D5CC1B9}"/>
              </a:ext>
            </a:extLst>
          </p:cNvPr>
          <p:cNvSpPr txBox="1"/>
          <p:nvPr/>
        </p:nvSpPr>
        <p:spPr>
          <a:xfrm>
            <a:off x="220392" y="3365750"/>
            <a:ext cx="5861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৩। </a:t>
            </a:r>
            <a:r>
              <a:rPr lang="en-US" sz="2400" dirty="0" err="1">
                <a:solidFill>
                  <a:srgbClr val="002060"/>
                </a:solidFill>
              </a:rPr>
              <a:t>নিচের</a:t>
            </a:r>
            <a:r>
              <a:rPr lang="en-US" sz="2400" dirty="0">
                <a:solidFill>
                  <a:srgbClr val="002060"/>
                </a:solidFill>
              </a:rPr>
              <a:t>  </a:t>
            </a:r>
            <a:r>
              <a:rPr lang="en-US" sz="2400" dirty="0" err="1">
                <a:solidFill>
                  <a:srgbClr val="002060"/>
                </a:solidFill>
              </a:rPr>
              <a:t>চিত্রটি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কোন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আগ্নেয়গিরি</a:t>
            </a:r>
            <a:r>
              <a:rPr lang="en-US" sz="2400" dirty="0">
                <a:solidFill>
                  <a:srgbClr val="002060"/>
                </a:solidFill>
              </a:rPr>
              <a:t> ?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964CEC-58F2-4AC9-9D78-E44C2C11F9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390" y="3783922"/>
            <a:ext cx="2700997" cy="20206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6A3B756-D52A-420F-850F-BC35230AF88B}"/>
              </a:ext>
            </a:extLst>
          </p:cNvPr>
          <p:cNvSpPr txBox="1"/>
          <p:nvPr/>
        </p:nvSpPr>
        <p:spPr>
          <a:xfrm rot="20162790">
            <a:off x="5029363" y="833339"/>
            <a:ext cx="46641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5400" b="1" i="1" dirty="0" err="1">
                <a:solidFill>
                  <a:srgbClr val="FF0066"/>
                </a:solidFill>
              </a:rPr>
              <a:t>বাড়ির</a:t>
            </a:r>
            <a:r>
              <a:rPr lang="en-US" sz="5400" b="1" i="1" dirty="0">
                <a:solidFill>
                  <a:srgbClr val="FF0066"/>
                </a:solidFill>
              </a:rPr>
              <a:t> </a:t>
            </a:r>
            <a:r>
              <a:rPr lang="en-US" sz="5400" b="1" i="1" dirty="0" err="1">
                <a:solidFill>
                  <a:srgbClr val="FF0066"/>
                </a:solidFill>
              </a:rPr>
              <a:t>কাজ</a:t>
            </a:r>
            <a:endParaRPr lang="en-US" sz="5400" b="1" i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84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narHorz">
          <a:fgClr>
            <a:srgbClr val="00206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2AD90A-FC0E-4D6D-BC09-AA17367513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51" y="182881"/>
            <a:ext cx="5387926" cy="64570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8642043-5B5A-45FD-B706-33D197E5E1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078" y="182881"/>
            <a:ext cx="6325772" cy="64570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79A788-02F3-40A7-93D5-62A0B8A8F956}"/>
              </a:ext>
            </a:extLst>
          </p:cNvPr>
          <p:cNvSpPr txBox="1"/>
          <p:nvPr/>
        </p:nvSpPr>
        <p:spPr>
          <a:xfrm>
            <a:off x="1887417" y="3080824"/>
            <a:ext cx="93550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 </a:t>
            </a:r>
            <a:r>
              <a:rPr lang="en-US" sz="4000" b="1" i="1" dirty="0" err="1">
                <a:solidFill>
                  <a:srgbClr val="FFFF00"/>
                </a:solidFill>
              </a:rPr>
              <a:t>প্রেজেন্টেশনটি</a:t>
            </a:r>
            <a:r>
              <a:rPr lang="en-US" sz="4000" b="1" i="1" dirty="0">
                <a:solidFill>
                  <a:srgbClr val="FFFF00"/>
                </a:solidFill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</a:rPr>
              <a:t>উপভোগ</a:t>
            </a:r>
            <a:r>
              <a:rPr lang="en-US" sz="4000" b="1" i="1" dirty="0">
                <a:solidFill>
                  <a:srgbClr val="FFFF00"/>
                </a:solidFill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</a:rPr>
              <a:t>করার</a:t>
            </a:r>
            <a:r>
              <a:rPr lang="en-US" sz="4000" b="1" i="1" dirty="0">
                <a:solidFill>
                  <a:srgbClr val="FFFF00"/>
                </a:solidFill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</a:rPr>
              <a:t>জন্য</a:t>
            </a:r>
            <a:endParaRPr lang="en-US" sz="4000" b="1" i="1" dirty="0">
              <a:solidFill>
                <a:srgbClr val="FFFF00"/>
              </a:solidFill>
            </a:endParaRPr>
          </a:p>
          <a:p>
            <a:r>
              <a:rPr lang="en-US" sz="4000" b="1" i="1" dirty="0">
                <a:solidFill>
                  <a:srgbClr val="FFFF00"/>
                </a:solidFill>
              </a:rPr>
              <a:t>                          </a:t>
            </a:r>
            <a:r>
              <a:rPr lang="en-US" sz="7200" b="1" i="1" dirty="0" err="1">
                <a:solidFill>
                  <a:srgbClr val="FFFF00"/>
                </a:solidFill>
              </a:rPr>
              <a:t>ধন্যবাদ</a:t>
            </a:r>
            <a:endParaRPr lang="en-US" sz="72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37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DnDiag">
          <a:fgClr>
            <a:srgbClr val="00206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ross 16">
            <a:extLst>
              <a:ext uri="{FF2B5EF4-FFF2-40B4-BE49-F238E27FC236}">
                <a16:creationId xmlns:a16="http://schemas.microsoft.com/office/drawing/2014/main" id="{3D93DEAC-BA6A-4D40-A6F4-64C21CDD0BA8}"/>
              </a:ext>
            </a:extLst>
          </p:cNvPr>
          <p:cNvSpPr/>
          <p:nvPr/>
        </p:nvSpPr>
        <p:spPr>
          <a:xfrm>
            <a:off x="8088923" y="154744"/>
            <a:ext cx="3934264" cy="4095593"/>
          </a:xfrm>
          <a:prstGeom prst="pl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ar: 6 Points 14">
            <a:extLst>
              <a:ext uri="{FF2B5EF4-FFF2-40B4-BE49-F238E27FC236}">
                <a16:creationId xmlns:a16="http://schemas.microsoft.com/office/drawing/2014/main" id="{75EC3F19-6A5B-4102-9085-E3A05618D4B8}"/>
              </a:ext>
            </a:extLst>
          </p:cNvPr>
          <p:cNvSpPr/>
          <p:nvPr/>
        </p:nvSpPr>
        <p:spPr>
          <a:xfrm>
            <a:off x="168813" y="154745"/>
            <a:ext cx="4572000" cy="4487594"/>
          </a:xfrm>
          <a:prstGeom prst="star6">
            <a:avLst/>
          </a:prstGeom>
          <a:solidFill>
            <a:srgbClr val="FFFF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highlight>
                <a:srgbClr val="800080"/>
              </a:highligh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2834C0-20A2-4EAC-8516-653FA66D90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48" y="615461"/>
            <a:ext cx="3336386" cy="33797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9715CE0-5ACC-4B7F-8659-96EDF11FC6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606" y="422031"/>
            <a:ext cx="3026898" cy="3573194"/>
          </a:xfrm>
          <a:prstGeom prst="rect">
            <a:avLst/>
          </a:prstGeom>
        </p:spPr>
      </p:pic>
      <p:sp>
        <p:nvSpPr>
          <p:cNvPr id="18" name="Arrow: Notched Right 17">
            <a:extLst>
              <a:ext uri="{FF2B5EF4-FFF2-40B4-BE49-F238E27FC236}">
                <a16:creationId xmlns:a16="http://schemas.microsoft.com/office/drawing/2014/main" id="{053ADD55-0B08-4784-8B16-2F0CD9DE5066}"/>
              </a:ext>
            </a:extLst>
          </p:cNvPr>
          <p:cNvSpPr/>
          <p:nvPr/>
        </p:nvSpPr>
        <p:spPr>
          <a:xfrm>
            <a:off x="3743764" y="-196948"/>
            <a:ext cx="4798841" cy="1688123"/>
          </a:xfrm>
          <a:prstGeom prst="notched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r>
              <a:rPr lang="en-US" sz="5400" b="1" i="1" dirty="0" err="1">
                <a:solidFill>
                  <a:srgbClr val="FF0066"/>
                </a:solidFill>
              </a:rPr>
              <a:t>পরিচিতি</a:t>
            </a:r>
            <a:endParaRPr lang="en-US" sz="5400" b="1" i="1" dirty="0">
              <a:solidFill>
                <a:srgbClr val="FF0066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47DCE17-493E-4914-A3C2-D4B46ED8E9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780" y="1083212"/>
            <a:ext cx="3336387" cy="552078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46F9DE4-9604-4198-995B-487B673179D0}"/>
              </a:ext>
            </a:extLst>
          </p:cNvPr>
          <p:cNvSpPr txBox="1"/>
          <p:nvPr/>
        </p:nvSpPr>
        <p:spPr>
          <a:xfrm>
            <a:off x="560949" y="4642339"/>
            <a:ext cx="47988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>
                <a:solidFill>
                  <a:srgbClr val="FF0066"/>
                </a:solidFill>
              </a:rPr>
              <a:t>রওশন</a:t>
            </a:r>
            <a:r>
              <a:rPr lang="en-US" sz="2400" b="1" i="1" dirty="0">
                <a:solidFill>
                  <a:srgbClr val="FF0066"/>
                </a:solidFill>
              </a:rPr>
              <a:t> </a:t>
            </a:r>
            <a:r>
              <a:rPr lang="en-US" sz="2400" b="1" i="1" dirty="0" err="1">
                <a:solidFill>
                  <a:srgbClr val="FF0066"/>
                </a:solidFill>
              </a:rPr>
              <a:t>আক্তার</a:t>
            </a:r>
            <a:endParaRPr lang="en-US" sz="2400" b="1" i="1" dirty="0">
              <a:solidFill>
                <a:srgbClr val="FF0066"/>
              </a:solidFill>
            </a:endParaRPr>
          </a:p>
          <a:p>
            <a:r>
              <a:rPr lang="en-US" sz="2400" b="1" i="1" dirty="0" err="1">
                <a:solidFill>
                  <a:srgbClr val="FF0066"/>
                </a:solidFill>
              </a:rPr>
              <a:t>সহকারি</a:t>
            </a:r>
            <a:r>
              <a:rPr lang="en-US" sz="2400" b="1" i="1" dirty="0">
                <a:solidFill>
                  <a:srgbClr val="FF0066"/>
                </a:solidFill>
              </a:rPr>
              <a:t> </a:t>
            </a:r>
            <a:r>
              <a:rPr lang="en-US" sz="2400" b="1" i="1" dirty="0" err="1">
                <a:solidFill>
                  <a:srgbClr val="FF0066"/>
                </a:solidFill>
              </a:rPr>
              <a:t>শিক্ষক</a:t>
            </a:r>
            <a:endParaRPr lang="en-US" sz="2400" b="1" i="1" dirty="0">
              <a:solidFill>
                <a:srgbClr val="FF0066"/>
              </a:solidFill>
            </a:endParaRPr>
          </a:p>
          <a:p>
            <a:r>
              <a:rPr lang="en-US" sz="2400" b="1" i="1" dirty="0" err="1">
                <a:solidFill>
                  <a:srgbClr val="FF0066"/>
                </a:solidFill>
              </a:rPr>
              <a:t>হবিগন্জ</a:t>
            </a:r>
            <a:r>
              <a:rPr lang="en-US" sz="2400" b="1" i="1" dirty="0">
                <a:solidFill>
                  <a:srgbClr val="FF0066"/>
                </a:solidFill>
              </a:rPr>
              <a:t> </a:t>
            </a:r>
            <a:r>
              <a:rPr lang="en-US" sz="2400" b="1" i="1" dirty="0" err="1">
                <a:solidFill>
                  <a:srgbClr val="FF0066"/>
                </a:solidFill>
              </a:rPr>
              <a:t>বালিকা</a:t>
            </a:r>
            <a:r>
              <a:rPr lang="en-US" sz="2400" b="1" i="1" dirty="0">
                <a:solidFill>
                  <a:srgbClr val="FF0066"/>
                </a:solidFill>
              </a:rPr>
              <a:t> </a:t>
            </a:r>
            <a:r>
              <a:rPr lang="en-US" sz="2400" b="1" i="1" dirty="0" err="1">
                <a:solidFill>
                  <a:srgbClr val="FF0066"/>
                </a:solidFill>
              </a:rPr>
              <a:t>উচ্চ</a:t>
            </a:r>
            <a:r>
              <a:rPr lang="en-US" sz="2400" b="1" i="1" dirty="0">
                <a:solidFill>
                  <a:srgbClr val="FF0066"/>
                </a:solidFill>
              </a:rPr>
              <a:t> </a:t>
            </a:r>
            <a:r>
              <a:rPr lang="en-US" sz="2400" b="1" i="1" dirty="0" err="1">
                <a:solidFill>
                  <a:srgbClr val="FF0066"/>
                </a:solidFill>
              </a:rPr>
              <a:t>বিদ্যালয়</a:t>
            </a:r>
            <a:endParaRPr lang="en-US" sz="2400" b="1" i="1" dirty="0">
              <a:solidFill>
                <a:srgbClr val="FF0066"/>
              </a:solidFill>
            </a:endParaRPr>
          </a:p>
          <a:p>
            <a:r>
              <a:rPr lang="en-US" sz="2400" b="1" i="1" dirty="0" err="1">
                <a:solidFill>
                  <a:srgbClr val="FF0066"/>
                </a:solidFill>
              </a:rPr>
              <a:t>হবিগন্জ</a:t>
            </a:r>
            <a:r>
              <a:rPr lang="en-US" sz="2400" b="1" i="1" dirty="0">
                <a:solidFill>
                  <a:srgbClr val="FF0066"/>
                </a:solidFill>
              </a:rPr>
              <a:t> </a:t>
            </a:r>
            <a:r>
              <a:rPr lang="en-US" sz="2400" b="1" i="1" dirty="0" err="1">
                <a:solidFill>
                  <a:srgbClr val="FF0066"/>
                </a:solidFill>
              </a:rPr>
              <a:t>সদর</a:t>
            </a:r>
            <a:endParaRPr lang="en-US" sz="2400" b="1" i="1" dirty="0">
              <a:solidFill>
                <a:srgbClr val="FF0066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9F40976-8384-4221-BCAD-4561FFA1E4CD}"/>
              </a:ext>
            </a:extLst>
          </p:cNvPr>
          <p:cNvSpPr txBox="1"/>
          <p:nvPr/>
        </p:nvSpPr>
        <p:spPr>
          <a:xfrm>
            <a:off x="8187396" y="4602029"/>
            <a:ext cx="3835791" cy="1609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0066"/>
                </a:solidFill>
              </a:rPr>
              <a:t> </a:t>
            </a:r>
            <a:r>
              <a:rPr lang="en-US" sz="2400" b="1" i="1" dirty="0" err="1">
                <a:solidFill>
                  <a:srgbClr val="FF0066"/>
                </a:solidFill>
              </a:rPr>
              <a:t>ভূগোল</a:t>
            </a:r>
            <a:r>
              <a:rPr lang="en-US" sz="2400" b="1" i="1" dirty="0">
                <a:solidFill>
                  <a:srgbClr val="FF0066"/>
                </a:solidFill>
              </a:rPr>
              <a:t> ও </a:t>
            </a:r>
            <a:r>
              <a:rPr lang="en-US" sz="2400" b="1" i="1" dirty="0" err="1">
                <a:solidFill>
                  <a:srgbClr val="FF0066"/>
                </a:solidFill>
              </a:rPr>
              <a:t>পরিবেশ</a:t>
            </a:r>
            <a:endParaRPr lang="en-US" sz="2400" b="1" i="1" dirty="0">
              <a:solidFill>
                <a:srgbClr val="FF0066"/>
              </a:solidFill>
            </a:endParaRPr>
          </a:p>
          <a:p>
            <a:r>
              <a:rPr lang="en-US" sz="2400" b="1" i="1" dirty="0" err="1">
                <a:solidFill>
                  <a:srgbClr val="FF0066"/>
                </a:solidFill>
              </a:rPr>
              <a:t>অধ্যায়ঃ</a:t>
            </a:r>
            <a:r>
              <a:rPr lang="en-US" sz="2400" b="1" i="1" dirty="0">
                <a:solidFill>
                  <a:srgbClr val="FF0066"/>
                </a:solidFill>
              </a:rPr>
              <a:t> - </a:t>
            </a:r>
            <a:r>
              <a:rPr lang="en-US" sz="2400" b="1" i="1" dirty="0" err="1">
                <a:solidFill>
                  <a:srgbClr val="FF0066"/>
                </a:solidFill>
              </a:rPr>
              <a:t>চতুর্থ</a:t>
            </a:r>
            <a:endParaRPr lang="en-US" sz="2400" b="1" i="1" dirty="0">
              <a:solidFill>
                <a:srgbClr val="FF0066"/>
              </a:solidFill>
            </a:endParaRPr>
          </a:p>
          <a:p>
            <a:r>
              <a:rPr lang="en-US" sz="2400" b="1" i="1" dirty="0" err="1">
                <a:solidFill>
                  <a:srgbClr val="FF0066"/>
                </a:solidFill>
              </a:rPr>
              <a:t>শ্রেণিঃ</a:t>
            </a:r>
            <a:r>
              <a:rPr lang="en-US" sz="2400" b="1" i="1" dirty="0">
                <a:solidFill>
                  <a:srgbClr val="FF0066"/>
                </a:solidFill>
              </a:rPr>
              <a:t>-  </a:t>
            </a:r>
            <a:r>
              <a:rPr lang="en-US" sz="2400" b="1" i="1" dirty="0" err="1">
                <a:solidFill>
                  <a:srgbClr val="FF0066"/>
                </a:solidFill>
              </a:rPr>
              <a:t>নবম</a:t>
            </a:r>
            <a:r>
              <a:rPr lang="en-US" sz="2400" b="1" i="1" dirty="0">
                <a:solidFill>
                  <a:srgbClr val="FF0066"/>
                </a:solidFill>
              </a:rPr>
              <a:t>/</a:t>
            </a:r>
            <a:r>
              <a:rPr lang="en-US" sz="2400" b="1" i="1" dirty="0" err="1">
                <a:solidFill>
                  <a:srgbClr val="FF0066"/>
                </a:solidFill>
              </a:rPr>
              <a:t>দশম</a:t>
            </a:r>
            <a:endParaRPr lang="en-US" sz="2400" b="1" i="1" dirty="0">
              <a:solidFill>
                <a:srgbClr val="FF0066"/>
              </a:solidFill>
            </a:endParaRPr>
          </a:p>
          <a:p>
            <a:r>
              <a:rPr lang="en-US" sz="2400" b="1" i="1" dirty="0" err="1">
                <a:solidFill>
                  <a:srgbClr val="FF0066"/>
                </a:solidFill>
              </a:rPr>
              <a:t>টপিকঃ</a:t>
            </a:r>
            <a:r>
              <a:rPr lang="en-US" sz="2400" b="1" i="1" dirty="0">
                <a:solidFill>
                  <a:srgbClr val="FF0066"/>
                </a:solidFill>
              </a:rPr>
              <a:t> - </a:t>
            </a:r>
            <a:r>
              <a:rPr lang="en-US" sz="2400" b="1" i="1" dirty="0" err="1">
                <a:solidFill>
                  <a:srgbClr val="FF0066"/>
                </a:solidFill>
              </a:rPr>
              <a:t>আগ্নেয়গিরি</a:t>
            </a:r>
            <a:endParaRPr lang="en-US" sz="2400" b="1" i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71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hingle">
          <a:fgClr>
            <a:srgbClr val="00206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C85780A-B102-4DF2-A6D7-8B19141ECD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94" y="235634"/>
            <a:ext cx="11774658" cy="638673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F75CA9E-3AD2-4D50-BC1C-543C8742DF8D}"/>
              </a:ext>
            </a:extLst>
          </p:cNvPr>
          <p:cNvSpPr txBox="1"/>
          <p:nvPr/>
        </p:nvSpPr>
        <p:spPr>
          <a:xfrm>
            <a:off x="417342" y="362189"/>
            <a:ext cx="53035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</a:rPr>
              <a:t>ছবি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দেখে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বলতো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আজকের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পাঠের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বিষয়</a:t>
            </a:r>
            <a:endParaRPr lang="en-US" sz="3600" b="1" dirty="0">
              <a:solidFill>
                <a:srgbClr val="002060"/>
              </a:solidFill>
            </a:endParaRPr>
          </a:p>
          <a:p>
            <a:r>
              <a:rPr lang="en-US" sz="3600" b="1" dirty="0" err="1">
                <a:solidFill>
                  <a:srgbClr val="002060"/>
                </a:solidFill>
              </a:rPr>
              <a:t>কি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হবে</a:t>
            </a:r>
            <a:r>
              <a:rPr lang="en-US" sz="3600" b="1" dirty="0">
                <a:solidFill>
                  <a:srgbClr val="002060"/>
                </a:solidFill>
              </a:rPr>
              <a:t>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8370311-E7AD-4C27-84A8-539F24C1D1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271" y="1507142"/>
            <a:ext cx="1111348" cy="99366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46BF66C-1A13-4ADE-B4AF-291538B9A96F}"/>
              </a:ext>
            </a:extLst>
          </p:cNvPr>
          <p:cNvSpPr txBox="1"/>
          <p:nvPr/>
        </p:nvSpPr>
        <p:spPr>
          <a:xfrm>
            <a:off x="7798191" y="2116515"/>
            <a:ext cx="39764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5400" b="1" dirty="0" err="1">
                <a:solidFill>
                  <a:srgbClr val="FF0066"/>
                </a:solidFill>
              </a:rPr>
              <a:t>আগ্নেয়গিরি</a:t>
            </a:r>
            <a:endParaRPr lang="en-US" sz="5400" b="1" dirty="0">
              <a:solidFill>
                <a:srgbClr val="FF0066"/>
              </a:solidFill>
            </a:endParaRPr>
          </a:p>
          <a:p>
            <a:r>
              <a:rPr lang="en-US" sz="5400" b="1" dirty="0">
                <a:solidFill>
                  <a:srgbClr val="FF0066"/>
                </a:solidFill>
              </a:rPr>
              <a:t>(Volcano)</a:t>
            </a:r>
          </a:p>
        </p:txBody>
      </p:sp>
    </p:spTree>
    <p:extLst>
      <p:ext uri="{BB962C8B-B14F-4D97-AF65-F5344CB8AC3E}">
        <p14:creationId xmlns:p14="http://schemas.microsoft.com/office/powerpoint/2010/main" val="85284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heck">
          <a:fgClr>
            <a:srgbClr val="00206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760460-4392-4A6F-8341-5112DB599738}"/>
              </a:ext>
            </a:extLst>
          </p:cNvPr>
          <p:cNvSpPr txBox="1"/>
          <p:nvPr/>
        </p:nvSpPr>
        <p:spPr>
          <a:xfrm>
            <a:off x="3784209" y="239152"/>
            <a:ext cx="40514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 </a:t>
            </a:r>
            <a:r>
              <a:rPr lang="en-US" sz="6000" u="sng" dirty="0" err="1"/>
              <a:t>শিখনফল</a:t>
            </a:r>
            <a:endParaRPr lang="en-US" sz="6000" u="sng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87D2C7-9B06-4649-ACA3-219EAC7256C7}"/>
              </a:ext>
            </a:extLst>
          </p:cNvPr>
          <p:cNvSpPr txBox="1"/>
          <p:nvPr/>
        </p:nvSpPr>
        <p:spPr>
          <a:xfrm>
            <a:off x="815925" y="1254816"/>
            <a:ext cx="112260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/>
              <a:t>এই</a:t>
            </a:r>
            <a:r>
              <a:rPr lang="en-US" sz="3200" dirty="0"/>
              <a:t> </a:t>
            </a:r>
            <a:r>
              <a:rPr lang="en-US" sz="3200" dirty="0" err="1"/>
              <a:t>পাঠ</a:t>
            </a:r>
            <a:r>
              <a:rPr lang="en-US" sz="3200" dirty="0"/>
              <a:t> </a:t>
            </a:r>
            <a:r>
              <a:rPr lang="en-US" sz="3200" dirty="0" err="1"/>
              <a:t>শেষে</a:t>
            </a:r>
            <a:r>
              <a:rPr lang="en-US" sz="3200" dirty="0"/>
              <a:t> </a:t>
            </a:r>
            <a:r>
              <a:rPr lang="en-US" sz="3200" dirty="0" err="1"/>
              <a:t>তোমরা</a:t>
            </a:r>
            <a:r>
              <a:rPr lang="en-US" sz="3200" dirty="0"/>
              <a:t> </a:t>
            </a:r>
            <a:r>
              <a:rPr lang="en-US" sz="3200" dirty="0" err="1"/>
              <a:t>জানতে</a:t>
            </a:r>
            <a:r>
              <a:rPr lang="en-US" sz="3200" dirty="0"/>
              <a:t> </a:t>
            </a:r>
            <a:r>
              <a:rPr lang="en-US" sz="3200" dirty="0" err="1"/>
              <a:t>পারবে</a:t>
            </a:r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CD4188-8192-4971-B120-D96E61C45D38}"/>
              </a:ext>
            </a:extLst>
          </p:cNvPr>
          <p:cNvSpPr txBox="1"/>
          <p:nvPr/>
        </p:nvSpPr>
        <p:spPr>
          <a:xfrm>
            <a:off x="703385" y="2263112"/>
            <a:ext cx="11338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600" dirty="0">
                <a:solidFill>
                  <a:srgbClr val="002060"/>
                </a:solidFill>
              </a:rPr>
              <a:t>**   </a:t>
            </a:r>
            <a:r>
              <a:rPr lang="en-US" sz="3600" dirty="0" err="1">
                <a:solidFill>
                  <a:srgbClr val="002060"/>
                </a:solidFill>
              </a:rPr>
              <a:t>আগ্নেয়গিরির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সংজ্ঞা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বলতে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পারবে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5F6381-F930-44A3-AB1F-83083C9C3D76}"/>
              </a:ext>
            </a:extLst>
          </p:cNvPr>
          <p:cNvSpPr txBox="1"/>
          <p:nvPr/>
        </p:nvSpPr>
        <p:spPr>
          <a:xfrm>
            <a:off x="703385" y="3685735"/>
            <a:ext cx="11451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 </a:t>
            </a:r>
            <a:r>
              <a:rPr lang="en-US" sz="3600" dirty="0">
                <a:solidFill>
                  <a:srgbClr val="002060"/>
                </a:solidFill>
              </a:rPr>
              <a:t>**   </a:t>
            </a:r>
            <a:r>
              <a:rPr lang="en-US" sz="3600" dirty="0" err="1">
                <a:solidFill>
                  <a:srgbClr val="002060"/>
                </a:solidFill>
              </a:rPr>
              <a:t>আগ্নেয়গিরির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প্রকারভেদ</a:t>
            </a:r>
            <a:r>
              <a:rPr lang="en-US" sz="3600" dirty="0">
                <a:solidFill>
                  <a:srgbClr val="002060"/>
                </a:solidFill>
              </a:rPr>
              <a:t> ও </a:t>
            </a:r>
            <a:r>
              <a:rPr lang="en-US" sz="3600" dirty="0" err="1">
                <a:solidFill>
                  <a:srgbClr val="002060"/>
                </a:solidFill>
              </a:rPr>
              <a:t>সংখ্যা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বলতে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পারবে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8AB27F-0B2A-4018-A693-F8A61DBD1BE7}"/>
              </a:ext>
            </a:extLst>
          </p:cNvPr>
          <p:cNvSpPr txBox="1"/>
          <p:nvPr/>
        </p:nvSpPr>
        <p:spPr>
          <a:xfrm>
            <a:off x="759655" y="5108359"/>
            <a:ext cx="112822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600" dirty="0">
                <a:solidFill>
                  <a:srgbClr val="002060"/>
                </a:solidFill>
              </a:rPr>
              <a:t>**   </a:t>
            </a:r>
            <a:r>
              <a:rPr lang="en-US" sz="3600" dirty="0" err="1">
                <a:solidFill>
                  <a:srgbClr val="002060"/>
                </a:solidFill>
              </a:rPr>
              <a:t>আগ্নেয়গিরির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অগ্ন্যুৎপাতের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কারণ</a:t>
            </a:r>
            <a:r>
              <a:rPr lang="en-US" sz="3600" dirty="0">
                <a:solidFill>
                  <a:srgbClr val="002060"/>
                </a:solidFill>
              </a:rPr>
              <a:t> ও </a:t>
            </a:r>
            <a:r>
              <a:rPr lang="en-US" sz="3600" dirty="0" err="1">
                <a:solidFill>
                  <a:srgbClr val="002060"/>
                </a:solidFill>
              </a:rPr>
              <a:t>ফলাফল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লিখতে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পারবে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22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narHorz">
          <a:fgClr>
            <a:srgbClr val="00206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F808078-E5E2-4CA2-A39A-8573B7BDE271}"/>
              </a:ext>
            </a:extLst>
          </p:cNvPr>
          <p:cNvSpPr txBox="1"/>
          <p:nvPr/>
        </p:nvSpPr>
        <p:spPr>
          <a:xfrm>
            <a:off x="192259" y="4712677"/>
            <a:ext cx="11807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A5BFF9-3784-4B13-975A-19184B5536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58" y="281353"/>
            <a:ext cx="11807481" cy="443132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B0A7F47-FC44-437E-90FA-1ECB591551C5}"/>
              </a:ext>
            </a:extLst>
          </p:cNvPr>
          <p:cNvSpPr txBox="1"/>
          <p:nvPr/>
        </p:nvSpPr>
        <p:spPr>
          <a:xfrm>
            <a:off x="436096" y="4897343"/>
            <a:ext cx="115636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ভূঅভ্যন্তরের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তেজষ্ক্রিয়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পদার্থ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যখন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প্রচন্ড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উত্তাপে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অশ্মমন্ডলীয়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শিলার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নিম্নভাগ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গলিয়ে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ম্যাগমার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সৃষ্টি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করে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তখন</a:t>
            </a:r>
            <a:r>
              <a:rPr lang="en-US" sz="2400" dirty="0">
                <a:solidFill>
                  <a:srgbClr val="002060"/>
                </a:solidFill>
              </a:rPr>
              <a:t> এ </a:t>
            </a:r>
            <a:r>
              <a:rPr lang="en-US" sz="2400" dirty="0" err="1">
                <a:solidFill>
                  <a:srgbClr val="002060"/>
                </a:solidFill>
              </a:rPr>
              <a:t>গলিত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শিলা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অশ্মমন্ডলের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ফাটল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বা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দুর্বল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অংশ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ভেদ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করে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ভূপৃষ্টে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লাভা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আকারে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উদ্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গিরিত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হয়</a:t>
            </a:r>
            <a:r>
              <a:rPr lang="en-US" sz="2400" dirty="0">
                <a:solidFill>
                  <a:srgbClr val="002060"/>
                </a:solidFill>
              </a:rPr>
              <a:t>। এ </a:t>
            </a:r>
            <a:r>
              <a:rPr lang="en-US" sz="2400" dirty="0" err="1">
                <a:solidFill>
                  <a:srgbClr val="002060"/>
                </a:solidFill>
              </a:rPr>
              <a:t>লাভা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ক্রমাগত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ফাটল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বা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উদ্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গিরণ</a:t>
            </a:r>
            <a:endParaRPr lang="en-US" sz="2400" dirty="0">
              <a:solidFill>
                <a:srgbClr val="002060"/>
              </a:solidFill>
            </a:endParaRPr>
          </a:p>
          <a:p>
            <a:r>
              <a:rPr lang="en-US" sz="2400" dirty="0" err="1">
                <a:solidFill>
                  <a:srgbClr val="002060"/>
                </a:solidFill>
              </a:rPr>
              <a:t>মুখের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চারদিকে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জমা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হয়ে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যে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উঁচু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ভূমিরূপের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সৃষ্টি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করে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তাকে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আগ্নেয়গিরি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বলে</a:t>
            </a:r>
            <a:r>
              <a:rPr lang="en-US" sz="2400" dirty="0">
                <a:solidFill>
                  <a:srgbClr val="002060"/>
                </a:solidFill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01460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Horz">
          <a:fgClr>
            <a:srgbClr val="00206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01ED236-9E97-4C56-BDE9-D783A3F436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59" y="196948"/>
            <a:ext cx="11764693" cy="49799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4CDB382-5E92-48C6-AD01-2EFC528D52A3}"/>
              </a:ext>
            </a:extLst>
          </p:cNvPr>
          <p:cNvSpPr txBox="1"/>
          <p:nvPr/>
        </p:nvSpPr>
        <p:spPr>
          <a:xfrm>
            <a:off x="97007" y="5226148"/>
            <a:ext cx="118022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2060"/>
                </a:solidFill>
              </a:rPr>
              <a:t>আগ্নেয়গিরি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থেকে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ভূগর্ভস্থ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পদার্থের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নির্গমনকে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বলা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হয়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অগ্ন্যুৎপাত</a:t>
            </a:r>
            <a:r>
              <a:rPr lang="en-US" sz="3200" dirty="0">
                <a:solidFill>
                  <a:srgbClr val="002060"/>
                </a:solidFill>
              </a:rPr>
              <a:t>।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3D2A7B-6C10-41A0-BBDC-7659DD62DB35}"/>
              </a:ext>
            </a:extLst>
          </p:cNvPr>
          <p:cNvSpPr txBox="1"/>
          <p:nvPr/>
        </p:nvSpPr>
        <p:spPr>
          <a:xfrm>
            <a:off x="0" y="5860160"/>
            <a:ext cx="11648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আগ্নেয়গিরির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জ্বালামুখ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দিয়ে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নির্গত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গলিত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পদার্থকে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বলে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লাভা</a:t>
            </a:r>
            <a:r>
              <a:rPr lang="en-US" sz="3200" dirty="0">
                <a:solidFill>
                  <a:srgbClr val="002060"/>
                </a:solidFill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304269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heck">
          <a:fgClr>
            <a:srgbClr val="00206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43A2CD-0A98-4D0F-B176-3F032F36F8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15" y="239151"/>
            <a:ext cx="11746523" cy="55989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372395A-603F-4D9F-BB52-286FF4413F2D}"/>
              </a:ext>
            </a:extLst>
          </p:cNvPr>
          <p:cNvSpPr txBox="1"/>
          <p:nvPr/>
        </p:nvSpPr>
        <p:spPr>
          <a:xfrm>
            <a:off x="365760" y="239151"/>
            <a:ext cx="51909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6000" b="1" dirty="0" err="1">
                <a:solidFill>
                  <a:srgbClr val="002060"/>
                </a:solidFill>
              </a:rPr>
              <a:t>একক</a:t>
            </a:r>
            <a:r>
              <a:rPr lang="en-US" sz="6000" b="1" dirty="0">
                <a:solidFill>
                  <a:srgbClr val="002060"/>
                </a:solidFill>
              </a:rPr>
              <a:t> </a:t>
            </a:r>
            <a:r>
              <a:rPr lang="en-US" sz="6000" b="1" dirty="0" err="1">
                <a:solidFill>
                  <a:srgbClr val="002060"/>
                </a:solidFill>
              </a:rPr>
              <a:t>কাজ</a:t>
            </a:r>
            <a:endParaRPr lang="en-US" sz="6000" b="1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90BB00-2521-4051-8632-30D1D0571979}"/>
              </a:ext>
            </a:extLst>
          </p:cNvPr>
          <p:cNvSpPr txBox="1"/>
          <p:nvPr/>
        </p:nvSpPr>
        <p:spPr>
          <a:xfrm>
            <a:off x="717452" y="5838092"/>
            <a:ext cx="11240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আগ্নেয়গিরির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সংজ্ঞা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কি?বলতে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পারবে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75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rgbClr val="00206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2612DF8-198D-4269-B260-BE743CC7B06E}"/>
              </a:ext>
            </a:extLst>
          </p:cNvPr>
          <p:cNvCxnSpPr>
            <a:cxnSpLocks/>
          </p:cNvCxnSpPr>
          <p:nvPr/>
        </p:nvCxnSpPr>
        <p:spPr>
          <a:xfrm>
            <a:off x="2757265" y="1811213"/>
            <a:ext cx="6724357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5F25741-B97F-4850-8180-AE0C7988D5EA}"/>
              </a:ext>
            </a:extLst>
          </p:cNvPr>
          <p:cNvSpPr txBox="1"/>
          <p:nvPr/>
        </p:nvSpPr>
        <p:spPr>
          <a:xfrm>
            <a:off x="4923716" y="1012874"/>
            <a:ext cx="4782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2060"/>
                </a:solidFill>
              </a:rPr>
              <a:t>আগ্নেয়গিরি</a:t>
            </a:r>
            <a:endParaRPr lang="en-US" sz="3200" dirty="0">
              <a:solidFill>
                <a:srgbClr val="002060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BC069EF-4C17-4695-A1D1-8D46D8E3EA58}"/>
              </a:ext>
            </a:extLst>
          </p:cNvPr>
          <p:cNvCxnSpPr/>
          <p:nvPr/>
        </p:nvCxnSpPr>
        <p:spPr>
          <a:xfrm>
            <a:off x="5964701" y="1403250"/>
            <a:ext cx="0" cy="407963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9ED39D4-0F6D-4CBD-8793-43C9CA0A8A8E}"/>
              </a:ext>
            </a:extLst>
          </p:cNvPr>
          <p:cNvCxnSpPr/>
          <p:nvPr/>
        </p:nvCxnSpPr>
        <p:spPr>
          <a:xfrm>
            <a:off x="2757265" y="1811213"/>
            <a:ext cx="0" cy="633046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B236633-5492-4A61-A47F-2A836E0BE7EB}"/>
              </a:ext>
            </a:extLst>
          </p:cNvPr>
          <p:cNvCxnSpPr/>
          <p:nvPr/>
        </p:nvCxnSpPr>
        <p:spPr>
          <a:xfrm>
            <a:off x="5964701" y="1811213"/>
            <a:ext cx="0" cy="633046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E1749C1-5375-402C-A3EC-F124E0C9FADA}"/>
              </a:ext>
            </a:extLst>
          </p:cNvPr>
          <p:cNvCxnSpPr/>
          <p:nvPr/>
        </p:nvCxnSpPr>
        <p:spPr>
          <a:xfrm>
            <a:off x="9481622" y="1811213"/>
            <a:ext cx="0" cy="633046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C897F6F-C3D1-4885-A4EF-67CA6E5274B9}"/>
              </a:ext>
            </a:extLst>
          </p:cNvPr>
          <p:cNvSpPr txBox="1"/>
          <p:nvPr/>
        </p:nvSpPr>
        <p:spPr>
          <a:xfrm>
            <a:off x="1617790" y="2331719"/>
            <a:ext cx="3193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002060"/>
                </a:solidFill>
              </a:rPr>
              <a:t>সক্রিয়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আগ্নেয়গিরি</a:t>
            </a:r>
            <a:endParaRPr lang="en-US" sz="2000" dirty="0">
              <a:solidFill>
                <a:srgbClr val="002060"/>
              </a:solidFill>
            </a:endParaRPr>
          </a:p>
          <a:p>
            <a:r>
              <a:rPr lang="en-US" sz="2000" dirty="0">
                <a:solidFill>
                  <a:srgbClr val="002060"/>
                </a:solidFill>
              </a:rPr>
              <a:t>(Active volcano)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ED69949-ED55-4597-8E6B-3AA89D1FB15B}"/>
              </a:ext>
            </a:extLst>
          </p:cNvPr>
          <p:cNvSpPr txBox="1"/>
          <p:nvPr/>
        </p:nvSpPr>
        <p:spPr>
          <a:xfrm>
            <a:off x="4797106" y="2331717"/>
            <a:ext cx="3080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সুপ্ত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আগ্নেয়গিরি</a:t>
            </a:r>
            <a:endParaRPr lang="en-US" sz="2000" dirty="0">
              <a:solidFill>
                <a:srgbClr val="002060"/>
              </a:solidFill>
            </a:endParaRPr>
          </a:p>
          <a:p>
            <a:r>
              <a:rPr lang="en-US" sz="2000" dirty="0">
                <a:solidFill>
                  <a:srgbClr val="002060"/>
                </a:solidFill>
              </a:rPr>
              <a:t>(Dormant volcano)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88F67CB-920B-4D6D-8D26-F1DA2B1A2AD9}"/>
              </a:ext>
            </a:extLst>
          </p:cNvPr>
          <p:cNvSpPr txBox="1"/>
          <p:nvPr/>
        </p:nvSpPr>
        <p:spPr>
          <a:xfrm>
            <a:off x="8525018" y="2350268"/>
            <a:ext cx="30667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000" dirty="0" err="1">
                <a:solidFill>
                  <a:srgbClr val="002060"/>
                </a:solidFill>
              </a:rPr>
              <a:t>মৃত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আগ্নেয়গিরি</a:t>
            </a:r>
            <a:endParaRPr lang="en-US" sz="2000" dirty="0">
              <a:solidFill>
                <a:srgbClr val="002060"/>
              </a:solidFill>
            </a:endParaRPr>
          </a:p>
          <a:p>
            <a:r>
              <a:rPr lang="en-US" sz="2000" dirty="0">
                <a:solidFill>
                  <a:srgbClr val="002060"/>
                </a:solidFill>
              </a:rPr>
              <a:t> (</a:t>
            </a:r>
            <a:r>
              <a:rPr lang="en-US" sz="2000" dirty="0" err="1">
                <a:solidFill>
                  <a:srgbClr val="002060"/>
                </a:solidFill>
              </a:rPr>
              <a:t>Extinet</a:t>
            </a:r>
            <a:r>
              <a:rPr lang="en-US" sz="2000" dirty="0">
                <a:solidFill>
                  <a:srgbClr val="002060"/>
                </a:solidFill>
              </a:rPr>
              <a:t> volcano)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228318-DC32-4A8B-A454-CF4737701C32}"/>
              </a:ext>
            </a:extLst>
          </p:cNvPr>
          <p:cNvSpPr txBox="1"/>
          <p:nvPr/>
        </p:nvSpPr>
        <p:spPr>
          <a:xfrm>
            <a:off x="520517" y="260255"/>
            <a:ext cx="11479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400" dirty="0" err="1">
                <a:solidFill>
                  <a:srgbClr val="002060"/>
                </a:solidFill>
              </a:rPr>
              <a:t>অগ্ন্যুৎপাতের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ভিত্তিতে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আগ্নেয়গিরিকে</a:t>
            </a:r>
            <a:r>
              <a:rPr lang="en-US" sz="2400" dirty="0">
                <a:solidFill>
                  <a:srgbClr val="002060"/>
                </a:solidFill>
              </a:rPr>
              <a:t> ৩ </a:t>
            </a:r>
            <a:r>
              <a:rPr lang="en-US" sz="2400" dirty="0" err="1">
                <a:solidFill>
                  <a:srgbClr val="002060"/>
                </a:solidFill>
              </a:rPr>
              <a:t>ভাগে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ভাগ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করা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হয়</a:t>
            </a:r>
            <a:r>
              <a:rPr lang="en-US" sz="2400" dirty="0">
                <a:solidFill>
                  <a:srgbClr val="002060"/>
                </a:solidFill>
              </a:rPr>
              <a:t>।</a:t>
            </a:r>
          </a:p>
          <a:p>
            <a:r>
              <a:rPr lang="en-US" sz="2400" dirty="0" err="1">
                <a:solidFill>
                  <a:srgbClr val="002060"/>
                </a:solidFill>
              </a:rPr>
              <a:t>যথাঃ</a:t>
            </a:r>
            <a:r>
              <a:rPr lang="en-US" sz="2400" dirty="0">
                <a:solidFill>
                  <a:srgbClr val="002060"/>
                </a:solidFill>
              </a:rPr>
              <a:t>-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11BE82-167C-4514-AD84-2CBD824EDE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83" y="3070229"/>
            <a:ext cx="11774655" cy="352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38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heck">
          <a:fgClr>
            <a:srgbClr val="00206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FC6E4D-3DDE-43FD-B48A-5B5BB82127B6}"/>
              </a:ext>
            </a:extLst>
          </p:cNvPr>
          <p:cNvSpPr txBox="1"/>
          <p:nvPr/>
        </p:nvSpPr>
        <p:spPr>
          <a:xfrm>
            <a:off x="337626" y="534573"/>
            <a:ext cx="11591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D2E70D-9392-4C77-BBB4-8DF5ED7786C0}"/>
              </a:ext>
            </a:extLst>
          </p:cNvPr>
          <p:cNvSpPr txBox="1"/>
          <p:nvPr/>
        </p:nvSpPr>
        <p:spPr>
          <a:xfrm>
            <a:off x="250874" y="528138"/>
            <a:ext cx="920144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১। </a:t>
            </a:r>
            <a:r>
              <a:rPr lang="en-US" sz="2400" u="sng" dirty="0" err="1">
                <a:solidFill>
                  <a:srgbClr val="002060"/>
                </a:solidFill>
              </a:rPr>
              <a:t>সক্রিয়</a:t>
            </a:r>
            <a:r>
              <a:rPr lang="en-US" sz="2400" u="sng" dirty="0">
                <a:solidFill>
                  <a:srgbClr val="002060"/>
                </a:solidFill>
              </a:rPr>
              <a:t> </a:t>
            </a:r>
            <a:r>
              <a:rPr lang="en-US" sz="2400" u="sng" dirty="0" err="1">
                <a:solidFill>
                  <a:srgbClr val="002060"/>
                </a:solidFill>
              </a:rPr>
              <a:t>আগ্নেয়গিরিঃ</a:t>
            </a:r>
            <a:r>
              <a:rPr lang="en-US" sz="2400" u="sng" dirty="0">
                <a:solidFill>
                  <a:srgbClr val="002060"/>
                </a:solidFill>
              </a:rPr>
              <a:t>-  </a:t>
            </a:r>
            <a:r>
              <a:rPr lang="en-US" sz="2400" dirty="0" err="1">
                <a:solidFill>
                  <a:srgbClr val="002060"/>
                </a:solidFill>
              </a:rPr>
              <a:t>যেসব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আগ্নেয়গিরির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অগ্ন্যুপাত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এখনও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বন্ধ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হয়নি,তাকে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সক্রিয়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আগ্নেয়গিরি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বলে</a:t>
            </a:r>
            <a:r>
              <a:rPr lang="en-US" sz="2400" dirty="0">
                <a:solidFill>
                  <a:srgbClr val="002060"/>
                </a:solidFill>
              </a:rPr>
              <a:t>।</a:t>
            </a:r>
          </a:p>
          <a:p>
            <a:r>
              <a:rPr lang="en-US" sz="2400" dirty="0">
                <a:solidFill>
                  <a:srgbClr val="002060"/>
                </a:solidFill>
              </a:rPr>
              <a:t>                                            </a:t>
            </a:r>
            <a:r>
              <a:rPr lang="en-US" sz="2400" dirty="0" err="1">
                <a:solidFill>
                  <a:srgbClr val="002060"/>
                </a:solidFill>
              </a:rPr>
              <a:t>যেমনঃ</a:t>
            </a:r>
            <a:r>
              <a:rPr lang="en-US" sz="2400" dirty="0">
                <a:solidFill>
                  <a:srgbClr val="002060"/>
                </a:solidFill>
              </a:rPr>
              <a:t>-  </a:t>
            </a:r>
            <a:r>
              <a:rPr lang="en-US" sz="2400" dirty="0" err="1">
                <a:solidFill>
                  <a:srgbClr val="002060"/>
                </a:solidFill>
              </a:rPr>
              <a:t>হাওয়াই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দ্বীপের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মাওনালেয়া</a:t>
            </a:r>
            <a:r>
              <a:rPr lang="en-US" sz="2400" dirty="0">
                <a:solidFill>
                  <a:srgbClr val="002060"/>
                </a:solidFill>
              </a:rPr>
              <a:t> ও </a:t>
            </a:r>
            <a:r>
              <a:rPr lang="en-US" sz="2400" dirty="0" err="1">
                <a:solidFill>
                  <a:srgbClr val="002060"/>
                </a:solidFill>
              </a:rPr>
              <a:t>মাওনাকেয়া</a:t>
            </a:r>
            <a:r>
              <a:rPr lang="en-US" sz="2400" dirty="0">
                <a:solidFill>
                  <a:srgbClr val="002060"/>
                </a:solidFill>
              </a:rPr>
              <a:t>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F34798-F3A6-4D2A-8C33-B93EEB4155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570" y="222445"/>
            <a:ext cx="2638864" cy="20266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4DA870-5EC4-473C-8619-59150EF96E1A}"/>
              </a:ext>
            </a:extLst>
          </p:cNvPr>
          <p:cNvSpPr txBox="1"/>
          <p:nvPr/>
        </p:nvSpPr>
        <p:spPr>
          <a:xfrm>
            <a:off x="309491" y="2423415"/>
            <a:ext cx="91780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২।  </a:t>
            </a:r>
            <a:r>
              <a:rPr lang="en-US" sz="2400" u="sng" dirty="0" err="1">
                <a:solidFill>
                  <a:srgbClr val="002060"/>
                </a:solidFill>
              </a:rPr>
              <a:t>সুপ্ত</a:t>
            </a:r>
            <a:r>
              <a:rPr lang="en-US" sz="2400" u="sng" dirty="0">
                <a:solidFill>
                  <a:srgbClr val="002060"/>
                </a:solidFill>
              </a:rPr>
              <a:t> </a:t>
            </a:r>
            <a:r>
              <a:rPr lang="en-US" sz="2400" u="sng" dirty="0" err="1">
                <a:solidFill>
                  <a:srgbClr val="002060"/>
                </a:solidFill>
              </a:rPr>
              <a:t>আগ্নেয়গিরিঃ</a:t>
            </a:r>
            <a:r>
              <a:rPr lang="en-US" sz="2400" u="sng" dirty="0">
                <a:solidFill>
                  <a:srgbClr val="002060"/>
                </a:solidFill>
              </a:rPr>
              <a:t>-  </a:t>
            </a:r>
            <a:r>
              <a:rPr lang="en-US" sz="2400" dirty="0" err="1">
                <a:solidFill>
                  <a:srgbClr val="002060"/>
                </a:solidFill>
              </a:rPr>
              <a:t>যেসব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আগ্নেয়গিরির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অগ্ন্যুৎপাত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অনেককাল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আগে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বন্ধ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হয়ে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গেছে;তাদেরকে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সুপ্ত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আগ্নেয়গিরি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বলে</a:t>
            </a:r>
            <a:r>
              <a:rPr lang="en-US" sz="2400" dirty="0">
                <a:solidFill>
                  <a:srgbClr val="002060"/>
                </a:solidFill>
              </a:rPr>
              <a:t>।</a:t>
            </a:r>
          </a:p>
          <a:p>
            <a:r>
              <a:rPr lang="en-US" sz="2400" dirty="0">
                <a:solidFill>
                  <a:srgbClr val="002060"/>
                </a:solidFill>
              </a:rPr>
              <a:t>                                      </a:t>
            </a:r>
            <a:r>
              <a:rPr lang="en-US" sz="2400" dirty="0" err="1">
                <a:solidFill>
                  <a:srgbClr val="002060"/>
                </a:solidFill>
              </a:rPr>
              <a:t>যেমনঃ</a:t>
            </a:r>
            <a:r>
              <a:rPr lang="en-US" sz="2400" dirty="0">
                <a:solidFill>
                  <a:srgbClr val="002060"/>
                </a:solidFill>
              </a:rPr>
              <a:t>-  </a:t>
            </a:r>
            <a:r>
              <a:rPr lang="en-US" sz="2400" dirty="0" err="1">
                <a:solidFill>
                  <a:srgbClr val="002060"/>
                </a:solidFill>
              </a:rPr>
              <a:t>জাপানের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ফুজিয়ামা</a:t>
            </a:r>
            <a:r>
              <a:rPr lang="en-US" sz="2400" dirty="0">
                <a:solidFill>
                  <a:srgbClr val="002060"/>
                </a:solidFill>
              </a:rPr>
              <a:t> ।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2645BC-A945-4A17-A108-9564ECA12C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570" y="2249072"/>
            <a:ext cx="2638864" cy="20696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29CF61A-592D-478D-BA5B-E4FD16EE557D}"/>
              </a:ext>
            </a:extLst>
          </p:cNvPr>
          <p:cNvSpPr txBox="1"/>
          <p:nvPr/>
        </p:nvSpPr>
        <p:spPr>
          <a:xfrm>
            <a:off x="337626" y="4677999"/>
            <a:ext cx="9027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৩।  </a:t>
            </a:r>
            <a:r>
              <a:rPr lang="en-US" sz="2400" dirty="0" err="1">
                <a:solidFill>
                  <a:srgbClr val="002060"/>
                </a:solidFill>
              </a:rPr>
              <a:t>মৃত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আগ্নেয়গিরিঃ</a:t>
            </a:r>
            <a:r>
              <a:rPr lang="en-US" sz="2400" dirty="0">
                <a:solidFill>
                  <a:srgbClr val="002060"/>
                </a:solidFill>
              </a:rPr>
              <a:t>-  </a:t>
            </a:r>
            <a:r>
              <a:rPr lang="en-US" sz="2400" dirty="0" err="1">
                <a:solidFill>
                  <a:srgbClr val="002060"/>
                </a:solidFill>
              </a:rPr>
              <a:t>যে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সব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আগ্নেয়গিরি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দীর্ঘকাল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ধরে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নিস্ক্রিয়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হয়ে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আছে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এবং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ভবিষ্যতে</a:t>
            </a:r>
            <a:r>
              <a:rPr lang="en-US" sz="2400" dirty="0">
                <a:solidFill>
                  <a:srgbClr val="002060"/>
                </a:solidFill>
              </a:rPr>
              <a:t> ও </a:t>
            </a:r>
            <a:r>
              <a:rPr lang="en-US" sz="2400" dirty="0" err="1">
                <a:solidFill>
                  <a:srgbClr val="002060"/>
                </a:solidFill>
              </a:rPr>
              <a:t>অগ্ন্যুৎপাতের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সম্ভাবনা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নেই,সেগুলোকেই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মৃত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আগ্নেয়গিরি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বলে</a:t>
            </a:r>
            <a:r>
              <a:rPr lang="en-US" sz="2400" dirty="0">
                <a:solidFill>
                  <a:srgbClr val="002060"/>
                </a:solidFill>
              </a:rPr>
              <a:t>।</a:t>
            </a:r>
          </a:p>
          <a:p>
            <a:r>
              <a:rPr lang="en-US" sz="2400" dirty="0">
                <a:solidFill>
                  <a:srgbClr val="002060"/>
                </a:solidFill>
              </a:rPr>
              <a:t>                                            </a:t>
            </a:r>
            <a:r>
              <a:rPr lang="en-US" sz="2400" dirty="0" err="1">
                <a:solidFill>
                  <a:srgbClr val="002060"/>
                </a:solidFill>
              </a:rPr>
              <a:t>যেমনঃ</a:t>
            </a:r>
            <a:r>
              <a:rPr lang="en-US" sz="2400" dirty="0">
                <a:solidFill>
                  <a:srgbClr val="002060"/>
                </a:solidFill>
              </a:rPr>
              <a:t>- </a:t>
            </a:r>
            <a:r>
              <a:rPr lang="en-US" sz="2400" dirty="0" err="1">
                <a:solidFill>
                  <a:srgbClr val="002060"/>
                </a:solidFill>
              </a:rPr>
              <a:t>মায়ানমারের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পোপা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ABB3DA2-9E67-4865-B4DE-7170233EE0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570" y="4318692"/>
            <a:ext cx="2638864" cy="228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56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3" grpId="0"/>
    </p:bld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878</TotalTime>
  <Words>501</Words>
  <Application>Microsoft Office PowerPoint</Application>
  <PresentationFormat>Widescreen</PresentationFormat>
  <Paragraphs>73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Corbel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103</cp:revision>
  <dcterms:created xsi:type="dcterms:W3CDTF">2021-06-30T16:24:20Z</dcterms:created>
  <dcterms:modified xsi:type="dcterms:W3CDTF">2021-07-04T19:08:49Z</dcterms:modified>
</cp:coreProperties>
</file>