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87" r:id="rId4"/>
    <p:sldId id="288" r:id="rId5"/>
    <p:sldId id="292" r:id="rId6"/>
    <p:sldId id="260" r:id="rId7"/>
    <p:sldId id="261" r:id="rId8"/>
    <p:sldId id="283" r:id="rId9"/>
    <p:sldId id="284" r:id="rId10"/>
    <p:sldId id="291" r:id="rId11"/>
    <p:sldId id="278" r:id="rId12"/>
    <p:sldId id="262" r:id="rId13"/>
    <p:sldId id="266" r:id="rId14"/>
    <p:sldId id="289" r:id="rId15"/>
    <p:sldId id="265" r:id="rId16"/>
    <p:sldId id="267"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showScrollbar="0"/>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23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7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5/20/2021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5/20/2021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5/20/2021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5/20/2021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5/20/2021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5/20/2021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5/20/2021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5/20/2021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5/20/2021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5/20/2021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5/20/2021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5/20/2021</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 (47).jpg"/>
          <p:cNvPicPr>
            <a:picLocks noChangeAspect="1"/>
          </p:cNvPicPr>
          <p:nvPr/>
        </p:nvPicPr>
        <p:blipFill>
          <a:blip r:embed="rId2"/>
          <a:stretch>
            <a:fillRect/>
          </a:stretch>
        </p:blipFill>
        <p:spPr>
          <a:xfrm>
            <a:off x="0" y="0"/>
            <a:ext cx="9144000" cy="6858000"/>
          </a:xfrm>
          <a:prstGeom prst="rect">
            <a:avLst/>
          </a:prstGeom>
        </p:spPr>
      </p:pic>
      <p:pic>
        <p:nvPicPr>
          <p:cNvPr id="7" name="Picture 6" descr="a8.png"/>
          <p:cNvPicPr>
            <a:picLocks noChangeAspect="1"/>
          </p:cNvPicPr>
          <p:nvPr/>
        </p:nvPicPr>
        <p:blipFill>
          <a:blip r:embed="rId3"/>
          <a:stretch>
            <a:fillRect/>
          </a:stretch>
        </p:blipFill>
        <p:spPr>
          <a:xfrm>
            <a:off x="838197" y="830579"/>
            <a:ext cx="7391403" cy="2217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images (4).jpg"/>
          <p:cNvPicPr>
            <a:picLocks noChangeAspect="1"/>
          </p:cNvPicPr>
          <p:nvPr/>
        </p:nvPicPr>
        <p:blipFill>
          <a:blip r:embed="rId4"/>
          <a:stretch>
            <a:fillRect/>
          </a:stretch>
        </p:blipFill>
        <p:spPr>
          <a:xfrm>
            <a:off x="914960" y="3962401"/>
            <a:ext cx="7238440" cy="198119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ppt_w*0.05"/>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anim calcmode="lin" valueType="num">
                                      <p:cBhvr>
                                        <p:cTn id="16" dur="500" fill="hold"/>
                                        <p:tgtEl>
                                          <p:spTgt spid="4"/>
                                        </p:tgtEl>
                                        <p:attrNameLst>
                                          <p:attrName>ppt_x</p:attrName>
                                        </p:attrNameLst>
                                      </p:cBhvr>
                                      <p:tavLst>
                                        <p:tav tm="0">
                                          <p:val>
                                            <p:strVal val="#ppt_x-.2"/>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330476"/>
            <a:ext cx="8458200" cy="2308324"/>
          </a:xfrm>
          <a:prstGeom prst="rect">
            <a:avLst/>
          </a:prstGeom>
          <a:noFill/>
        </p:spPr>
        <p:txBody>
          <a:bodyPr wrap="square" rtlCol="0">
            <a:spAutoFit/>
          </a:bodyPr>
          <a:lstStyle/>
          <a:p>
            <a:pPr marL="0" lvl="1" algn="just" rtl="1"/>
            <a:r>
              <a:rPr lang="ar-SA" sz="3600" dirty="0" smtClean="0">
                <a:latin typeface="Simplified Arabic" pitchFamily="18" charset="-78"/>
                <a:cs typeface="Simplified Arabic" pitchFamily="18" charset="-78"/>
              </a:rPr>
              <a:t>وهكذا..... كلما احس الانسان حاجة الى شيئ تفتقت حيلته عما ينيله حاجته، ولو انه كفى طعامه وشرابه وأمنه. ولم يكن له ما يكفر فيه ويسعى إليه لأخلد إلى الهدوء ولم يجد الدافع إلى الاحتيال والاختراع.</a:t>
            </a:r>
            <a:endParaRPr lang="en-US" dirty="0">
              <a:latin typeface="Simplified Arabic" pitchFamily="18" charset="-78"/>
              <a:cs typeface="Simplified Arabic" pitchFamily="18" charset="-78"/>
            </a:endParaRPr>
          </a:p>
        </p:txBody>
      </p:sp>
      <p:sp>
        <p:nvSpPr>
          <p:cNvPr id="6" name="Rounded Rectangle 5"/>
          <p:cNvSpPr/>
          <p:nvPr/>
        </p:nvSpPr>
        <p:spPr>
          <a:xfrm>
            <a:off x="3124200" y="381000"/>
            <a:ext cx="31242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rgbClr val="FF0000"/>
                </a:solidFill>
                <a:latin typeface="Simplified Arabic" pitchFamily="18" charset="-78"/>
                <a:cs typeface="Simplified Arabic" pitchFamily="18" charset="-78"/>
              </a:rPr>
              <a:t>النص المدروس</a:t>
            </a:r>
            <a:endParaRPr lang="en-US" sz="4000" dirty="0">
              <a:solidFill>
                <a:srgbClr val="FF0000"/>
              </a:solidFill>
              <a:latin typeface="Simplified Arabic" pitchFamily="18" charset="-78"/>
              <a:cs typeface="Simplified Arabic" pitchFamily="18" charset="-78"/>
            </a:endParaRPr>
          </a:p>
        </p:txBody>
      </p:sp>
      <p:pic>
        <p:nvPicPr>
          <p:cNvPr id="8" name="Picture 7" descr="download৫০.jpg"/>
          <p:cNvPicPr>
            <a:picLocks noChangeAspect="1"/>
          </p:cNvPicPr>
          <p:nvPr/>
        </p:nvPicPr>
        <p:blipFill>
          <a:blip r:embed="rId2"/>
          <a:stretch>
            <a:fillRect/>
          </a:stretch>
        </p:blipFill>
        <p:spPr>
          <a:xfrm>
            <a:off x="3352800" y="990600"/>
            <a:ext cx="2895600" cy="1804652"/>
          </a:xfrm>
          <a:prstGeom prst="rect">
            <a:avLst/>
          </a:prstGeom>
        </p:spPr>
      </p:pic>
      <p:pic>
        <p:nvPicPr>
          <p:cNvPr id="5" name="Picture 4" descr="images (47).jpg"/>
          <p:cNvPicPr>
            <a:picLocks noChangeAspect="1"/>
          </p:cNvPicPr>
          <p:nvPr/>
        </p:nvPicPr>
        <p:blipFill>
          <a:blip r:embed="rId3"/>
          <a:srcRect l="84973"/>
          <a:stretch>
            <a:fillRect/>
          </a:stretch>
        </p:blipFill>
        <p:spPr>
          <a:xfrm>
            <a:off x="8839201" y="0"/>
            <a:ext cx="304800" cy="6858000"/>
          </a:xfrm>
          <a:prstGeom prst="rect">
            <a:avLst/>
          </a:prstGeom>
        </p:spPr>
      </p:pic>
      <p:pic>
        <p:nvPicPr>
          <p:cNvPr id="7" name="Picture 6" descr="images (47).jpg"/>
          <p:cNvPicPr>
            <a:picLocks noChangeAspect="1"/>
          </p:cNvPicPr>
          <p:nvPr/>
        </p:nvPicPr>
        <p:blipFill>
          <a:blip r:embed="rId3"/>
          <a:srcRect r="84973"/>
          <a:stretch>
            <a:fillRect/>
          </a:stretch>
        </p:blipFill>
        <p:spPr>
          <a:xfrm>
            <a:off x="0" y="0"/>
            <a:ext cx="304800" cy="6858000"/>
          </a:xfrm>
          <a:prstGeom prst="rect">
            <a:avLst/>
          </a:prstGeom>
        </p:spPr>
      </p:pic>
      <p:pic>
        <p:nvPicPr>
          <p:cNvPr id="9" name="Picture 8" descr="images (47).jpg"/>
          <p:cNvPicPr>
            <a:picLocks noChangeAspect="1"/>
          </p:cNvPicPr>
          <p:nvPr/>
        </p:nvPicPr>
        <p:blipFill>
          <a:blip r:embed="rId3"/>
          <a:srcRect t="82000"/>
          <a:stretch>
            <a:fillRect/>
          </a:stretch>
        </p:blipFill>
        <p:spPr>
          <a:xfrm>
            <a:off x="304800" y="6386513"/>
            <a:ext cx="8534400" cy="471487"/>
          </a:xfrm>
          <a:prstGeom prst="rect">
            <a:avLst/>
          </a:prstGeom>
        </p:spPr>
      </p:pic>
      <p:pic>
        <p:nvPicPr>
          <p:cNvPr id="10" name="Picture 9" descr="images (47).jpg"/>
          <p:cNvPicPr>
            <a:picLocks noChangeAspect="1"/>
          </p:cNvPicPr>
          <p:nvPr/>
        </p:nvPicPr>
        <p:blipFill>
          <a:blip r:embed="rId3"/>
          <a:srcRect b="90727"/>
          <a:stretch>
            <a:fillRect/>
          </a:stretch>
        </p:blipFill>
        <p:spPr>
          <a:xfrm>
            <a:off x="304800" y="0"/>
            <a:ext cx="8534400" cy="381000"/>
          </a:xfrm>
          <a:prstGeom prst="rect">
            <a:avLst/>
          </a:prstGeom>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609601" y="2209800"/>
          <a:ext cx="7924801" cy="518160"/>
        </p:xfrm>
        <a:graphic>
          <a:graphicData uri="http://schemas.openxmlformats.org/drawingml/2006/table">
            <a:tbl>
              <a:tblPr firstRow="1" bandRow="1">
                <a:tableStyleId>{5C22544A-7EE6-4342-B048-85BDC9FD1C3A}</a:tableStyleId>
              </a:tblPr>
              <a:tblGrid>
                <a:gridCol w="4827753"/>
                <a:gridCol w="1548524"/>
                <a:gridCol w="1548524"/>
              </a:tblGrid>
              <a:tr h="370840">
                <a:tc>
                  <a:txBody>
                    <a:bodyPr/>
                    <a:lstStyle/>
                    <a:p>
                      <a:pPr algn="ctr"/>
                      <a:r>
                        <a:rPr lang="ar-SA" sz="2800" dirty="0" smtClean="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الجملة المفيدة</a:t>
                      </a:r>
                      <a:endParaRPr lang="en-US" sz="2800"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endParaRPr>
                    </a:p>
                  </a:txBody>
                  <a:tcPr>
                    <a:solidFill>
                      <a:schemeClr val="tx2">
                        <a:lumMod val="10000"/>
                        <a:lumOff val="90000"/>
                      </a:schemeClr>
                    </a:solidFill>
                  </a:tcPr>
                </a:tc>
                <a:tc>
                  <a:txBody>
                    <a:bodyPr/>
                    <a:lstStyle/>
                    <a:p>
                      <a:pPr algn="ctr"/>
                      <a:r>
                        <a:rPr lang="ar-SA" sz="2800" dirty="0" smtClean="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الجمع</a:t>
                      </a:r>
                      <a:endParaRPr lang="en-US" sz="2800"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endParaRPr>
                    </a:p>
                  </a:txBody>
                  <a:tcPr>
                    <a:solidFill>
                      <a:schemeClr val="tx2">
                        <a:lumMod val="10000"/>
                        <a:lumOff val="90000"/>
                      </a:schemeClr>
                    </a:solidFill>
                  </a:tcPr>
                </a:tc>
                <a:tc>
                  <a:txBody>
                    <a:bodyPr/>
                    <a:lstStyle/>
                    <a:p>
                      <a:pPr algn="ctr"/>
                      <a:r>
                        <a:rPr lang="ar-SA" sz="2800" dirty="0" smtClean="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المفرد</a:t>
                      </a:r>
                      <a:endParaRPr lang="en-US" sz="2800"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endParaRPr>
                    </a:p>
                  </a:txBody>
                  <a:tcPr>
                    <a:solidFill>
                      <a:schemeClr val="tx2">
                        <a:lumMod val="10000"/>
                        <a:lumOff val="90000"/>
                      </a:schemeClr>
                    </a:solidFill>
                  </a:tcPr>
                </a:tc>
              </a:tr>
            </a:tbl>
          </a:graphicData>
        </a:graphic>
      </p:graphicFrame>
      <p:sp>
        <p:nvSpPr>
          <p:cNvPr id="7" name="Rounded Rectangle 6"/>
          <p:cNvSpPr/>
          <p:nvPr/>
        </p:nvSpPr>
        <p:spPr>
          <a:xfrm>
            <a:off x="7239000" y="2743200"/>
            <a:ext cx="1295400" cy="381000"/>
          </a:xfrm>
          <a:prstGeom prst="roundRect">
            <a:avLst/>
          </a:prstGeom>
          <a:solidFill>
            <a:schemeClr val="bg2"/>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smtClean="0">
                <a:solidFill>
                  <a:schemeClr val="tx1"/>
                </a:solidFill>
                <a:latin typeface="Simplified Arabic" pitchFamily="18" charset="-78"/>
                <a:cs typeface="Simplified Arabic" pitchFamily="18" charset="-78"/>
              </a:rPr>
              <a:t>الطعام</a:t>
            </a:r>
            <a:endParaRPr lang="en-US" sz="2800" dirty="0">
              <a:solidFill>
                <a:schemeClr val="tx1"/>
              </a:solidFill>
              <a:latin typeface="Simplified Arabic" pitchFamily="18" charset="-78"/>
              <a:cs typeface="Simplified Arabic" pitchFamily="18" charset="-78"/>
            </a:endParaRPr>
          </a:p>
        </p:txBody>
      </p:sp>
      <p:sp>
        <p:nvSpPr>
          <p:cNvPr id="8" name="Rounded Rectangle 7"/>
          <p:cNvSpPr/>
          <p:nvPr/>
        </p:nvSpPr>
        <p:spPr>
          <a:xfrm>
            <a:off x="5943600" y="2743200"/>
            <a:ext cx="1295400" cy="381000"/>
          </a:xfrm>
          <a:prstGeom prst="roundRect">
            <a:avLst/>
          </a:prstGeom>
          <a:solidFill>
            <a:schemeClr val="bg2"/>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smtClean="0">
                <a:solidFill>
                  <a:schemeClr val="tx1"/>
                </a:solidFill>
                <a:latin typeface="Simplified Arabic" pitchFamily="18" charset="-78"/>
                <a:cs typeface="Simplified Arabic" pitchFamily="18" charset="-78"/>
              </a:rPr>
              <a:t>الاطعمة</a:t>
            </a:r>
            <a:endParaRPr lang="en-US" sz="2800" dirty="0">
              <a:solidFill>
                <a:schemeClr val="tx1"/>
              </a:solidFill>
              <a:latin typeface="Simplified Arabic" pitchFamily="18" charset="-78"/>
              <a:cs typeface="Simplified Arabic" pitchFamily="18" charset="-78"/>
            </a:endParaRPr>
          </a:p>
        </p:txBody>
      </p:sp>
      <p:sp>
        <p:nvSpPr>
          <p:cNvPr id="9" name="Rounded Rectangle 8"/>
          <p:cNvSpPr/>
          <p:nvPr/>
        </p:nvSpPr>
        <p:spPr>
          <a:xfrm>
            <a:off x="609600" y="2743200"/>
            <a:ext cx="5334000" cy="381000"/>
          </a:xfrm>
          <a:prstGeom prst="roundRect">
            <a:avLst/>
          </a:prstGeom>
          <a:solidFill>
            <a:schemeClr val="bg2"/>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smtClean="0">
                <a:solidFill>
                  <a:schemeClr val="tx1"/>
                </a:solidFill>
                <a:latin typeface="Simplified Arabic" pitchFamily="18" charset="-78"/>
                <a:cs typeface="Simplified Arabic" pitchFamily="18" charset="-78"/>
              </a:rPr>
              <a:t>يوجد فى المطاعم اطعمة لذيذة</a:t>
            </a:r>
            <a:endParaRPr lang="en-US" sz="2800" dirty="0">
              <a:solidFill>
                <a:schemeClr val="tx1"/>
              </a:solidFill>
              <a:latin typeface="Simplified Arabic" pitchFamily="18" charset="-78"/>
              <a:cs typeface="Simplified Arabic" pitchFamily="18" charset="-78"/>
            </a:endParaRPr>
          </a:p>
        </p:txBody>
      </p:sp>
      <p:sp>
        <p:nvSpPr>
          <p:cNvPr id="11" name="Rounded Rectangle 10"/>
          <p:cNvSpPr/>
          <p:nvPr/>
        </p:nvSpPr>
        <p:spPr>
          <a:xfrm>
            <a:off x="7239000" y="3124200"/>
            <a:ext cx="1295400" cy="381000"/>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smtClean="0">
                <a:solidFill>
                  <a:schemeClr val="tx1"/>
                </a:solidFill>
                <a:latin typeface="Simplified Arabic" pitchFamily="18" charset="-78"/>
                <a:cs typeface="Simplified Arabic" pitchFamily="18" charset="-78"/>
              </a:rPr>
              <a:t>نبات</a:t>
            </a:r>
            <a:endParaRPr lang="en-US" sz="2800" dirty="0">
              <a:solidFill>
                <a:schemeClr val="tx1"/>
              </a:solidFill>
              <a:latin typeface="Simplified Arabic" pitchFamily="18" charset="-78"/>
              <a:cs typeface="Simplified Arabic" pitchFamily="18" charset="-78"/>
            </a:endParaRPr>
          </a:p>
        </p:txBody>
      </p:sp>
      <p:sp>
        <p:nvSpPr>
          <p:cNvPr id="12" name="Rounded Rectangle 11"/>
          <p:cNvSpPr/>
          <p:nvPr/>
        </p:nvSpPr>
        <p:spPr>
          <a:xfrm>
            <a:off x="609600" y="3124200"/>
            <a:ext cx="5334000" cy="381000"/>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smtClean="0">
                <a:solidFill>
                  <a:schemeClr val="tx1"/>
                </a:solidFill>
                <a:latin typeface="Simplified Arabic" pitchFamily="18" charset="-78"/>
                <a:cs typeface="Simplified Arabic" pitchFamily="18" charset="-78"/>
              </a:rPr>
              <a:t>النباتات مفيدة للانسان</a:t>
            </a:r>
            <a:endParaRPr lang="en-US" sz="2800" dirty="0">
              <a:solidFill>
                <a:schemeClr val="tx1"/>
              </a:solidFill>
              <a:latin typeface="Simplified Arabic" pitchFamily="18" charset="-78"/>
              <a:cs typeface="Simplified Arabic" pitchFamily="18" charset="-78"/>
            </a:endParaRPr>
          </a:p>
        </p:txBody>
      </p:sp>
      <p:sp>
        <p:nvSpPr>
          <p:cNvPr id="13" name="Rounded Rectangle 12"/>
          <p:cNvSpPr/>
          <p:nvPr/>
        </p:nvSpPr>
        <p:spPr>
          <a:xfrm>
            <a:off x="5943600" y="3124200"/>
            <a:ext cx="1295400" cy="381000"/>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smtClean="0">
                <a:solidFill>
                  <a:schemeClr val="tx1"/>
                </a:solidFill>
                <a:latin typeface="Simplified Arabic" pitchFamily="18" charset="-78"/>
                <a:cs typeface="Simplified Arabic" pitchFamily="18" charset="-78"/>
              </a:rPr>
              <a:t>نباتات</a:t>
            </a:r>
            <a:endParaRPr lang="en-US" sz="2800" dirty="0">
              <a:solidFill>
                <a:schemeClr val="tx1"/>
              </a:solidFill>
              <a:latin typeface="Simplified Arabic" pitchFamily="18" charset="-78"/>
              <a:cs typeface="Simplified Arabic" pitchFamily="18" charset="-78"/>
            </a:endParaRPr>
          </a:p>
        </p:txBody>
      </p:sp>
      <p:sp>
        <p:nvSpPr>
          <p:cNvPr id="14" name="Rounded Rectangle 13"/>
          <p:cNvSpPr/>
          <p:nvPr/>
        </p:nvSpPr>
        <p:spPr>
          <a:xfrm>
            <a:off x="7239000" y="3505200"/>
            <a:ext cx="1295400" cy="381000"/>
          </a:xfrm>
          <a:prstGeom prst="roundRect">
            <a:avLst/>
          </a:prstGeom>
          <a:solidFill>
            <a:schemeClr val="accent5">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smtClean="0">
                <a:solidFill>
                  <a:schemeClr val="tx1"/>
                </a:solidFill>
                <a:latin typeface="Simplified Arabic" pitchFamily="18" charset="-78"/>
                <a:cs typeface="Simplified Arabic" pitchFamily="18" charset="-78"/>
              </a:rPr>
              <a:t>المرض</a:t>
            </a:r>
            <a:endParaRPr lang="en-US" sz="2800" dirty="0">
              <a:solidFill>
                <a:schemeClr val="tx1"/>
              </a:solidFill>
              <a:latin typeface="Simplified Arabic" pitchFamily="18" charset="-78"/>
              <a:cs typeface="Simplified Arabic" pitchFamily="18" charset="-78"/>
            </a:endParaRPr>
          </a:p>
        </p:txBody>
      </p:sp>
      <p:sp>
        <p:nvSpPr>
          <p:cNvPr id="15" name="Rounded Rectangle 14"/>
          <p:cNvSpPr/>
          <p:nvPr/>
        </p:nvSpPr>
        <p:spPr>
          <a:xfrm>
            <a:off x="5943600" y="3505200"/>
            <a:ext cx="1295400" cy="381000"/>
          </a:xfrm>
          <a:prstGeom prst="roundRect">
            <a:avLst/>
          </a:prstGeom>
          <a:solidFill>
            <a:schemeClr val="accent5">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smtClean="0">
                <a:solidFill>
                  <a:schemeClr val="tx1"/>
                </a:solidFill>
                <a:latin typeface="Simplified Arabic" pitchFamily="18" charset="-78"/>
                <a:cs typeface="Simplified Arabic" pitchFamily="18" charset="-78"/>
              </a:rPr>
              <a:t>الامراض</a:t>
            </a:r>
            <a:endParaRPr lang="en-US" sz="2800" dirty="0">
              <a:solidFill>
                <a:schemeClr val="tx1"/>
              </a:solidFill>
              <a:latin typeface="Simplified Arabic" pitchFamily="18" charset="-78"/>
              <a:cs typeface="Simplified Arabic" pitchFamily="18" charset="-78"/>
            </a:endParaRPr>
          </a:p>
        </p:txBody>
      </p:sp>
      <p:sp>
        <p:nvSpPr>
          <p:cNvPr id="18" name="Rounded Rectangle 17"/>
          <p:cNvSpPr/>
          <p:nvPr/>
        </p:nvSpPr>
        <p:spPr>
          <a:xfrm>
            <a:off x="609600" y="3505200"/>
            <a:ext cx="5334000" cy="381000"/>
          </a:xfrm>
          <a:prstGeom prst="roundRect">
            <a:avLst/>
          </a:prstGeom>
          <a:solidFill>
            <a:schemeClr val="accent5">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smtClean="0">
                <a:solidFill>
                  <a:schemeClr val="tx1"/>
                </a:solidFill>
                <a:latin typeface="Simplified Arabic" pitchFamily="18" charset="-78"/>
                <a:cs typeface="Simplified Arabic" pitchFamily="18" charset="-78"/>
              </a:rPr>
              <a:t>انتشرت الامراض فى العالم</a:t>
            </a:r>
            <a:endParaRPr lang="en-US" sz="2800" dirty="0">
              <a:solidFill>
                <a:schemeClr val="tx1"/>
              </a:solidFill>
              <a:latin typeface="Simplified Arabic" pitchFamily="18" charset="-78"/>
              <a:cs typeface="Simplified Arabic" pitchFamily="18" charset="-78"/>
            </a:endParaRPr>
          </a:p>
        </p:txBody>
      </p:sp>
      <p:sp>
        <p:nvSpPr>
          <p:cNvPr id="19" name="Rounded Rectangle 18"/>
          <p:cNvSpPr/>
          <p:nvPr/>
        </p:nvSpPr>
        <p:spPr>
          <a:xfrm>
            <a:off x="7239000" y="3886200"/>
            <a:ext cx="1295400" cy="381000"/>
          </a:xfrm>
          <a:prstGeom prst="roundRect">
            <a:avLst/>
          </a:prstGeom>
          <a:solidFill>
            <a:schemeClr val="accent4">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smtClean="0">
                <a:solidFill>
                  <a:schemeClr val="tx1"/>
                </a:solidFill>
                <a:latin typeface="Simplified Arabic" pitchFamily="18" charset="-78"/>
                <a:cs typeface="Simplified Arabic" pitchFamily="18" charset="-78"/>
              </a:rPr>
              <a:t>دواء</a:t>
            </a:r>
            <a:endParaRPr lang="en-US" sz="2800" dirty="0">
              <a:solidFill>
                <a:schemeClr val="tx1"/>
              </a:solidFill>
              <a:latin typeface="Simplified Arabic" pitchFamily="18" charset="-78"/>
              <a:cs typeface="Simplified Arabic" pitchFamily="18" charset="-78"/>
            </a:endParaRPr>
          </a:p>
        </p:txBody>
      </p:sp>
      <p:sp>
        <p:nvSpPr>
          <p:cNvPr id="20" name="Rounded Rectangle 19"/>
          <p:cNvSpPr/>
          <p:nvPr/>
        </p:nvSpPr>
        <p:spPr>
          <a:xfrm>
            <a:off x="5943600" y="4267200"/>
            <a:ext cx="1295400" cy="381000"/>
          </a:xfrm>
          <a:prstGeom prst="roundRect">
            <a:avLst/>
          </a:prstGeom>
          <a:solidFill>
            <a:schemeClr val="accent3">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smtClean="0">
                <a:solidFill>
                  <a:schemeClr val="tx1"/>
                </a:solidFill>
                <a:latin typeface="Simplified Arabic" pitchFamily="18" charset="-78"/>
                <a:cs typeface="Simplified Arabic" pitchFamily="18" charset="-78"/>
              </a:rPr>
              <a:t>ادوات</a:t>
            </a:r>
            <a:endParaRPr lang="en-US" sz="2800" dirty="0">
              <a:solidFill>
                <a:schemeClr val="tx1"/>
              </a:solidFill>
              <a:latin typeface="Simplified Arabic" pitchFamily="18" charset="-78"/>
              <a:cs typeface="Simplified Arabic" pitchFamily="18" charset="-78"/>
            </a:endParaRPr>
          </a:p>
        </p:txBody>
      </p:sp>
      <p:sp>
        <p:nvSpPr>
          <p:cNvPr id="21" name="Rounded Rectangle 20"/>
          <p:cNvSpPr/>
          <p:nvPr/>
        </p:nvSpPr>
        <p:spPr>
          <a:xfrm>
            <a:off x="7239000" y="4267200"/>
            <a:ext cx="1295400" cy="381000"/>
          </a:xfrm>
          <a:prstGeom prst="roundRect">
            <a:avLst/>
          </a:prstGeom>
          <a:solidFill>
            <a:schemeClr val="accent3">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smtClean="0">
                <a:solidFill>
                  <a:schemeClr val="tx1"/>
                </a:solidFill>
                <a:latin typeface="Simplified Arabic" pitchFamily="18" charset="-78"/>
                <a:cs typeface="Simplified Arabic" pitchFamily="18" charset="-78"/>
              </a:rPr>
              <a:t>اداة</a:t>
            </a:r>
            <a:endParaRPr lang="en-US" sz="2800" dirty="0">
              <a:solidFill>
                <a:schemeClr val="tx1"/>
              </a:solidFill>
              <a:latin typeface="Simplified Arabic" pitchFamily="18" charset="-78"/>
              <a:cs typeface="Simplified Arabic" pitchFamily="18" charset="-78"/>
            </a:endParaRPr>
          </a:p>
        </p:txBody>
      </p:sp>
      <p:sp>
        <p:nvSpPr>
          <p:cNvPr id="22" name="Rounded Rectangle 21"/>
          <p:cNvSpPr/>
          <p:nvPr/>
        </p:nvSpPr>
        <p:spPr>
          <a:xfrm>
            <a:off x="5943600" y="3886200"/>
            <a:ext cx="1295400" cy="381000"/>
          </a:xfrm>
          <a:prstGeom prst="roundRect">
            <a:avLst/>
          </a:prstGeom>
          <a:solidFill>
            <a:schemeClr val="accent4">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smtClean="0">
                <a:solidFill>
                  <a:schemeClr val="tx1"/>
                </a:solidFill>
                <a:latin typeface="Simplified Arabic" pitchFamily="18" charset="-78"/>
                <a:cs typeface="Simplified Arabic" pitchFamily="18" charset="-78"/>
              </a:rPr>
              <a:t>ادوية</a:t>
            </a:r>
            <a:endParaRPr lang="en-US" sz="2800" dirty="0">
              <a:solidFill>
                <a:schemeClr val="tx1"/>
              </a:solidFill>
              <a:latin typeface="Simplified Arabic" pitchFamily="18" charset="-78"/>
              <a:cs typeface="Simplified Arabic" pitchFamily="18" charset="-78"/>
            </a:endParaRPr>
          </a:p>
        </p:txBody>
      </p:sp>
      <p:sp>
        <p:nvSpPr>
          <p:cNvPr id="23" name="Rounded Rectangle 22"/>
          <p:cNvSpPr/>
          <p:nvPr/>
        </p:nvSpPr>
        <p:spPr>
          <a:xfrm>
            <a:off x="609600" y="3886200"/>
            <a:ext cx="5334000" cy="381000"/>
          </a:xfrm>
          <a:prstGeom prst="roundRect">
            <a:avLst/>
          </a:prstGeom>
          <a:solidFill>
            <a:schemeClr val="accent4">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smtClean="0">
                <a:solidFill>
                  <a:schemeClr val="tx1"/>
                </a:solidFill>
                <a:latin typeface="Simplified Arabic" pitchFamily="18" charset="-78"/>
                <a:cs typeface="Simplified Arabic" pitchFamily="18" charset="-78"/>
              </a:rPr>
              <a:t>الادوية الطيبة تدفع المرض</a:t>
            </a:r>
            <a:endParaRPr lang="en-US" sz="2800" dirty="0">
              <a:solidFill>
                <a:schemeClr val="tx1"/>
              </a:solidFill>
              <a:latin typeface="Simplified Arabic" pitchFamily="18" charset="-78"/>
              <a:cs typeface="Simplified Arabic" pitchFamily="18" charset="-78"/>
            </a:endParaRPr>
          </a:p>
        </p:txBody>
      </p:sp>
      <p:sp>
        <p:nvSpPr>
          <p:cNvPr id="24" name="Rounded Rectangle 23"/>
          <p:cNvSpPr/>
          <p:nvPr/>
        </p:nvSpPr>
        <p:spPr>
          <a:xfrm>
            <a:off x="609600" y="4267200"/>
            <a:ext cx="5334000" cy="381000"/>
          </a:xfrm>
          <a:prstGeom prst="roundRect">
            <a:avLst/>
          </a:prstGeom>
          <a:solidFill>
            <a:schemeClr val="accent3">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dirty="0" smtClean="0">
                <a:solidFill>
                  <a:schemeClr val="tx1"/>
                </a:solidFill>
                <a:latin typeface="Simplified Arabic" pitchFamily="18" charset="-78"/>
                <a:cs typeface="Simplified Arabic" pitchFamily="18" charset="-78"/>
              </a:rPr>
              <a:t>للحرب ادوات كثيرة</a:t>
            </a:r>
            <a:endParaRPr lang="en-US" sz="2800" dirty="0">
              <a:solidFill>
                <a:schemeClr val="tx1"/>
              </a:solidFill>
              <a:latin typeface="Simplified Arabic" pitchFamily="18" charset="-78"/>
              <a:cs typeface="Simplified Arabic" pitchFamily="18" charset="-78"/>
            </a:endParaRPr>
          </a:p>
        </p:txBody>
      </p:sp>
      <p:sp>
        <p:nvSpPr>
          <p:cNvPr id="25" name="Title 1"/>
          <p:cNvSpPr txBox="1">
            <a:spLocks/>
          </p:cNvSpPr>
          <p:nvPr/>
        </p:nvSpPr>
        <p:spPr>
          <a:xfrm>
            <a:off x="762000" y="908854"/>
            <a:ext cx="7794171" cy="53894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7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800" b="1" i="0" u="none" strike="noStrike" kern="1200" cap="none" spc="0" normalizeH="0" baseline="0" noProof="0" dirty="0" smtClean="0">
                <a:ln>
                  <a:noFill/>
                </a:ln>
                <a:solidFill>
                  <a:srgbClr val="7030A0"/>
                </a:solidFill>
                <a:effectLst>
                  <a:outerShdw blurRad="53975" dist="22860" dir="5400000" algn="tl" rotWithShape="0">
                    <a:srgbClr val="000000">
                      <a:alpha val="55000"/>
                    </a:srgbClr>
                  </a:outerShdw>
                </a:effectLst>
                <a:uLnTx/>
                <a:uFillTx/>
                <a:latin typeface="Simplified Arabic" pitchFamily="18" charset="-78"/>
                <a:ea typeface="+mj-ea"/>
                <a:cs typeface="Simplified Arabic" pitchFamily="18" charset="-78"/>
              </a:rPr>
              <a:t>المفردات الهامة مع الجمع و استخدامه في الجمل</a:t>
            </a:r>
            <a:endParaRPr kumimoji="0" lang="en-US" sz="4800" b="1" i="0" u="none" strike="noStrike" kern="1200" cap="none" spc="0" normalizeH="0" baseline="0" noProof="0" dirty="0">
              <a:ln>
                <a:noFill/>
              </a:ln>
              <a:solidFill>
                <a:srgbClr val="7030A0"/>
              </a:solidFill>
              <a:effectLst>
                <a:outerShdw blurRad="53975" dist="22860" dir="5400000" algn="tl" rotWithShape="0">
                  <a:srgbClr val="000000">
                    <a:alpha val="55000"/>
                  </a:srgbClr>
                </a:outerShdw>
              </a:effectLst>
              <a:uLnTx/>
              <a:uFillTx/>
              <a:latin typeface="Simplified Arabic" pitchFamily="18" charset="-78"/>
              <a:ea typeface="+mj-ea"/>
              <a:cs typeface="Simplified Arabic" pitchFamily="18" charset="-78"/>
            </a:endParaRPr>
          </a:p>
        </p:txBody>
      </p:sp>
      <p:pic>
        <p:nvPicPr>
          <p:cNvPr id="26" name="Picture 25" descr="images (47).jpg"/>
          <p:cNvPicPr>
            <a:picLocks noChangeAspect="1"/>
          </p:cNvPicPr>
          <p:nvPr/>
        </p:nvPicPr>
        <p:blipFill>
          <a:blip r:embed="rId2"/>
          <a:srcRect l="84973"/>
          <a:stretch>
            <a:fillRect/>
          </a:stretch>
        </p:blipFill>
        <p:spPr>
          <a:xfrm>
            <a:off x="8839201" y="0"/>
            <a:ext cx="304800" cy="6858000"/>
          </a:xfrm>
          <a:prstGeom prst="rect">
            <a:avLst/>
          </a:prstGeom>
        </p:spPr>
      </p:pic>
      <p:pic>
        <p:nvPicPr>
          <p:cNvPr id="27" name="Picture 26" descr="images (47).jpg"/>
          <p:cNvPicPr>
            <a:picLocks noChangeAspect="1"/>
          </p:cNvPicPr>
          <p:nvPr/>
        </p:nvPicPr>
        <p:blipFill>
          <a:blip r:embed="rId2"/>
          <a:srcRect r="84973"/>
          <a:stretch>
            <a:fillRect/>
          </a:stretch>
        </p:blipFill>
        <p:spPr>
          <a:xfrm>
            <a:off x="0" y="0"/>
            <a:ext cx="304800" cy="6858000"/>
          </a:xfrm>
          <a:prstGeom prst="rect">
            <a:avLst/>
          </a:prstGeom>
        </p:spPr>
      </p:pic>
      <p:pic>
        <p:nvPicPr>
          <p:cNvPr id="28" name="Picture 27" descr="images (47).jpg"/>
          <p:cNvPicPr>
            <a:picLocks noChangeAspect="1"/>
          </p:cNvPicPr>
          <p:nvPr/>
        </p:nvPicPr>
        <p:blipFill>
          <a:blip r:embed="rId2"/>
          <a:srcRect t="82000"/>
          <a:stretch>
            <a:fillRect/>
          </a:stretch>
        </p:blipFill>
        <p:spPr>
          <a:xfrm>
            <a:off x="304800" y="6386513"/>
            <a:ext cx="8534400" cy="471487"/>
          </a:xfrm>
          <a:prstGeom prst="rect">
            <a:avLst/>
          </a:prstGeom>
        </p:spPr>
      </p:pic>
      <p:pic>
        <p:nvPicPr>
          <p:cNvPr id="29" name="Picture 28" descr="images (47).jpg"/>
          <p:cNvPicPr>
            <a:picLocks noChangeAspect="1"/>
          </p:cNvPicPr>
          <p:nvPr/>
        </p:nvPicPr>
        <p:blipFill>
          <a:blip r:embed="rId2"/>
          <a:srcRect b="90727"/>
          <a:stretch>
            <a:fillRect/>
          </a:stretch>
        </p:blipFill>
        <p:spPr>
          <a:xfrm>
            <a:off x="304800" y="0"/>
            <a:ext cx="8534400" cy="3810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8" presetClass="entr" presetSubtype="0" accel="10000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strVal val="#ppt_w*2.5"/>
                                          </p:val>
                                        </p:tav>
                                        <p:tav tm="100000">
                                          <p:val>
                                            <p:strVal val="#ppt_w"/>
                                          </p:val>
                                        </p:tav>
                                      </p:tavLst>
                                    </p:anim>
                                    <p:anim calcmode="lin" valueType="num">
                                      <p:cBhvr>
                                        <p:cTn id="27" dur="500" fill="hold"/>
                                        <p:tgtEl>
                                          <p:spTgt spid="8"/>
                                        </p:tgtEl>
                                        <p:attrNameLst>
                                          <p:attrName>ppt_h</p:attrName>
                                        </p:attrNameLst>
                                      </p:cBhvr>
                                      <p:tavLst>
                                        <p:tav tm="0">
                                          <p:val>
                                            <p:strVal val="#ppt_h*0.01"/>
                                          </p:val>
                                        </p:tav>
                                        <p:tav tm="100000">
                                          <p:val>
                                            <p:strVal val="#ppt_h"/>
                                          </p:val>
                                        </p:tav>
                                      </p:tavLst>
                                    </p:anim>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h+1"/>
                                          </p:val>
                                        </p:tav>
                                        <p:tav tm="100000">
                                          <p:val>
                                            <p:strVal val="#ppt_y"/>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heckerboard(across)">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strVal val="#ppt_w*0.70"/>
                                          </p:val>
                                        </p:tav>
                                        <p:tav tm="100000">
                                          <p:val>
                                            <p:strVal val="#ppt_w"/>
                                          </p:val>
                                        </p:tav>
                                      </p:tavLst>
                                    </p:anim>
                                    <p:anim calcmode="lin" valueType="num">
                                      <p:cBhvr>
                                        <p:cTn id="48" dur="1000" fill="hold"/>
                                        <p:tgtEl>
                                          <p:spTgt spid="13"/>
                                        </p:tgtEl>
                                        <p:attrNameLst>
                                          <p:attrName>ppt_h</p:attrName>
                                        </p:attrNameLst>
                                      </p:cBhvr>
                                      <p:tavLst>
                                        <p:tav tm="0">
                                          <p:val>
                                            <p:strVal val="#ppt_h"/>
                                          </p:val>
                                        </p:tav>
                                        <p:tav tm="100000">
                                          <p:val>
                                            <p:strVal val="#ppt_h"/>
                                          </p:val>
                                        </p:tav>
                                      </p:tavLst>
                                    </p:anim>
                                    <p:animEffect transition="in" filter="fade">
                                      <p:cBhvr>
                                        <p:cTn id="49" dur="10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diamond(in)">
                                      <p:cBhvr>
                                        <p:cTn id="54" dur="20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strVal val="#ppt_w*0.70"/>
                                          </p:val>
                                        </p:tav>
                                        <p:tav tm="100000">
                                          <p:val>
                                            <p:strVal val="#ppt_w"/>
                                          </p:val>
                                        </p:tav>
                                      </p:tavLst>
                                    </p:anim>
                                    <p:anim calcmode="lin" valueType="num">
                                      <p:cBhvr>
                                        <p:cTn id="67" dur="1000" fill="hold"/>
                                        <p:tgtEl>
                                          <p:spTgt spid="15"/>
                                        </p:tgtEl>
                                        <p:attrNameLst>
                                          <p:attrName>ppt_h</p:attrName>
                                        </p:attrNameLst>
                                      </p:cBhvr>
                                      <p:tavLst>
                                        <p:tav tm="0">
                                          <p:val>
                                            <p:strVal val="#ppt_h"/>
                                          </p:val>
                                        </p:tav>
                                        <p:tav tm="100000">
                                          <p:val>
                                            <p:strVal val="#ppt_h"/>
                                          </p:val>
                                        </p:tav>
                                      </p:tavLst>
                                    </p:anim>
                                    <p:animEffect transition="in" filter="fade">
                                      <p:cBhvr>
                                        <p:cTn id="68" dur="10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20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20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2000"/>
                                        <p:tgtEl>
                                          <p:spTgt spid="22"/>
                                        </p:tgtEl>
                                      </p:cBhvr>
                                    </p:animEffect>
                                  </p:childTnLst>
                                </p:cTn>
                              </p:par>
                            </p:childTnLst>
                          </p:cTn>
                        </p:par>
                      </p:childTnLst>
                    </p:cTn>
                  </p:par>
                  <p:par>
                    <p:cTn id="84" fill="hold">
                      <p:stCondLst>
                        <p:cond delay="indefinite"/>
                      </p:stCondLst>
                      <p:childTnLst>
                        <p:par>
                          <p:cTn id="85" fill="hold">
                            <p:stCondLst>
                              <p:cond delay="0"/>
                            </p:stCondLst>
                            <p:childTnLst>
                              <p:par>
                                <p:cTn id="86" presetID="29" presetClass="entr" presetSubtype="0" fill="hold" grpId="0" nodeType="click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p:cTn id="88" dur="1000" fill="hold"/>
                                        <p:tgtEl>
                                          <p:spTgt spid="23"/>
                                        </p:tgtEl>
                                        <p:attrNameLst>
                                          <p:attrName>ppt_x</p:attrName>
                                        </p:attrNameLst>
                                      </p:cBhvr>
                                      <p:tavLst>
                                        <p:tav tm="0">
                                          <p:val>
                                            <p:strVal val="#ppt_x-.2"/>
                                          </p:val>
                                        </p:tav>
                                        <p:tav tm="100000">
                                          <p:val>
                                            <p:strVal val="#ppt_x"/>
                                          </p:val>
                                        </p:tav>
                                      </p:tavLst>
                                    </p:anim>
                                    <p:anim calcmode="lin" valueType="num">
                                      <p:cBhvr>
                                        <p:cTn id="89"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90" dur="1000"/>
                                        <p:tgtEl>
                                          <p:spTgt spid="2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200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fade">
                                      <p:cBhvr>
                                        <p:cTn id="100" dur="2000"/>
                                        <p:tgtEl>
                                          <p:spTgt spid="20"/>
                                        </p:tgtEl>
                                      </p:cBhvr>
                                    </p:animEffect>
                                  </p:childTnLst>
                                </p:cTn>
                              </p:par>
                            </p:childTnLst>
                          </p:cTn>
                        </p:par>
                      </p:childTnLst>
                    </p:cTn>
                  </p:par>
                  <p:par>
                    <p:cTn id="101" fill="hold">
                      <p:stCondLst>
                        <p:cond delay="indefinite"/>
                      </p:stCondLst>
                      <p:childTnLst>
                        <p:par>
                          <p:cTn id="102" fill="hold">
                            <p:stCondLst>
                              <p:cond delay="0"/>
                            </p:stCondLst>
                            <p:childTnLst>
                              <p:par>
                                <p:cTn id="103" presetID="29" presetClass="entr" presetSubtype="0"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1000" fill="hold"/>
                                        <p:tgtEl>
                                          <p:spTgt spid="24"/>
                                        </p:tgtEl>
                                        <p:attrNameLst>
                                          <p:attrName>ppt_x</p:attrName>
                                        </p:attrNameLst>
                                      </p:cBhvr>
                                      <p:tavLst>
                                        <p:tav tm="0">
                                          <p:val>
                                            <p:strVal val="#ppt_x-.2"/>
                                          </p:val>
                                        </p:tav>
                                        <p:tav tm="100000">
                                          <p:val>
                                            <p:strVal val="#ppt_x"/>
                                          </p:val>
                                        </p:tav>
                                      </p:tavLst>
                                    </p:anim>
                                    <p:anim calcmode="lin" valueType="num">
                                      <p:cBhvr>
                                        <p:cTn id="106"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P spid="14" grpId="0" animBg="1"/>
      <p:bldP spid="15" grpId="0" animBg="1"/>
      <p:bldP spid="18" grpId="0" animBg="1"/>
      <p:bldP spid="19" grpId="0" animBg="1"/>
      <p:bldP spid="20" grpId="0" animBg="1"/>
      <p:bldP spid="21" grpId="0" animBg="1"/>
      <p:bldP spid="22" grpId="0" animBg="1"/>
      <p:bldP spid="23" grpId="0" animBg="1"/>
      <p:bldP spid="24"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438400" y="457200"/>
            <a:ext cx="4749421" cy="71596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2500"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800" b="1" i="0" u="none" strike="noStrike" kern="1200" cap="none" spc="0" normalizeH="0" baseline="0" noProof="0" dirty="0" smtClean="0">
                <a:ln>
                  <a:noFill/>
                </a:ln>
                <a:solidFill>
                  <a:srgbClr val="7030A0"/>
                </a:solidFill>
                <a:effectLst>
                  <a:outerShdw blurRad="53975" dist="22860" dir="5400000" algn="tl" rotWithShape="0">
                    <a:srgbClr val="000000">
                      <a:alpha val="55000"/>
                    </a:srgbClr>
                  </a:outerShdw>
                </a:effectLst>
                <a:uLnTx/>
                <a:uFillTx/>
                <a:latin typeface="Simplified Arabic" pitchFamily="18" charset="-78"/>
                <a:ea typeface="+mj-ea"/>
                <a:cs typeface="Simplified Arabic" pitchFamily="18" charset="-78"/>
              </a:rPr>
              <a:t>الكلمات المرادفة</a:t>
            </a:r>
            <a:endParaRPr kumimoji="0" lang="en-US" sz="4800" b="1" i="0" u="none" strike="noStrike" kern="1200" cap="none" spc="0" normalizeH="0" baseline="0" noProof="0" dirty="0">
              <a:ln>
                <a:noFill/>
              </a:ln>
              <a:solidFill>
                <a:srgbClr val="7030A0"/>
              </a:solidFill>
              <a:effectLst>
                <a:outerShdw blurRad="53975" dist="22860" dir="5400000" algn="tl" rotWithShape="0">
                  <a:srgbClr val="000000">
                    <a:alpha val="55000"/>
                  </a:srgbClr>
                </a:outerShdw>
              </a:effectLst>
              <a:uLnTx/>
              <a:uFillTx/>
              <a:latin typeface="Simplified Arabic" pitchFamily="18" charset="-78"/>
              <a:ea typeface="+mj-ea"/>
              <a:cs typeface="Simplified Arabic" pitchFamily="18" charset="-78"/>
            </a:endParaRPr>
          </a:p>
        </p:txBody>
      </p:sp>
      <p:graphicFrame>
        <p:nvGraphicFramePr>
          <p:cNvPr id="13" name="Table 12"/>
          <p:cNvGraphicFramePr>
            <a:graphicFrameLocks noGrp="1"/>
          </p:cNvGraphicFramePr>
          <p:nvPr>
            <p:extLst>
              <p:ext uri="{D42A27DB-BD31-4B8C-83A1-F6EECF244321}">
                <p14:modId xmlns="" xmlns:p14="http://schemas.microsoft.com/office/powerpoint/2010/main" val="3715920195"/>
              </p:ext>
            </p:extLst>
          </p:nvPr>
        </p:nvGraphicFramePr>
        <p:xfrm>
          <a:off x="1981200" y="1371600"/>
          <a:ext cx="5867400" cy="640080"/>
        </p:xfrm>
        <a:graphic>
          <a:graphicData uri="http://schemas.openxmlformats.org/drawingml/2006/table">
            <a:tbl>
              <a:tblPr firstRow="1" bandRow="1">
                <a:tableStyleId>{5C22544A-7EE6-4342-B048-85BDC9FD1C3A}</a:tableStyleId>
              </a:tblPr>
              <a:tblGrid>
                <a:gridCol w="3124200"/>
                <a:gridCol w="2743200"/>
              </a:tblGrid>
              <a:tr h="481995">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3600" dirty="0" smtClean="0">
                          <a:solidFill>
                            <a:srgbClr val="7030A0"/>
                          </a:solidFill>
                          <a:latin typeface="Simplified Arabic" pitchFamily="18" charset="-78"/>
                          <a:cs typeface="Simplified Arabic" pitchFamily="18" charset="-78"/>
                        </a:rPr>
                        <a:t>الكلمة المرادفة</a:t>
                      </a:r>
                      <a:endParaRPr lang="en-US" sz="3600" dirty="0" smtClean="0">
                        <a:solidFill>
                          <a:srgbClr val="7030A0"/>
                        </a:solidFill>
                        <a:latin typeface="Simplified Arabic" pitchFamily="18" charset="-78"/>
                        <a:cs typeface="Simplified Arabic"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3600" dirty="0" smtClean="0">
                          <a:solidFill>
                            <a:srgbClr val="7030A0"/>
                          </a:solidFill>
                          <a:latin typeface="Simplified Arabic" pitchFamily="18" charset="-78"/>
                          <a:cs typeface="Simplified Arabic" pitchFamily="18" charset="-78"/>
                        </a:rPr>
                        <a:t> الكلمة الاصلي</a:t>
                      </a:r>
                      <a:endParaRPr lang="en-US" sz="3600" dirty="0" smtClean="0">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r>
            </a:tbl>
          </a:graphicData>
        </a:graphic>
      </p:graphicFrame>
      <p:sp>
        <p:nvSpPr>
          <p:cNvPr id="20" name="Rounded Rectangle 19"/>
          <p:cNvSpPr/>
          <p:nvPr/>
        </p:nvSpPr>
        <p:spPr>
          <a:xfrm>
            <a:off x="5105400" y="2057400"/>
            <a:ext cx="2743200" cy="533400"/>
          </a:xfrm>
          <a:prstGeom prst="roundRect">
            <a:avLst/>
          </a:prstGeom>
          <a:solidFill>
            <a:schemeClr val="tx2">
              <a:lumMod val="10000"/>
              <a:lumOff val="9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حاجة</a:t>
            </a:r>
            <a:endParaRPr lang="en-US" sz="3600" dirty="0">
              <a:solidFill>
                <a:schemeClr val="tx1"/>
              </a:solidFill>
              <a:latin typeface="Simplified Arabic" pitchFamily="18" charset="-78"/>
              <a:cs typeface="Simplified Arabic" pitchFamily="18" charset="-78"/>
            </a:endParaRPr>
          </a:p>
        </p:txBody>
      </p:sp>
      <p:sp>
        <p:nvSpPr>
          <p:cNvPr id="21" name="Rounded Rectangle 20"/>
          <p:cNvSpPr/>
          <p:nvPr/>
        </p:nvSpPr>
        <p:spPr>
          <a:xfrm>
            <a:off x="5105400" y="2590800"/>
            <a:ext cx="2743200" cy="533400"/>
          </a:xfrm>
          <a:prstGeom prst="roundRect">
            <a:avLst/>
          </a:prstGeom>
          <a:solidFill>
            <a:schemeClr val="accent3">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احس</a:t>
            </a:r>
            <a:endParaRPr lang="en-US" sz="3600" dirty="0">
              <a:solidFill>
                <a:schemeClr val="tx1"/>
              </a:solidFill>
              <a:latin typeface="Simplified Arabic" pitchFamily="18" charset="-78"/>
              <a:cs typeface="Simplified Arabic" pitchFamily="18" charset="-78"/>
            </a:endParaRPr>
          </a:p>
        </p:txBody>
      </p:sp>
      <p:sp>
        <p:nvSpPr>
          <p:cNvPr id="22" name="Rounded Rectangle 21"/>
          <p:cNvSpPr/>
          <p:nvPr/>
        </p:nvSpPr>
        <p:spPr>
          <a:xfrm>
            <a:off x="5105400" y="3124200"/>
            <a:ext cx="2743200" cy="533400"/>
          </a:xfrm>
          <a:prstGeom prst="roundRect">
            <a:avLst/>
          </a:prstGeom>
          <a:solidFill>
            <a:schemeClr val="accent4">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احتال</a:t>
            </a:r>
            <a:endParaRPr lang="en-US" sz="3600" dirty="0">
              <a:solidFill>
                <a:schemeClr val="tx1"/>
              </a:solidFill>
              <a:latin typeface="Simplified Arabic" pitchFamily="18" charset="-78"/>
              <a:cs typeface="Simplified Arabic" pitchFamily="18" charset="-78"/>
            </a:endParaRPr>
          </a:p>
        </p:txBody>
      </p:sp>
      <p:sp>
        <p:nvSpPr>
          <p:cNvPr id="23" name="Rounded Rectangle 22"/>
          <p:cNvSpPr/>
          <p:nvPr/>
        </p:nvSpPr>
        <p:spPr>
          <a:xfrm>
            <a:off x="5105400" y="5257800"/>
            <a:ext cx="2743200" cy="533400"/>
          </a:xfrm>
          <a:prstGeom prst="round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اخضع</a:t>
            </a:r>
            <a:endParaRPr lang="en-US" sz="3600" dirty="0">
              <a:solidFill>
                <a:schemeClr val="tx1"/>
              </a:solidFill>
              <a:latin typeface="Simplified Arabic" pitchFamily="18" charset="-78"/>
              <a:cs typeface="Simplified Arabic" pitchFamily="18" charset="-78"/>
            </a:endParaRPr>
          </a:p>
        </p:txBody>
      </p:sp>
      <p:sp>
        <p:nvSpPr>
          <p:cNvPr id="24" name="Rounded Rectangle 23"/>
          <p:cNvSpPr/>
          <p:nvPr/>
        </p:nvSpPr>
        <p:spPr>
          <a:xfrm>
            <a:off x="5105400" y="4724400"/>
            <a:ext cx="2743200" cy="533400"/>
          </a:xfrm>
          <a:prstGeom prst="roundRect">
            <a:avLst/>
          </a:prstGeom>
          <a:solidFill>
            <a:schemeClr val="accent3">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تقى</a:t>
            </a:r>
            <a:endParaRPr lang="en-US" sz="3600" dirty="0">
              <a:solidFill>
                <a:schemeClr val="tx1"/>
              </a:solidFill>
              <a:latin typeface="Simplified Arabic" pitchFamily="18" charset="-78"/>
              <a:cs typeface="Simplified Arabic" pitchFamily="18" charset="-78"/>
            </a:endParaRPr>
          </a:p>
        </p:txBody>
      </p:sp>
      <p:sp>
        <p:nvSpPr>
          <p:cNvPr id="25" name="Rounded Rectangle 24"/>
          <p:cNvSpPr/>
          <p:nvPr/>
        </p:nvSpPr>
        <p:spPr>
          <a:xfrm>
            <a:off x="5105400" y="4191000"/>
            <a:ext cx="2743200" cy="533400"/>
          </a:xfrm>
          <a:prstGeom prst="roundRect">
            <a:avLst/>
          </a:prstGeom>
          <a:solidFill>
            <a:schemeClr val="tx2">
              <a:lumMod val="25000"/>
              <a:lumOff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تخيف</a:t>
            </a:r>
            <a:endParaRPr lang="en-US" sz="3600" dirty="0">
              <a:solidFill>
                <a:schemeClr val="tx1"/>
              </a:solidFill>
              <a:latin typeface="Simplified Arabic" pitchFamily="18" charset="-78"/>
              <a:cs typeface="Simplified Arabic" pitchFamily="18" charset="-78"/>
            </a:endParaRPr>
          </a:p>
        </p:txBody>
      </p:sp>
      <p:sp>
        <p:nvSpPr>
          <p:cNvPr id="26" name="Rounded Rectangle 25"/>
          <p:cNvSpPr/>
          <p:nvPr/>
        </p:nvSpPr>
        <p:spPr>
          <a:xfrm>
            <a:off x="5105400" y="3657600"/>
            <a:ext cx="2743200" cy="533400"/>
          </a:xfrm>
          <a:prstGeom prst="roundRect">
            <a:avLst/>
          </a:prstGeom>
          <a:solidFill>
            <a:schemeClr val="accent6">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رد</a:t>
            </a:r>
            <a:endParaRPr lang="en-US" sz="3600" dirty="0">
              <a:solidFill>
                <a:schemeClr val="tx1"/>
              </a:solidFill>
              <a:latin typeface="Simplified Arabic" pitchFamily="18" charset="-78"/>
              <a:cs typeface="Simplified Arabic" pitchFamily="18" charset="-78"/>
            </a:endParaRPr>
          </a:p>
        </p:txBody>
      </p:sp>
      <p:sp>
        <p:nvSpPr>
          <p:cNvPr id="27" name="Rounded Rectangle 26"/>
          <p:cNvSpPr/>
          <p:nvPr/>
        </p:nvSpPr>
        <p:spPr>
          <a:xfrm>
            <a:off x="1981200" y="2057400"/>
            <a:ext cx="3124200" cy="533400"/>
          </a:xfrm>
          <a:prstGeom prst="roundRect">
            <a:avLst/>
          </a:prstGeom>
          <a:solidFill>
            <a:schemeClr val="tx2">
              <a:lumMod val="10000"/>
              <a:lumOff val="9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ضرورة</a:t>
            </a:r>
            <a:endParaRPr lang="en-US" sz="3600" dirty="0">
              <a:solidFill>
                <a:schemeClr val="tx1"/>
              </a:solidFill>
              <a:latin typeface="Simplified Arabic" pitchFamily="18" charset="-78"/>
              <a:cs typeface="Simplified Arabic" pitchFamily="18" charset="-78"/>
            </a:endParaRPr>
          </a:p>
        </p:txBody>
      </p:sp>
      <p:sp>
        <p:nvSpPr>
          <p:cNvPr id="28" name="Rounded Rectangle 27"/>
          <p:cNvSpPr/>
          <p:nvPr/>
        </p:nvSpPr>
        <p:spPr>
          <a:xfrm>
            <a:off x="1981200" y="2590800"/>
            <a:ext cx="3124200" cy="533400"/>
          </a:xfrm>
          <a:prstGeom prst="roundRect">
            <a:avLst/>
          </a:prstGeom>
          <a:solidFill>
            <a:schemeClr val="accent3">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شعر</a:t>
            </a:r>
            <a:endParaRPr lang="en-US" sz="3600" dirty="0">
              <a:solidFill>
                <a:schemeClr val="tx1"/>
              </a:solidFill>
              <a:latin typeface="Simplified Arabic" pitchFamily="18" charset="-78"/>
              <a:cs typeface="Simplified Arabic" pitchFamily="18" charset="-78"/>
            </a:endParaRPr>
          </a:p>
        </p:txBody>
      </p:sp>
      <p:sp>
        <p:nvSpPr>
          <p:cNvPr id="29" name="Rounded Rectangle 28"/>
          <p:cNvSpPr/>
          <p:nvPr/>
        </p:nvSpPr>
        <p:spPr>
          <a:xfrm>
            <a:off x="1981200" y="3124200"/>
            <a:ext cx="3124200" cy="533400"/>
          </a:xfrm>
          <a:prstGeom prst="roundRect">
            <a:avLst/>
          </a:prstGeom>
          <a:solidFill>
            <a:schemeClr val="accent4">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مكر</a:t>
            </a:r>
            <a:endParaRPr lang="en-US" sz="3600" dirty="0">
              <a:solidFill>
                <a:schemeClr val="tx1"/>
              </a:solidFill>
              <a:latin typeface="Simplified Arabic" pitchFamily="18" charset="-78"/>
              <a:cs typeface="Simplified Arabic" pitchFamily="18" charset="-78"/>
            </a:endParaRPr>
          </a:p>
        </p:txBody>
      </p:sp>
      <p:sp>
        <p:nvSpPr>
          <p:cNvPr id="30" name="Rounded Rectangle 29"/>
          <p:cNvSpPr/>
          <p:nvPr/>
        </p:nvSpPr>
        <p:spPr>
          <a:xfrm>
            <a:off x="1981200" y="3657600"/>
            <a:ext cx="3124200" cy="533400"/>
          </a:xfrm>
          <a:prstGeom prst="roundRect">
            <a:avLst/>
          </a:prstGeom>
          <a:solidFill>
            <a:schemeClr val="accent6">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دفع</a:t>
            </a:r>
            <a:endParaRPr lang="en-US" sz="3600" dirty="0">
              <a:solidFill>
                <a:schemeClr val="tx1"/>
              </a:solidFill>
              <a:latin typeface="Simplified Arabic" pitchFamily="18" charset="-78"/>
              <a:cs typeface="Simplified Arabic" pitchFamily="18" charset="-78"/>
            </a:endParaRPr>
          </a:p>
        </p:txBody>
      </p:sp>
      <p:sp>
        <p:nvSpPr>
          <p:cNvPr id="31" name="Rounded Rectangle 30"/>
          <p:cNvSpPr/>
          <p:nvPr/>
        </p:nvSpPr>
        <p:spPr>
          <a:xfrm>
            <a:off x="1981200" y="4191000"/>
            <a:ext cx="3124200" cy="533400"/>
          </a:xfrm>
          <a:prstGeom prst="roundRect">
            <a:avLst/>
          </a:prstGeom>
          <a:solidFill>
            <a:schemeClr val="tx2">
              <a:lumMod val="25000"/>
              <a:lumOff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تحذر</a:t>
            </a:r>
            <a:endParaRPr lang="en-US" sz="3600" dirty="0">
              <a:solidFill>
                <a:schemeClr val="tx1"/>
              </a:solidFill>
              <a:latin typeface="Simplified Arabic" pitchFamily="18" charset="-78"/>
              <a:cs typeface="Simplified Arabic" pitchFamily="18" charset="-78"/>
            </a:endParaRPr>
          </a:p>
        </p:txBody>
      </p:sp>
      <p:sp>
        <p:nvSpPr>
          <p:cNvPr id="32" name="Rounded Rectangle 31"/>
          <p:cNvSpPr/>
          <p:nvPr/>
        </p:nvSpPr>
        <p:spPr>
          <a:xfrm>
            <a:off x="1981200" y="4724400"/>
            <a:ext cx="3124200" cy="533400"/>
          </a:xfrm>
          <a:prstGeom prst="roundRect">
            <a:avLst/>
          </a:prstGeom>
          <a:solidFill>
            <a:schemeClr val="accent3">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تحترز</a:t>
            </a:r>
            <a:endParaRPr lang="en-US" sz="3600" dirty="0">
              <a:solidFill>
                <a:schemeClr val="tx1"/>
              </a:solidFill>
              <a:latin typeface="Simplified Arabic" pitchFamily="18" charset="-78"/>
              <a:cs typeface="Simplified Arabic" pitchFamily="18" charset="-78"/>
            </a:endParaRPr>
          </a:p>
        </p:txBody>
      </p:sp>
      <p:sp>
        <p:nvSpPr>
          <p:cNvPr id="33" name="Rounded Rectangle 32"/>
          <p:cNvSpPr/>
          <p:nvPr/>
        </p:nvSpPr>
        <p:spPr>
          <a:xfrm>
            <a:off x="1981200" y="5257800"/>
            <a:ext cx="3124200" cy="533400"/>
          </a:xfrm>
          <a:prstGeom prst="round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سخر</a:t>
            </a:r>
            <a:endParaRPr lang="en-US" sz="3600" dirty="0">
              <a:solidFill>
                <a:schemeClr val="tx1"/>
              </a:solidFill>
              <a:latin typeface="Simplified Arabic" pitchFamily="18" charset="-78"/>
              <a:cs typeface="Simplified Arabic" pitchFamily="18" charset="-78"/>
            </a:endParaRPr>
          </a:p>
        </p:txBody>
      </p:sp>
      <p:pic>
        <p:nvPicPr>
          <p:cNvPr id="18" name="Picture 17" descr="images (47).jpg"/>
          <p:cNvPicPr>
            <a:picLocks noChangeAspect="1"/>
          </p:cNvPicPr>
          <p:nvPr/>
        </p:nvPicPr>
        <p:blipFill>
          <a:blip r:embed="rId2"/>
          <a:srcRect l="84973"/>
          <a:stretch>
            <a:fillRect/>
          </a:stretch>
        </p:blipFill>
        <p:spPr>
          <a:xfrm>
            <a:off x="8839201" y="0"/>
            <a:ext cx="304800" cy="6858000"/>
          </a:xfrm>
          <a:prstGeom prst="rect">
            <a:avLst/>
          </a:prstGeom>
        </p:spPr>
      </p:pic>
      <p:pic>
        <p:nvPicPr>
          <p:cNvPr id="19" name="Picture 18" descr="images (47).jpg"/>
          <p:cNvPicPr>
            <a:picLocks noChangeAspect="1"/>
          </p:cNvPicPr>
          <p:nvPr/>
        </p:nvPicPr>
        <p:blipFill>
          <a:blip r:embed="rId2"/>
          <a:srcRect r="84973"/>
          <a:stretch>
            <a:fillRect/>
          </a:stretch>
        </p:blipFill>
        <p:spPr>
          <a:xfrm>
            <a:off x="0" y="0"/>
            <a:ext cx="304800" cy="6858000"/>
          </a:xfrm>
          <a:prstGeom prst="rect">
            <a:avLst/>
          </a:prstGeom>
        </p:spPr>
      </p:pic>
      <p:pic>
        <p:nvPicPr>
          <p:cNvPr id="34" name="Picture 33" descr="images (47).jpg"/>
          <p:cNvPicPr>
            <a:picLocks noChangeAspect="1"/>
          </p:cNvPicPr>
          <p:nvPr/>
        </p:nvPicPr>
        <p:blipFill>
          <a:blip r:embed="rId2"/>
          <a:srcRect t="82000"/>
          <a:stretch>
            <a:fillRect/>
          </a:stretch>
        </p:blipFill>
        <p:spPr>
          <a:xfrm>
            <a:off x="304800" y="6386513"/>
            <a:ext cx="8534400" cy="471487"/>
          </a:xfrm>
          <a:prstGeom prst="rect">
            <a:avLst/>
          </a:prstGeom>
        </p:spPr>
      </p:pic>
      <p:pic>
        <p:nvPicPr>
          <p:cNvPr id="35" name="Picture 34" descr="images (47).jpg"/>
          <p:cNvPicPr>
            <a:picLocks noChangeAspect="1"/>
          </p:cNvPicPr>
          <p:nvPr/>
        </p:nvPicPr>
        <p:blipFill>
          <a:blip r:embed="rId2"/>
          <a:srcRect b="90727"/>
          <a:stretch>
            <a:fillRect/>
          </a:stretch>
        </p:blipFill>
        <p:spPr>
          <a:xfrm>
            <a:off x="304800" y="0"/>
            <a:ext cx="8534400" cy="381000"/>
          </a:xfrm>
          <a:prstGeom prst="rect">
            <a:avLst/>
          </a:prstGeom>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ppt_x</p:attrName>
                                        </p:attrNameLst>
                                      </p:cBhvr>
                                      <p:tavLst>
                                        <p:tav tm="0">
                                          <p:val>
                                            <p:strVal val="#ppt_x-.2"/>
                                          </p:val>
                                        </p:tav>
                                        <p:tav tm="100000">
                                          <p:val>
                                            <p:strVal val="#ppt_x"/>
                                          </p:val>
                                        </p:tav>
                                      </p:tavLst>
                                    </p:anim>
                                    <p:anim calcmode="lin" valueType="num">
                                      <p:cBhvr>
                                        <p:cTn id="25" dur="5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strVal val="#ppt_w*0.70"/>
                                          </p:val>
                                        </p:tav>
                                        <p:tav tm="100000">
                                          <p:val>
                                            <p:strVal val="#ppt_w"/>
                                          </p:val>
                                        </p:tav>
                                      </p:tavLst>
                                    </p:anim>
                                    <p:anim calcmode="lin" valueType="num">
                                      <p:cBhvr>
                                        <p:cTn id="32" dur="500" fill="hold"/>
                                        <p:tgtEl>
                                          <p:spTgt spid="21"/>
                                        </p:tgtEl>
                                        <p:attrNameLst>
                                          <p:attrName>ppt_h</p:attrName>
                                        </p:attrNameLst>
                                      </p:cBhvr>
                                      <p:tavLst>
                                        <p:tav tm="0">
                                          <p:val>
                                            <p:strVal val="#ppt_h"/>
                                          </p:val>
                                        </p:tav>
                                        <p:tav tm="100000">
                                          <p:val>
                                            <p:strVal val="#ppt_h"/>
                                          </p:val>
                                        </p:tav>
                                      </p:tavLst>
                                    </p:anim>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ppt_x</p:attrName>
                                        </p:attrNameLst>
                                      </p:cBhvr>
                                      <p:tavLst>
                                        <p:tav tm="0">
                                          <p:val>
                                            <p:strVal val="#ppt_x-.2"/>
                                          </p:val>
                                        </p:tav>
                                        <p:tav tm="100000">
                                          <p:val>
                                            <p:strVal val="#ppt_x"/>
                                          </p:val>
                                        </p:tav>
                                      </p:tavLst>
                                    </p:anim>
                                    <p:anim calcmode="lin" valueType="num">
                                      <p:cBhvr>
                                        <p:cTn id="39" dur="5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strVal val="#ppt_w*0.70"/>
                                          </p:val>
                                        </p:tav>
                                        <p:tav tm="100000">
                                          <p:val>
                                            <p:strVal val="#ppt_w"/>
                                          </p:val>
                                        </p:tav>
                                      </p:tavLst>
                                    </p:anim>
                                    <p:anim calcmode="lin" valueType="num">
                                      <p:cBhvr>
                                        <p:cTn id="46" dur="500" fill="hold"/>
                                        <p:tgtEl>
                                          <p:spTgt spid="22"/>
                                        </p:tgtEl>
                                        <p:attrNameLst>
                                          <p:attrName>ppt_h</p:attrName>
                                        </p:attrNameLst>
                                      </p:cBhvr>
                                      <p:tavLst>
                                        <p:tav tm="0">
                                          <p:val>
                                            <p:strVal val="#ppt_h"/>
                                          </p:val>
                                        </p:tav>
                                        <p:tav tm="100000">
                                          <p:val>
                                            <p:strVal val="#ppt_h"/>
                                          </p:val>
                                        </p:tav>
                                      </p:tavLst>
                                    </p:anim>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ppt_x</p:attrName>
                                        </p:attrNameLst>
                                      </p:cBhvr>
                                      <p:tavLst>
                                        <p:tav tm="0">
                                          <p:val>
                                            <p:strVal val="#ppt_x-.2"/>
                                          </p:val>
                                        </p:tav>
                                        <p:tav tm="100000">
                                          <p:val>
                                            <p:strVal val="#ppt_x"/>
                                          </p:val>
                                        </p:tav>
                                      </p:tavLst>
                                    </p:anim>
                                    <p:anim calcmode="lin" valueType="num">
                                      <p:cBhvr>
                                        <p:cTn id="53" dur="5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9" presetClass="entr" presetSubtype="0"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ppt_x</p:attrName>
                                        </p:attrNameLst>
                                      </p:cBhvr>
                                      <p:tavLst>
                                        <p:tav tm="0">
                                          <p:val>
                                            <p:strVal val="#ppt_x-.2"/>
                                          </p:val>
                                        </p:tav>
                                        <p:tav tm="100000">
                                          <p:val>
                                            <p:strVal val="#ppt_x"/>
                                          </p:val>
                                        </p:tav>
                                      </p:tavLst>
                                    </p:anim>
                                    <p:anim calcmode="lin" valueType="num">
                                      <p:cBhvr>
                                        <p:cTn id="65" dur="5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58" presetClass="entr" presetSubtype="0" accel="10000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500" fill="hold"/>
                                        <p:tgtEl>
                                          <p:spTgt spid="25"/>
                                        </p:tgtEl>
                                        <p:attrNameLst>
                                          <p:attrName>ppt_w</p:attrName>
                                        </p:attrNameLst>
                                      </p:cBhvr>
                                      <p:tavLst>
                                        <p:tav tm="0">
                                          <p:val>
                                            <p:strVal val="#ppt_w*2.5"/>
                                          </p:val>
                                        </p:tav>
                                        <p:tav tm="100000">
                                          <p:val>
                                            <p:strVal val="#ppt_w"/>
                                          </p:val>
                                        </p:tav>
                                      </p:tavLst>
                                    </p:anim>
                                    <p:anim calcmode="lin" valueType="num">
                                      <p:cBhvr>
                                        <p:cTn id="72" dur="500" fill="hold"/>
                                        <p:tgtEl>
                                          <p:spTgt spid="25"/>
                                        </p:tgtEl>
                                        <p:attrNameLst>
                                          <p:attrName>ppt_h</p:attrName>
                                        </p:attrNameLst>
                                      </p:cBhvr>
                                      <p:tavLst>
                                        <p:tav tm="0">
                                          <p:val>
                                            <p:strVal val="#ppt_h*0.01"/>
                                          </p:val>
                                        </p:tav>
                                        <p:tav tm="100000">
                                          <p:val>
                                            <p:strVal val="#ppt_h"/>
                                          </p:val>
                                        </p:tav>
                                      </p:tavLst>
                                    </p:anim>
                                    <p:anim calcmode="lin" valueType="num">
                                      <p:cBhvr>
                                        <p:cTn id="73" dur="500" fill="hold"/>
                                        <p:tgtEl>
                                          <p:spTgt spid="25"/>
                                        </p:tgtEl>
                                        <p:attrNameLst>
                                          <p:attrName>ppt_x</p:attrName>
                                        </p:attrNameLst>
                                      </p:cBhvr>
                                      <p:tavLst>
                                        <p:tav tm="0">
                                          <p:val>
                                            <p:strVal val="#ppt_x"/>
                                          </p:val>
                                        </p:tav>
                                        <p:tav tm="100000">
                                          <p:val>
                                            <p:strVal val="#ppt_x"/>
                                          </p:val>
                                        </p:tav>
                                      </p:tavLst>
                                    </p:anim>
                                    <p:anim calcmode="lin" valueType="num">
                                      <p:cBhvr>
                                        <p:cTn id="74" dur="500" fill="hold"/>
                                        <p:tgtEl>
                                          <p:spTgt spid="25"/>
                                        </p:tgtEl>
                                        <p:attrNameLst>
                                          <p:attrName>ppt_y</p:attrName>
                                        </p:attrNameLst>
                                      </p:cBhvr>
                                      <p:tavLst>
                                        <p:tav tm="0">
                                          <p:val>
                                            <p:strVal val="#ppt_h+1"/>
                                          </p:val>
                                        </p:tav>
                                        <p:tav tm="100000">
                                          <p:val>
                                            <p:strVal val="#ppt_y"/>
                                          </p:val>
                                        </p:tav>
                                      </p:tavLst>
                                    </p:anim>
                                    <p:animEffect transition="in" filter="fade">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58" presetClass="entr" presetSubtype="0" accel="100000"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p:cTn id="80" dur="500" fill="hold"/>
                                        <p:tgtEl>
                                          <p:spTgt spid="31"/>
                                        </p:tgtEl>
                                        <p:attrNameLst>
                                          <p:attrName>ppt_w</p:attrName>
                                        </p:attrNameLst>
                                      </p:cBhvr>
                                      <p:tavLst>
                                        <p:tav tm="0">
                                          <p:val>
                                            <p:strVal val="#ppt_w*2.5"/>
                                          </p:val>
                                        </p:tav>
                                        <p:tav tm="100000">
                                          <p:val>
                                            <p:strVal val="#ppt_w"/>
                                          </p:val>
                                        </p:tav>
                                      </p:tavLst>
                                    </p:anim>
                                    <p:anim calcmode="lin" valueType="num">
                                      <p:cBhvr>
                                        <p:cTn id="81" dur="500" fill="hold"/>
                                        <p:tgtEl>
                                          <p:spTgt spid="31"/>
                                        </p:tgtEl>
                                        <p:attrNameLst>
                                          <p:attrName>ppt_h</p:attrName>
                                        </p:attrNameLst>
                                      </p:cBhvr>
                                      <p:tavLst>
                                        <p:tav tm="0">
                                          <p:val>
                                            <p:strVal val="#ppt_h*0.01"/>
                                          </p:val>
                                        </p:tav>
                                        <p:tav tm="100000">
                                          <p:val>
                                            <p:strVal val="#ppt_h"/>
                                          </p:val>
                                        </p:tav>
                                      </p:tavLst>
                                    </p:anim>
                                    <p:anim calcmode="lin" valueType="num">
                                      <p:cBhvr>
                                        <p:cTn id="82" dur="500" fill="hold"/>
                                        <p:tgtEl>
                                          <p:spTgt spid="31"/>
                                        </p:tgtEl>
                                        <p:attrNameLst>
                                          <p:attrName>ppt_x</p:attrName>
                                        </p:attrNameLst>
                                      </p:cBhvr>
                                      <p:tavLst>
                                        <p:tav tm="0">
                                          <p:val>
                                            <p:strVal val="#ppt_x"/>
                                          </p:val>
                                        </p:tav>
                                        <p:tav tm="100000">
                                          <p:val>
                                            <p:strVal val="#ppt_x"/>
                                          </p:val>
                                        </p:tav>
                                      </p:tavLst>
                                    </p:anim>
                                    <p:anim calcmode="lin" valueType="num">
                                      <p:cBhvr>
                                        <p:cTn id="83" dur="500" fill="hold"/>
                                        <p:tgtEl>
                                          <p:spTgt spid="31"/>
                                        </p:tgtEl>
                                        <p:attrNameLst>
                                          <p:attrName>ppt_y</p:attrName>
                                        </p:attrNameLst>
                                      </p:cBhvr>
                                      <p:tavLst>
                                        <p:tav tm="0">
                                          <p:val>
                                            <p:strVal val="#ppt_h+1"/>
                                          </p:val>
                                        </p:tav>
                                        <p:tav tm="100000">
                                          <p:val>
                                            <p:strVal val="#ppt_y"/>
                                          </p:val>
                                        </p:tav>
                                      </p:tavLst>
                                    </p:anim>
                                    <p:animEffect transition="in" filter="fade">
                                      <p:cBhvr>
                                        <p:cTn id="84" dur="5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0" fill="hold" grpId="0" nodeType="clickEffect">
                                  <p:stCondLst>
                                    <p:cond delay="0"/>
                                  </p:stCondLst>
                                  <p:childTnLst>
                                    <p:set>
                                      <p:cBhvr>
                                        <p:cTn id="95" dur="1" fill="hold">
                                          <p:stCondLst>
                                            <p:cond delay="0"/>
                                          </p:stCondLst>
                                        </p:cTn>
                                        <p:tgtEl>
                                          <p:spTgt spid="32"/>
                                        </p:tgtEl>
                                        <p:attrNameLst>
                                          <p:attrName>style.visibility</p:attrName>
                                        </p:attrNameLst>
                                      </p:cBhvr>
                                      <p:to>
                                        <p:strVal val="visible"/>
                                      </p:to>
                                    </p:set>
                                    <p:anim calcmode="lin" valueType="num">
                                      <p:cBhvr>
                                        <p:cTn id="96" dur="500" fill="hold"/>
                                        <p:tgtEl>
                                          <p:spTgt spid="32"/>
                                        </p:tgtEl>
                                        <p:attrNameLst>
                                          <p:attrName>ppt_w</p:attrName>
                                        </p:attrNameLst>
                                      </p:cBhvr>
                                      <p:tavLst>
                                        <p:tav tm="0">
                                          <p:val>
                                            <p:fltVal val="0"/>
                                          </p:val>
                                        </p:tav>
                                        <p:tav tm="100000">
                                          <p:val>
                                            <p:strVal val="#ppt_w"/>
                                          </p:val>
                                        </p:tav>
                                      </p:tavLst>
                                    </p:anim>
                                    <p:anim calcmode="lin" valueType="num">
                                      <p:cBhvr>
                                        <p:cTn id="97" dur="500" fill="hold"/>
                                        <p:tgtEl>
                                          <p:spTgt spid="32"/>
                                        </p:tgtEl>
                                        <p:attrNameLst>
                                          <p:attrName>ppt_h</p:attrName>
                                        </p:attrNameLst>
                                      </p:cBhvr>
                                      <p:tavLst>
                                        <p:tav tm="0">
                                          <p:val>
                                            <p:fltVal val="0"/>
                                          </p:val>
                                        </p:tav>
                                        <p:tav tm="100000">
                                          <p:val>
                                            <p:strVal val="#ppt_h"/>
                                          </p:val>
                                        </p:tav>
                                      </p:tavLst>
                                    </p:anim>
                                    <p:animEffect transition="in" filter="fade">
                                      <p:cBhvr>
                                        <p:cTn id="98" dur="500"/>
                                        <p:tgtEl>
                                          <p:spTgt spid="32"/>
                                        </p:tgtEl>
                                      </p:cBhvr>
                                    </p:animEffect>
                                  </p:childTnLst>
                                </p:cTn>
                              </p:par>
                            </p:childTnLst>
                          </p:cTn>
                        </p:par>
                      </p:childTnLst>
                    </p:cTn>
                  </p:par>
                  <p:par>
                    <p:cTn id="99" fill="hold">
                      <p:stCondLst>
                        <p:cond delay="indefinite"/>
                      </p:stCondLst>
                      <p:childTnLst>
                        <p:par>
                          <p:cTn id="100" fill="hold">
                            <p:stCondLst>
                              <p:cond delay="0"/>
                            </p:stCondLst>
                            <p:childTnLst>
                              <p:par>
                                <p:cTn id="101" presetID="8" presetClass="entr" presetSubtype="16"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diamond(in)">
                                      <p:cBhvr>
                                        <p:cTn id="103" dur="500"/>
                                        <p:tgtEl>
                                          <p:spTgt spid="23"/>
                                        </p:tgtEl>
                                      </p:cBhvr>
                                    </p:animEffect>
                                  </p:childTnLst>
                                </p:cTn>
                              </p:par>
                            </p:childTnLst>
                          </p:cTn>
                        </p:par>
                      </p:childTnLst>
                    </p:cTn>
                  </p:par>
                  <p:par>
                    <p:cTn id="104" fill="hold">
                      <p:stCondLst>
                        <p:cond delay="indefinite"/>
                      </p:stCondLst>
                      <p:childTnLst>
                        <p:par>
                          <p:cTn id="105" fill="hold">
                            <p:stCondLst>
                              <p:cond delay="0"/>
                            </p:stCondLst>
                            <p:childTnLst>
                              <p:par>
                                <p:cTn id="106" presetID="55" presetClass="entr" presetSubtype="0" fill="hold" grpId="0" nodeType="clickEffect">
                                  <p:stCondLst>
                                    <p:cond delay="0"/>
                                  </p:stCondLst>
                                  <p:childTnLst>
                                    <p:set>
                                      <p:cBhvr>
                                        <p:cTn id="107" dur="1" fill="hold">
                                          <p:stCondLst>
                                            <p:cond delay="0"/>
                                          </p:stCondLst>
                                        </p:cTn>
                                        <p:tgtEl>
                                          <p:spTgt spid="33"/>
                                        </p:tgtEl>
                                        <p:attrNameLst>
                                          <p:attrName>style.visibility</p:attrName>
                                        </p:attrNameLst>
                                      </p:cBhvr>
                                      <p:to>
                                        <p:strVal val="visible"/>
                                      </p:to>
                                    </p:set>
                                    <p:anim calcmode="lin" valueType="num">
                                      <p:cBhvr>
                                        <p:cTn id="108" dur="500" fill="hold"/>
                                        <p:tgtEl>
                                          <p:spTgt spid="33"/>
                                        </p:tgtEl>
                                        <p:attrNameLst>
                                          <p:attrName>ppt_w</p:attrName>
                                        </p:attrNameLst>
                                      </p:cBhvr>
                                      <p:tavLst>
                                        <p:tav tm="0">
                                          <p:val>
                                            <p:strVal val="#ppt_w*0.70"/>
                                          </p:val>
                                        </p:tav>
                                        <p:tav tm="100000">
                                          <p:val>
                                            <p:strVal val="#ppt_w"/>
                                          </p:val>
                                        </p:tav>
                                      </p:tavLst>
                                    </p:anim>
                                    <p:anim calcmode="lin" valueType="num">
                                      <p:cBhvr>
                                        <p:cTn id="109" dur="500" fill="hold"/>
                                        <p:tgtEl>
                                          <p:spTgt spid="33"/>
                                        </p:tgtEl>
                                        <p:attrNameLst>
                                          <p:attrName>ppt_h</p:attrName>
                                        </p:attrNameLst>
                                      </p:cBhvr>
                                      <p:tavLst>
                                        <p:tav tm="0">
                                          <p:val>
                                            <p:strVal val="#ppt_h"/>
                                          </p:val>
                                        </p:tav>
                                        <p:tav tm="100000">
                                          <p:val>
                                            <p:strVal val="#ppt_h"/>
                                          </p:val>
                                        </p:tav>
                                      </p:tavLst>
                                    </p:anim>
                                    <p:animEffect transition="in" filter="fade">
                                      <p:cBhvr>
                                        <p:cTn id="1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070114"/>
            <a:ext cx="7848600" cy="646331"/>
          </a:xfrm>
          <a:prstGeom prst="rect">
            <a:avLst/>
          </a:prstGeom>
          <a:solidFill>
            <a:schemeClr val="accent5">
              <a:lumMod val="20000"/>
              <a:lumOff val="80000"/>
            </a:schemeClr>
          </a:solidFill>
        </p:spPr>
        <p:txBody>
          <a:bodyPr wrap="square" rtlCol="0">
            <a:spAutoFit/>
          </a:bodyPr>
          <a:lstStyle/>
          <a:p>
            <a:pPr algn="ctr" rtl="1"/>
            <a:r>
              <a:rPr lang="ar-SA" sz="3600" b="1" dirty="0" smtClean="0">
                <a:latin typeface="Simplified Arabic" pitchFamily="18" charset="-78"/>
                <a:cs typeface="Simplified Arabic" pitchFamily="18" charset="-78"/>
              </a:rPr>
              <a:t>استخرج الماضى من النص ثم حولها الى المضارع</a:t>
            </a:r>
            <a:endParaRPr lang="en-US" sz="3600" b="1" dirty="0">
              <a:latin typeface="Simplified Arabic" pitchFamily="18" charset="-78"/>
              <a:cs typeface="Simplified Arabic" pitchFamily="18" charset="-78"/>
            </a:endParaRPr>
          </a:p>
        </p:txBody>
      </p:sp>
      <p:graphicFrame>
        <p:nvGraphicFramePr>
          <p:cNvPr id="4" name="Table 3"/>
          <p:cNvGraphicFramePr>
            <a:graphicFrameLocks noGrp="1"/>
          </p:cNvGraphicFramePr>
          <p:nvPr/>
        </p:nvGraphicFramePr>
        <p:xfrm>
          <a:off x="2133600" y="2387600"/>
          <a:ext cx="5486400" cy="579120"/>
        </p:xfrm>
        <a:graphic>
          <a:graphicData uri="http://schemas.openxmlformats.org/drawingml/2006/table">
            <a:tbl>
              <a:tblPr firstRow="1" bandRow="1">
                <a:tableStyleId>{00A15C55-8517-42AA-B614-E9B94910E393}</a:tableStyleId>
              </a:tblPr>
              <a:tblGrid>
                <a:gridCol w="2743200"/>
                <a:gridCol w="2743200"/>
              </a:tblGrid>
              <a:tr h="370840">
                <a:tc>
                  <a:txBody>
                    <a:bodyPr/>
                    <a:lstStyle/>
                    <a:p>
                      <a:pPr algn="ctr"/>
                      <a:r>
                        <a:rPr lang="ar-SA" sz="3200" dirty="0" smtClean="0">
                          <a:solidFill>
                            <a:srgbClr val="FF0000"/>
                          </a:solidFill>
                          <a:effectLst/>
                          <a:latin typeface="Simplified Arabic" pitchFamily="18" charset="-78"/>
                          <a:cs typeface="Simplified Arabic" pitchFamily="18" charset="-78"/>
                        </a:rPr>
                        <a:t>المضارع</a:t>
                      </a:r>
                      <a:endParaRPr lang="en-US" sz="3200" dirty="0">
                        <a:solidFill>
                          <a:srgbClr val="FF0000"/>
                        </a:solidFill>
                        <a:effectLst/>
                        <a:latin typeface="Simplified Arabic" pitchFamily="18" charset="-78"/>
                        <a:cs typeface="Simplified Arabic" pitchFamily="18" charset="-78"/>
                      </a:endParaRPr>
                    </a:p>
                  </a:txBody>
                  <a:tcPr>
                    <a:solidFill>
                      <a:schemeClr val="accent3">
                        <a:lumMod val="40000"/>
                        <a:lumOff val="60000"/>
                      </a:schemeClr>
                    </a:solidFill>
                  </a:tcPr>
                </a:tc>
                <a:tc>
                  <a:txBody>
                    <a:bodyPr/>
                    <a:lstStyle/>
                    <a:p>
                      <a:pPr algn="ctr"/>
                      <a:r>
                        <a:rPr lang="ar-SA" sz="3200" dirty="0" smtClean="0">
                          <a:solidFill>
                            <a:srgbClr val="FF0000"/>
                          </a:solidFill>
                          <a:effectLst/>
                          <a:latin typeface="Simplified Arabic" pitchFamily="18" charset="-78"/>
                          <a:cs typeface="Simplified Arabic" pitchFamily="18" charset="-78"/>
                        </a:rPr>
                        <a:t>الماضى</a:t>
                      </a:r>
                      <a:endParaRPr lang="en-US" sz="3200" dirty="0">
                        <a:solidFill>
                          <a:srgbClr val="FF0000"/>
                        </a:solidFill>
                        <a:effectLst/>
                        <a:latin typeface="Simplified Arabic" pitchFamily="18" charset="-78"/>
                        <a:cs typeface="Simplified Arabic" pitchFamily="18" charset="-78"/>
                      </a:endParaRPr>
                    </a:p>
                  </a:txBody>
                  <a:tcPr>
                    <a:solidFill>
                      <a:schemeClr val="accent3">
                        <a:lumMod val="40000"/>
                        <a:lumOff val="60000"/>
                      </a:schemeClr>
                    </a:solidFill>
                  </a:tcPr>
                </a:tc>
              </a:tr>
            </a:tbl>
          </a:graphicData>
        </a:graphic>
      </p:graphicFrame>
      <p:sp>
        <p:nvSpPr>
          <p:cNvPr id="6" name="Rectangle 5"/>
          <p:cNvSpPr/>
          <p:nvPr/>
        </p:nvSpPr>
        <p:spPr>
          <a:xfrm>
            <a:off x="4876800" y="2971800"/>
            <a:ext cx="2743200" cy="457200"/>
          </a:xfrm>
          <a:prstGeom prst="rect">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احس</a:t>
            </a:r>
            <a:endParaRPr lang="en-US" sz="3200" dirty="0">
              <a:solidFill>
                <a:schemeClr val="tx1"/>
              </a:solidFill>
              <a:latin typeface="Simplified Arabic" pitchFamily="18" charset="-78"/>
              <a:cs typeface="Simplified Arabic" pitchFamily="18" charset="-78"/>
            </a:endParaRPr>
          </a:p>
        </p:txBody>
      </p:sp>
      <p:sp>
        <p:nvSpPr>
          <p:cNvPr id="11" name="Rectangle 10"/>
          <p:cNvSpPr/>
          <p:nvPr/>
        </p:nvSpPr>
        <p:spPr>
          <a:xfrm>
            <a:off x="4876800" y="3429000"/>
            <a:ext cx="2743200" cy="457200"/>
          </a:xfrm>
          <a:prstGeom prst="rect">
            <a:avLst/>
          </a:prstGeom>
          <a:solidFill>
            <a:schemeClr val="tx2">
              <a:lumMod val="10000"/>
              <a:lumOff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بحث</a:t>
            </a:r>
            <a:endParaRPr lang="en-US" sz="3200" dirty="0">
              <a:solidFill>
                <a:schemeClr val="tx1"/>
              </a:solidFill>
              <a:latin typeface="Simplified Arabic" pitchFamily="18" charset="-78"/>
              <a:cs typeface="Simplified Arabic" pitchFamily="18" charset="-78"/>
            </a:endParaRPr>
          </a:p>
        </p:txBody>
      </p:sp>
      <p:sp>
        <p:nvSpPr>
          <p:cNvPr id="14" name="Rectangle 13"/>
          <p:cNvSpPr/>
          <p:nvPr/>
        </p:nvSpPr>
        <p:spPr>
          <a:xfrm>
            <a:off x="2133600" y="4800600"/>
            <a:ext cx="2743200" cy="457200"/>
          </a:xfrm>
          <a:prstGeom prst="rect">
            <a:avLst/>
          </a:prstGeom>
          <a:solidFill>
            <a:schemeClr val="accent4">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يستأنس</a:t>
            </a:r>
            <a:endParaRPr lang="en-US" sz="3200" dirty="0">
              <a:solidFill>
                <a:schemeClr val="tx1"/>
              </a:solidFill>
              <a:latin typeface="Simplified Arabic" pitchFamily="18" charset="-78"/>
              <a:cs typeface="Simplified Arabic" pitchFamily="18" charset="-78"/>
            </a:endParaRPr>
          </a:p>
        </p:txBody>
      </p:sp>
      <p:sp>
        <p:nvSpPr>
          <p:cNvPr id="15" name="Rectangle 14"/>
          <p:cNvSpPr/>
          <p:nvPr/>
        </p:nvSpPr>
        <p:spPr>
          <a:xfrm>
            <a:off x="2133600" y="4343400"/>
            <a:ext cx="2743200" cy="457200"/>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يخضع</a:t>
            </a:r>
            <a:endParaRPr lang="en-US" sz="3200" dirty="0">
              <a:solidFill>
                <a:schemeClr val="tx1"/>
              </a:solidFill>
              <a:latin typeface="Simplified Arabic" pitchFamily="18" charset="-78"/>
              <a:cs typeface="Simplified Arabic" pitchFamily="18" charset="-78"/>
            </a:endParaRPr>
          </a:p>
        </p:txBody>
      </p:sp>
      <p:sp>
        <p:nvSpPr>
          <p:cNvPr id="16" name="Rectangle 15"/>
          <p:cNvSpPr/>
          <p:nvPr/>
        </p:nvSpPr>
        <p:spPr>
          <a:xfrm>
            <a:off x="2133600" y="3886200"/>
            <a:ext cx="2743200" cy="45720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يحتال</a:t>
            </a:r>
            <a:endParaRPr lang="en-US" sz="3200" dirty="0">
              <a:solidFill>
                <a:schemeClr val="tx1"/>
              </a:solidFill>
              <a:latin typeface="Simplified Arabic" pitchFamily="18" charset="-78"/>
              <a:cs typeface="Simplified Arabic" pitchFamily="18" charset="-78"/>
            </a:endParaRPr>
          </a:p>
        </p:txBody>
      </p:sp>
      <p:sp>
        <p:nvSpPr>
          <p:cNvPr id="17" name="Rectangle 16"/>
          <p:cNvSpPr/>
          <p:nvPr/>
        </p:nvSpPr>
        <p:spPr>
          <a:xfrm>
            <a:off x="2133600" y="3429000"/>
            <a:ext cx="2743200" cy="457200"/>
          </a:xfrm>
          <a:prstGeom prst="rect">
            <a:avLst/>
          </a:prstGeom>
          <a:solidFill>
            <a:schemeClr val="tx2">
              <a:lumMod val="10000"/>
              <a:lumOff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يبحث</a:t>
            </a:r>
            <a:endParaRPr lang="en-US" sz="3200" dirty="0">
              <a:solidFill>
                <a:schemeClr val="tx1"/>
              </a:solidFill>
              <a:latin typeface="Simplified Arabic" pitchFamily="18" charset="-78"/>
              <a:cs typeface="Simplified Arabic" pitchFamily="18" charset="-78"/>
            </a:endParaRPr>
          </a:p>
        </p:txBody>
      </p:sp>
      <p:sp>
        <p:nvSpPr>
          <p:cNvPr id="18" name="Rectangle 17"/>
          <p:cNvSpPr/>
          <p:nvPr/>
        </p:nvSpPr>
        <p:spPr>
          <a:xfrm>
            <a:off x="2133600" y="2971800"/>
            <a:ext cx="2743200" cy="457200"/>
          </a:xfrm>
          <a:prstGeom prst="rect">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يحس</a:t>
            </a:r>
            <a:endParaRPr lang="en-US" sz="3200" dirty="0">
              <a:solidFill>
                <a:schemeClr val="tx1"/>
              </a:solidFill>
              <a:latin typeface="Simplified Arabic" pitchFamily="18" charset="-78"/>
              <a:cs typeface="Simplified Arabic" pitchFamily="18" charset="-78"/>
            </a:endParaRPr>
          </a:p>
        </p:txBody>
      </p:sp>
      <p:sp>
        <p:nvSpPr>
          <p:cNvPr id="19" name="Rectangle 18"/>
          <p:cNvSpPr/>
          <p:nvPr/>
        </p:nvSpPr>
        <p:spPr>
          <a:xfrm>
            <a:off x="4876800" y="3886200"/>
            <a:ext cx="2743200" cy="45720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احتال</a:t>
            </a:r>
            <a:endParaRPr lang="en-US" sz="3200" dirty="0">
              <a:solidFill>
                <a:schemeClr val="tx1"/>
              </a:solidFill>
              <a:latin typeface="Simplified Arabic" pitchFamily="18" charset="-78"/>
              <a:cs typeface="Simplified Arabic" pitchFamily="18" charset="-78"/>
            </a:endParaRPr>
          </a:p>
        </p:txBody>
      </p:sp>
      <p:sp>
        <p:nvSpPr>
          <p:cNvPr id="20" name="Rectangle 19"/>
          <p:cNvSpPr/>
          <p:nvPr/>
        </p:nvSpPr>
        <p:spPr>
          <a:xfrm>
            <a:off x="4876800" y="4343400"/>
            <a:ext cx="2743200" cy="457200"/>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اخضع</a:t>
            </a:r>
            <a:endParaRPr lang="en-US" sz="3200" dirty="0">
              <a:solidFill>
                <a:schemeClr val="tx1"/>
              </a:solidFill>
              <a:latin typeface="Simplified Arabic" pitchFamily="18" charset="-78"/>
              <a:cs typeface="Simplified Arabic" pitchFamily="18" charset="-78"/>
            </a:endParaRPr>
          </a:p>
        </p:txBody>
      </p:sp>
      <p:sp>
        <p:nvSpPr>
          <p:cNvPr id="21" name="Rectangle 20"/>
          <p:cNvSpPr/>
          <p:nvPr/>
        </p:nvSpPr>
        <p:spPr>
          <a:xfrm>
            <a:off x="4876800" y="4800600"/>
            <a:ext cx="2743200" cy="457200"/>
          </a:xfrm>
          <a:prstGeom prst="rect">
            <a:avLst/>
          </a:prstGeom>
          <a:solidFill>
            <a:schemeClr val="accent4">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dirty="0" smtClean="0">
                <a:solidFill>
                  <a:schemeClr val="tx1"/>
                </a:solidFill>
                <a:latin typeface="Simplified Arabic" pitchFamily="18" charset="-78"/>
                <a:cs typeface="Simplified Arabic" pitchFamily="18" charset="-78"/>
              </a:rPr>
              <a:t>استأنس</a:t>
            </a:r>
            <a:endParaRPr lang="en-US" sz="3200" dirty="0">
              <a:solidFill>
                <a:schemeClr val="tx1"/>
              </a:solidFill>
              <a:latin typeface="Simplified Arabic" pitchFamily="18" charset="-78"/>
              <a:cs typeface="Simplified Arabic" pitchFamily="18" charset="-78"/>
            </a:endParaRPr>
          </a:p>
        </p:txBody>
      </p:sp>
      <p:pic>
        <p:nvPicPr>
          <p:cNvPr id="22" name="Picture 21" descr="images (47).jpg"/>
          <p:cNvPicPr>
            <a:picLocks noChangeAspect="1"/>
          </p:cNvPicPr>
          <p:nvPr/>
        </p:nvPicPr>
        <p:blipFill>
          <a:blip r:embed="rId2"/>
          <a:srcRect l="84973"/>
          <a:stretch>
            <a:fillRect/>
          </a:stretch>
        </p:blipFill>
        <p:spPr>
          <a:xfrm>
            <a:off x="8839201" y="0"/>
            <a:ext cx="304800" cy="6858000"/>
          </a:xfrm>
          <a:prstGeom prst="rect">
            <a:avLst/>
          </a:prstGeom>
        </p:spPr>
      </p:pic>
      <p:pic>
        <p:nvPicPr>
          <p:cNvPr id="23" name="Picture 22" descr="images (47).jpg"/>
          <p:cNvPicPr>
            <a:picLocks noChangeAspect="1"/>
          </p:cNvPicPr>
          <p:nvPr/>
        </p:nvPicPr>
        <p:blipFill>
          <a:blip r:embed="rId2"/>
          <a:srcRect r="84973"/>
          <a:stretch>
            <a:fillRect/>
          </a:stretch>
        </p:blipFill>
        <p:spPr>
          <a:xfrm>
            <a:off x="0" y="0"/>
            <a:ext cx="304800" cy="6858000"/>
          </a:xfrm>
          <a:prstGeom prst="rect">
            <a:avLst/>
          </a:prstGeom>
        </p:spPr>
      </p:pic>
      <p:pic>
        <p:nvPicPr>
          <p:cNvPr id="24" name="Picture 23" descr="images (47).jpg"/>
          <p:cNvPicPr>
            <a:picLocks noChangeAspect="1"/>
          </p:cNvPicPr>
          <p:nvPr/>
        </p:nvPicPr>
        <p:blipFill>
          <a:blip r:embed="rId2"/>
          <a:srcRect t="82000"/>
          <a:stretch>
            <a:fillRect/>
          </a:stretch>
        </p:blipFill>
        <p:spPr>
          <a:xfrm>
            <a:off x="304800" y="6386513"/>
            <a:ext cx="8534400" cy="471487"/>
          </a:xfrm>
          <a:prstGeom prst="rect">
            <a:avLst/>
          </a:prstGeom>
        </p:spPr>
      </p:pic>
      <p:pic>
        <p:nvPicPr>
          <p:cNvPr id="25" name="Picture 24" descr="images (47).jpg"/>
          <p:cNvPicPr>
            <a:picLocks noChangeAspect="1"/>
          </p:cNvPicPr>
          <p:nvPr/>
        </p:nvPicPr>
        <p:blipFill>
          <a:blip r:embed="rId2"/>
          <a:srcRect b="90727"/>
          <a:stretch>
            <a:fillRect/>
          </a:stretch>
        </p:blipFill>
        <p:spPr>
          <a:xfrm>
            <a:off x="304800" y="0"/>
            <a:ext cx="8534400" cy="381000"/>
          </a:xfrm>
          <a:prstGeom prst="rect">
            <a:avLst/>
          </a:prstGeom>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1000" fill="hold"/>
                                        <p:tgtEl>
                                          <p:spTgt spid="18"/>
                                        </p:tgtEl>
                                        <p:attrNameLst>
                                          <p:attrName>ppt_x</p:attrName>
                                        </p:attrNameLst>
                                      </p:cBhvr>
                                      <p:tavLst>
                                        <p:tav tm="0">
                                          <p:val>
                                            <p:strVal val="#ppt_x-.2"/>
                                          </p:val>
                                        </p:tav>
                                        <p:tav tm="100000">
                                          <p:val>
                                            <p:strVal val="#ppt_x"/>
                                          </p:val>
                                        </p:tav>
                                      </p:tavLst>
                                    </p:anim>
                                    <p:anim calcmode="lin" valueType="num">
                                      <p:cBhvr>
                                        <p:cTn id="2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strVal val="#ppt_w*0.70"/>
                                          </p:val>
                                        </p:tav>
                                        <p:tav tm="100000">
                                          <p:val>
                                            <p:strVal val="#ppt_w"/>
                                          </p:val>
                                        </p:tav>
                                      </p:tavLst>
                                    </p:anim>
                                    <p:anim calcmode="lin" valueType="num">
                                      <p:cBhvr>
                                        <p:cTn id="35" dur="1000" fill="hold"/>
                                        <p:tgtEl>
                                          <p:spTgt spid="11"/>
                                        </p:tgtEl>
                                        <p:attrNameLst>
                                          <p:attrName>ppt_h</p:attrName>
                                        </p:attrNameLst>
                                      </p:cBhvr>
                                      <p:tavLst>
                                        <p:tav tm="0">
                                          <p:val>
                                            <p:strVal val="#ppt_h"/>
                                          </p:val>
                                        </p:tav>
                                        <p:tav tm="100000">
                                          <p:val>
                                            <p:strVal val="#ppt_h"/>
                                          </p:val>
                                        </p:tav>
                                      </p:tavLst>
                                    </p:anim>
                                    <p:animEffect transition="in" filter="fade">
                                      <p:cBhvr>
                                        <p:cTn id="36" dur="1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strVal val="#ppt_w*0.70"/>
                                          </p:val>
                                        </p:tav>
                                        <p:tav tm="100000">
                                          <p:val>
                                            <p:strVal val="#ppt_w"/>
                                          </p:val>
                                        </p:tav>
                                      </p:tavLst>
                                    </p:anim>
                                    <p:anim calcmode="lin" valueType="num">
                                      <p:cBhvr>
                                        <p:cTn id="42" dur="1000" fill="hold"/>
                                        <p:tgtEl>
                                          <p:spTgt spid="17"/>
                                        </p:tgtEl>
                                        <p:attrNameLst>
                                          <p:attrName>ppt_h</p:attrName>
                                        </p:attrNameLst>
                                      </p:cBhvr>
                                      <p:tavLst>
                                        <p:tav tm="0">
                                          <p:val>
                                            <p:strVal val="#ppt_h"/>
                                          </p:val>
                                        </p:tav>
                                        <p:tav tm="100000">
                                          <p:val>
                                            <p:strVal val="#ppt_h"/>
                                          </p:val>
                                        </p:tav>
                                      </p:tavLst>
                                    </p:anim>
                                    <p:animEffect transition="in" filter="fade">
                                      <p:cBhvr>
                                        <p:cTn id="43" dur="1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1000" fill="hold"/>
                                        <p:tgtEl>
                                          <p:spTgt spid="16"/>
                                        </p:tgtEl>
                                        <p:attrNameLst>
                                          <p:attrName>ppt_w</p:attrName>
                                        </p:attrNameLst>
                                      </p:cBhvr>
                                      <p:tavLst>
                                        <p:tav tm="0">
                                          <p:val>
                                            <p:strVal val="#ppt_w*0.70"/>
                                          </p:val>
                                        </p:tav>
                                        <p:tav tm="100000">
                                          <p:val>
                                            <p:strVal val="#ppt_w"/>
                                          </p:val>
                                        </p:tav>
                                      </p:tavLst>
                                    </p:anim>
                                    <p:anim calcmode="lin" valueType="num">
                                      <p:cBhvr>
                                        <p:cTn id="54" dur="1000" fill="hold"/>
                                        <p:tgtEl>
                                          <p:spTgt spid="16"/>
                                        </p:tgtEl>
                                        <p:attrNameLst>
                                          <p:attrName>ppt_h</p:attrName>
                                        </p:attrNameLst>
                                      </p:cBhvr>
                                      <p:tavLst>
                                        <p:tav tm="0">
                                          <p:val>
                                            <p:strVal val="#ppt_h"/>
                                          </p:val>
                                        </p:tav>
                                        <p:tav tm="100000">
                                          <p:val>
                                            <p:strVal val="#ppt_h"/>
                                          </p:val>
                                        </p:tav>
                                      </p:tavLst>
                                    </p:anim>
                                    <p:animEffect transition="in" filter="fade">
                                      <p:cBhvr>
                                        <p:cTn id="55" dur="10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58" presetClass="entr" presetSubtype="0" accel="10000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500" fill="hold"/>
                                        <p:tgtEl>
                                          <p:spTgt spid="21"/>
                                        </p:tgtEl>
                                        <p:attrNameLst>
                                          <p:attrName>ppt_w</p:attrName>
                                        </p:attrNameLst>
                                      </p:cBhvr>
                                      <p:tavLst>
                                        <p:tav tm="0">
                                          <p:val>
                                            <p:strVal val="#ppt_w*2.5"/>
                                          </p:val>
                                        </p:tav>
                                        <p:tav tm="100000">
                                          <p:val>
                                            <p:strVal val="#ppt_w"/>
                                          </p:val>
                                        </p:tav>
                                      </p:tavLst>
                                    </p:anim>
                                    <p:anim calcmode="lin" valueType="num">
                                      <p:cBhvr>
                                        <p:cTn id="75" dur="500" fill="hold"/>
                                        <p:tgtEl>
                                          <p:spTgt spid="21"/>
                                        </p:tgtEl>
                                        <p:attrNameLst>
                                          <p:attrName>ppt_h</p:attrName>
                                        </p:attrNameLst>
                                      </p:cBhvr>
                                      <p:tavLst>
                                        <p:tav tm="0">
                                          <p:val>
                                            <p:strVal val="#ppt_h*0.01"/>
                                          </p:val>
                                        </p:tav>
                                        <p:tav tm="100000">
                                          <p:val>
                                            <p:strVal val="#ppt_h"/>
                                          </p:val>
                                        </p:tav>
                                      </p:tavLst>
                                    </p:anim>
                                    <p:anim calcmode="lin" valueType="num">
                                      <p:cBhvr>
                                        <p:cTn id="76" dur="500" fill="hold"/>
                                        <p:tgtEl>
                                          <p:spTgt spid="21"/>
                                        </p:tgtEl>
                                        <p:attrNameLst>
                                          <p:attrName>ppt_x</p:attrName>
                                        </p:attrNameLst>
                                      </p:cBhvr>
                                      <p:tavLst>
                                        <p:tav tm="0">
                                          <p:val>
                                            <p:strVal val="#ppt_x"/>
                                          </p:val>
                                        </p:tav>
                                        <p:tav tm="100000">
                                          <p:val>
                                            <p:strVal val="#ppt_x"/>
                                          </p:val>
                                        </p:tav>
                                      </p:tavLst>
                                    </p:anim>
                                    <p:anim calcmode="lin" valueType="num">
                                      <p:cBhvr>
                                        <p:cTn id="77" dur="500" fill="hold"/>
                                        <p:tgtEl>
                                          <p:spTgt spid="21"/>
                                        </p:tgtEl>
                                        <p:attrNameLst>
                                          <p:attrName>ppt_y</p:attrName>
                                        </p:attrNameLst>
                                      </p:cBhvr>
                                      <p:tavLst>
                                        <p:tav tm="0">
                                          <p:val>
                                            <p:strVal val="#ppt_h+1"/>
                                          </p:val>
                                        </p:tav>
                                        <p:tav tm="100000">
                                          <p:val>
                                            <p:strVal val="#ppt_y"/>
                                          </p:val>
                                        </p:tav>
                                      </p:tavLst>
                                    </p:anim>
                                    <p:animEffect transition="in" filter="fad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58" presetClass="entr" presetSubtype="0" accel="100000"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p:cTn id="83" dur="500" fill="hold"/>
                                        <p:tgtEl>
                                          <p:spTgt spid="14"/>
                                        </p:tgtEl>
                                        <p:attrNameLst>
                                          <p:attrName>ppt_w</p:attrName>
                                        </p:attrNameLst>
                                      </p:cBhvr>
                                      <p:tavLst>
                                        <p:tav tm="0">
                                          <p:val>
                                            <p:strVal val="#ppt_w*2.5"/>
                                          </p:val>
                                        </p:tav>
                                        <p:tav tm="100000">
                                          <p:val>
                                            <p:strVal val="#ppt_w"/>
                                          </p:val>
                                        </p:tav>
                                      </p:tavLst>
                                    </p:anim>
                                    <p:anim calcmode="lin" valueType="num">
                                      <p:cBhvr>
                                        <p:cTn id="84" dur="500" fill="hold"/>
                                        <p:tgtEl>
                                          <p:spTgt spid="14"/>
                                        </p:tgtEl>
                                        <p:attrNameLst>
                                          <p:attrName>ppt_h</p:attrName>
                                        </p:attrNameLst>
                                      </p:cBhvr>
                                      <p:tavLst>
                                        <p:tav tm="0">
                                          <p:val>
                                            <p:strVal val="#ppt_h*0.01"/>
                                          </p:val>
                                        </p:tav>
                                        <p:tav tm="100000">
                                          <p:val>
                                            <p:strVal val="#ppt_h"/>
                                          </p:val>
                                        </p:tav>
                                      </p:tavLst>
                                    </p:anim>
                                    <p:anim calcmode="lin" valueType="num">
                                      <p:cBhvr>
                                        <p:cTn id="85" dur="500" fill="hold"/>
                                        <p:tgtEl>
                                          <p:spTgt spid="14"/>
                                        </p:tgtEl>
                                        <p:attrNameLst>
                                          <p:attrName>ppt_x</p:attrName>
                                        </p:attrNameLst>
                                      </p:cBhvr>
                                      <p:tavLst>
                                        <p:tav tm="0">
                                          <p:val>
                                            <p:strVal val="#ppt_x"/>
                                          </p:val>
                                        </p:tav>
                                        <p:tav tm="100000">
                                          <p:val>
                                            <p:strVal val="#ppt_x"/>
                                          </p:val>
                                        </p:tav>
                                      </p:tavLst>
                                    </p:anim>
                                    <p:anim calcmode="lin" valueType="num">
                                      <p:cBhvr>
                                        <p:cTn id="86" dur="500" fill="hold"/>
                                        <p:tgtEl>
                                          <p:spTgt spid="14"/>
                                        </p:tgtEl>
                                        <p:attrNameLst>
                                          <p:attrName>ppt_y</p:attrName>
                                        </p:attrNameLst>
                                      </p:cBhvr>
                                      <p:tavLst>
                                        <p:tav tm="0">
                                          <p:val>
                                            <p:strVal val="#ppt_h+1"/>
                                          </p:val>
                                        </p:tav>
                                        <p:tav tm="100000">
                                          <p:val>
                                            <p:strVal val="#ppt_y"/>
                                          </p:val>
                                        </p:tav>
                                      </p:tavLst>
                                    </p:anim>
                                    <p:animEffect transition="in" filter="fade">
                                      <p:cBhvr>
                                        <p:cTn id="8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1"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72869"/>
            <a:ext cx="7848600" cy="646331"/>
          </a:xfrm>
          <a:prstGeom prst="rect">
            <a:avLst/>
          </a:prstGeom>
          <a:solidFill>
            <a:schemeClr val="accent5">
              <a:lumMod val="20000"/>
              <a:lumOff val="80000"/>
            </a:schemeClr>
          </a:solidFill>
        </p:spPr>
        <p:txBody>
          <a:bodyPr wrap="square" rtlCol="0">
            <a:spAutoFit/>
          </a:bodyPr>
          <a:lstStyle/>
          <a:p>
            <a:pPr algn="ctr" rtl="1"/>
            <a:r>
              <a:rPr lang="ar-SA" sz="3600" b="1" dirty="0" smtClean="0">
                <a:latin typeface="Simplified Arabic" pitchFamily="18" charset="-78"/>
                <a:cs typeface="Simplified Arabic" pitchFamily="18" charset="-78"/>
              </a:rPr>
              <a:t>استخرج المضارع من النص ثم حولها الى الماضى</a:t>
            </a:r>
            <a:endParaRPr lang="en-US" sz="3600" b="1" dirty="0">
              <a:latin typeface="Simplified Arabic" pitchFamily="18" charset="-78"/>
              <a:cs typeface="Simplified Arabic" pitchFamily="18" charset="-78"/>
            </a:endParaRPr>
          </a:p>
        </p:txBody>
      </p:sp>
      <p:graphicFrame>
        <p:nvGraphicFramePr>
          <p:cNvPr id="4" name="Table 3"/>
          <p:cNvGraphicFramePr>
            <a:graphicFrameLocks noGrp="1"/>
          </p:cNvGraphicFramePr>
          <p:nvPr/>
        </p:nvGraphicFramePr>
        <p:xfrm>
          <a:off x="2133600" y="1778000"/>
          <a:ext cx="5486400" cy="579120"/>
        </p:xfrm>
        <a:graphic>
          <a:graphicData uri="http://schemas.openxmlformats.org/drawingml/2006/table">
            <a:tbl>
              <a:tblPr firstRow="1" bandRow="1">
                <a:tableStyleId>{00A15C55-8517-42AA-B614-E9B94910E393}</a:tableStyleId>
              </a:tblPr>
              <a:tblGrid>
                <a:gridCol w="2743200"/>
                <a:gridCol w="2743200"/>
              </a:tblGrid>
              <a:tr h="50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200" dirty="0" smtClean="0">
                          <a:solidFill>
                            <a:srgbClr val="FF0000"/>
                          </a:solidFill>
                          <a:effectLst/>
                          <a:latin typeface="Simplified Arabic" pitchFamily="18" charset="-78"/>
                          <a:cs typeface="Simplified Arabic" pitchFamily="18" charset="-78"/>
                        </a:rPr>
                        <a:t>الماضى</a:t>
                      </a:r>
                      <a:endParaRPr lang="en-US" sz="3200" dirty="0" smtClean="0">
                        <a:solidFill>
                          <a:srgbClr val="FF0000"/>
                        </a:solidFill>
                        <a:effectLst/>
                        <a:latin typeface="Simplified Arabic" pitchFamily="18" charset="-78"/>
                        <a:cs typeface="Simplified Arabic" pitchFamily="18" charset="-78"/>
                      </a:endParaRPr>
                    </a:p>
                  </a:txBody>
                  <a:tcP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200" dirty="0" smtClean="0">
                          <a:solidFill>
                            <a:srgbClr val="FF0000"/>
                          </a:solidFill>
                          <a:effectLst/>
                          <a:latin typeface="Simplified Arabic" pitchFamily="18" charset="-78"/>
                          <a:cs typeface="Simplified Arabic" pitchFamily="18" charset="-78"/>
                        </a:rPr>
                        <a:t>المضارع</a:t>
                      </a:r>
                      <a:endParaRPr lang="en-US" sz="3200" dirty="0" smtClean="0">
                        <a:solidFill>
                          <a:srgbClr val="FF0000"/>
                        </a:solidFill>
                        <a:effectLst/>
                        <a:latin typeface="Simplified Arabic" pitchFamily="18" charset="-78"/>
                        <a:cs typeface="Simplified Arabic" pitchFamily="18" charset="-78"/>
                      </a:endParaRPr>
                    </a:p>
                  </a:txBody>
                  <a:tcPr>
                    <a:solidFill>
                      <a:schemeClr val="accent3">
                        <a:lumMod val="40000"/>
                        <a:lumOff val="60000"/>
                      </a:schemeClr>
                    </a:solidFill>
                  </a:tcPr>
                </a:tc>
              </a:tr>
            </a:tbl>
          </a:graphicData>
        </a:graphic>
      </p:graphicFrame>
      <p:sp>
        <p:nvSpPr>
          <p:cNvPr id="6" name="Rectangle 5"/>
          <p:cNvSpPr/>
          <p:nvPr/>
        </p:nvSpPr>
        <p:spPr>
          <a:xfrm>
            <a:off x="4876800" y="2362200"/>
            <a:ext cx="2743200" cy="457200"/>
          </a:xfrm>
          <a:prstGeom prst="rect">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تفتق</a:t>
            </a:r>
            <a:endParaRPr lang="en-US" sz="3200" dirty="0">
              <a:solidFill>
                <a:schemeClr val="tx1"/>
              </a:solidFill>
              <a:latin typeface="Simplified Arabic" pitchFamily="18" charset="-78"/>
              <a:cs typeface="Simplified Arabic" pitchFamily="18" charset="-78"/>
            </a:endParaRPr>
          </a:p>
        </p:txBody>
      </p:sp>
      <p:sp>
        <p:nvSpPr>
          <p:cNvPr id="11" name="Rectangle 10"/>
          <p:cNvSpPr/>
          <p:nvPr/>
        </p:nvSpPr>
        <p:spPr>
          <a:xfrm>
            <a:off x="4876800" y="2819400"/>
            <a:ext cx="2743200" cy="457200"/>
          </a:xfrm>
          <a:prstGeom prst="rect">
            <a:avLst/>
          </a:prstGeom>
          <a:solidFill>
            <a:schemeClr val="tx2">
              <a:lumMod val="10000"/>
              <a:lumOff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يزرع</a:t>
            </a:r>
            <a:endParaRPr lang="en-US" sz="3200" dirty="0">
              <a:solidFill>
                <a:schemeClr val="tx1"/>
              </a:solidFill>
              <a:latin typeface="Simplified Arabic" pitchFamily="18" charset="-78"/>
              <a:cs typeface="Simplified Arabic" pitchFamily="18" charset="-78"/>
            </a:endParaRPr>
          </a:p>
        </p:txBody>
      </p:sp>
      <p:sp>
        <p:nvSpPr>
          <p:cNvPr id="13" name="Rectangle 12"/>
          <p:cNvSpPr/>
          <p:nvPr/>
        </p:nvSpPr>
        <p:spPr>
          <a:xfrm>
            <a:off x="2133600" y="4648200"/>
            <a:ext cx="2743200" cy="457200"/>
          </a:xfrm>
          <a:prstGeom prst="rect">
            <a:avLst/>
          </a:prstGeom>
          <a:solidFill>
            <a:schemeClr val="accent3">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وقت</a:t>
            </a:r>
            <a:endParaRPr lang="en-US" sz="3200" dirty="0">
              <a:solidFill>
                <a:schemeClr val="tx1"/>
              </a:solidFill>
              <a:latin typeface="Simplified Arabic" pitchFamily="18" charset="-78"/>
              <a:cs typeface="Simplified Arabic" pitchFamily="18" charset="-78"/>
            </a:endParaRPr>
          </a:p>
        </p:txBody>
      </p:sp>
      <p:sp>
        <p:nvSpPr>
          <p:cNvPr id="14" name="Rectangle 13"/>
          <p:cNvSpPr/>
          <p:nvPr/>
        </p:nvSpPr>
        <p:spPr>
          <a:xfrm>
            <a:off x="2133600" y="4191000"/>
            <a:ext cx="2743200" cy="457200"/>
          </a:xfrm>
          <a:prstGeom prst="rect">
            <a:avLst/>
          </a:prstGeom>
          <a:solidFill>
            <a:schemeClr val="accent4">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اخافت</a:t>
            </a:r>
            <a:endParaRPr lang="en-US" sz="3200" dirty="0">
              <a:solidFill>
                <a:schemeClr val="tx1"/>
              </a:solidFill>
              <a:latin typeface="Simplified Arabic" pitchFamily="18" charset="-78"/>
              <a:cs typeface="Simplified Arabic" pitchFamily="18" charset="-78"/>
            </a:endParaRPr>
          </a:p>
        </p:txBody>
      </p:sp>
      <p:sp>
        <p:nvSpPr>
          <p:cNvPr id="15" name="Rectangle 14"/>
          <p:cNvSpPr/>
          <p:nvPr/>
        </p:nvSpPr>
        <p:spPr>
          <a:xfrm>
            <a:off x="2133600" y="3733800"/>
            <a:ext cx="2743200" cy="457200"/>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جنى</a:t>
            </a:r>
            <a:endParaRPr lang="en-US" sz="3200" dirty="0">
              <a:solidFill>
                <a:schemeClr val="tx1"/>
              </a:solidFill>
              <a:latin typeface="Simplified Arabic" pitchFamily="18" charset="-78"/>
              <a:cs typeface="Simplified Arabic" pitchFamily="18" charset="-78"/>
            </a:endParaRPr>
          </a:p>
        </p:txBody>
      </p:sp>
      <p:sp>
        <p:nvSpPr>
          <p:cNvPr id="16" name="Rectangle 15"/>
          <p:cNvSpPr/>
          <p:nvPr/>
        </p:nvSpPr>
        <p:spPr>
          <a:xfrm>
            <a:off x="2133600" y="3276600"/>
            <a:ext cx="2743200" cy="45720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نبت</a:t>
            </a:r>
            <a:endParaRPr lang="en-US" sz="3200" dirty="0">
              <a:solidFill>
                <a:schemeClr val="tx1"/>
              </a:solidFill>
              <a:latin typeface="Simplified Arabic" pitchFamily="18" charset="-78"/>
              <a:cs typeface="Simplified Arabic" pitchFamily="18" charset="-78"/>
            </a:endParaRPr>
          </a:p>
        </p:txBody>
      </p:sp>
      <p:sp>
        <p:nvSpPr>
          <p:cNvPr id="17" name="Rectangle 16"/>
          <p:cNvSpPr/>
          <p:nvPr/>
        </p:nvSpPr>
        <p:spPr>
          <a:xfrm>
            <a:off x="2133600" y="2819400"/>
            <a:ext cx="2743200" cy="457200"/>
          </a:xfrm>
          <a:prstGeom prst="rect">
            <a:avLst/>
          </a:prstGeom>
          <a:solidFill>
            <a:schemeClr val="tx2">
              <a:lumMod val="10000"/>
              <a:lumOff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زرع</a:t>
            </a:r>
            <a:endParaRPr lang="en-US" sz="3200" dirty="0">
              <a:solidFill>
                <a:schemeClr val="tx1"/>
              </a:solidFill>
              <a:latin typeface="Simplified Arabic" pitchFamily="18" charset="-78"/>
              <a:cs typeface="Simplified Arabic" pitchFamily="18" charset="-78"/>
            </a:endParaRPr>
          </a:p>
        </p:txBody>
      </p:sp>
      <p:sp>
        <p:nvSpPr>
          <p:cNvPr id="18" name="Rectangle 17"/>
          <p:cNvSpPr/>
          <p:nvPr/>
        </p:nvSpPr>
        <p:spPr>
          <a:xfrm>
            <a:off x="2133600" y="2362200"/>
            <a:ext cx="2743200" cy="457200"/>
          </a:xfrm>
          <a:prstGeom prst="rect">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فتقت</a:t>
            </a:r>
            <a:endParaRPr lang="en-US" sz="3200" dirty="0">
              <a:solidFill>
                <a:schemeClr val="tx1"/>
              </a:solidFill>
              <a:latin typeface="Simplified Arabic" pitchFamily="18" charset="-78"/>
              <a:cs typeface="Simplified Arabic" pitchFamily="18" charset="-78"/>
            </a:endParaRPr>
          </a:p>
        </p:txBody>
      </p:sp>
      <p:sp>
        <p:nvSpPr>
          <p:cNvPr id="19" name="Rectangle 18"/>
          <p:cNvSpPr/>
          <p:nvPr/>
        </p:nvSpPr>
        <p:spPr>
          <a:xfrm>
            <a:off x="4876800" y="3276600"/>
            <a:ext cx="2743200" cy="45720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ينبت</a:t>
            </a:r>
            <a:endParaRPr lang="en-US" sz="3200" dirty="0">
              <a:solidFill>
                <a:schemeClr val="tx1"/>
              </a:solidFill>
              <a:latin typeface="Simplified Arabic" pitchFamily="18" charset="-78"/>
              <a:cs typeface="Simplified Arabic" pitchFamily="18" charset="-78"/>
            </a:endParaRPr>
          </a:p>
        </p:txBody>
      </p:sp>
      <p:sp>
        <p:nvSpPr>
          <p:cNvPr id="20" name="Rectangle 19"/>
          <p:cNvSpPr/>
          <p:nvPr/>
        </p:nvSpPr>
        <p:spPr>
          <a:xfrm>
            <a:off x="4876800" y="3733800"/>
            <a:ext cx="2743200" cy="457200"/>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يجنى</a:t>
            </a:r>
            <a:endParaRPr lang="en-US" sz="3200" dirty="0">
              <a:solidFill>
                <a:schemeClr val="tx1"/>
              </a:solidFill>
              <a:latin typeface="Simplified Arabic" pitchFamily="18" charset="-78"/>
              <a:cs typeface="Simplified Arabic" pitchFamily="18" charset="-78"/>
            </a:endParaRPr>
          </a:p>
        </p:txBody>
      </p:sp>
      <p:sp>
        <p:nvSpPr>
          <p:cNvPr id="21" name="Rectangle 20"/>
          <p:cNvSpPr/>
          <p:nvPr/>
        </p:nvSpPr>
        <p:spPr>
          <a:xfrm>
            <a:off x="4876800" y="4191000"/>
            <a:ext cx="2743200" cy="457200"/>
          </a:xfrm>
          <a:prstGeom prst="rect">
            <a:avLst/>
          </a:prstGeom>
          <a:solidFill>
            <a:schemeClr val="accent4">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dirty="0" smtClean="0">
                <a:solidFill>
                  <a:schemeClr val="tx1"/>
                </a:solidFill>
                <a:latin typeface="Simplified Arabic" pitchFamily="18" charset="-78"/>
                <a:cs typeface="Simplified Arabic" pitchFamily="18" charset="-78"/>
              </a:rPr>
              <a:t>تخيف</a:t>
            </a:r>
            <a:endParaRPr lang="en-US" sz="3200" dirty="0">
              <a:solidFill>
                <a:schemeClr val="tx1"/>
              </a:solidFill>
              <a:latin typeface="Simplified Arabic" pitchFamily="18" charset="-78"/>
              <a:cs typeface="Simplified Arabic" pitchFamily="18" charset="-78"/>
            </a:endParaRPr>
          </a:p>
        </p:txBody>
      </p:sp>
      <p:sp>
        <p:nvSpPr>
          <p:cNvPr id="22" name="Rectangle 21"/>
          <p:cNvSpPr/>
          <p:nvPr/>
        </p:nvSpPr>
        <p:spPr>
          <a:xfrm>
            <a:off x="4876800" y="4648200"/>
            <a:ext cx="2743200" cy="457200"/>
          </a:xfrm>
          <a:prstGeom prst="rect">
            <a:avLst/>
          </a:prstGeom>
          <a:solidFill>
            <a:schemeClr val="accent3">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تقى</a:t>
            </a:r>
            <a:endParaRPr lang="en-US" sz="3200" dirty="0">
              <a:solidFill>
                <a:schemeClr val="tx1"/>
              </a:solidFill>
              <a:latin typeface="Simplified Arabic" pitchFamily="18" charset="-78"/>
              <a:cs typeface="Simplified Arabic" pitchFamily="18" charset="-78"/>
            </a:endParaRPr>
          </a:p>
        </p:txBody>
      </p:sp>
      <p:sp>
        <p:nvSpPr>
          <p:cNvPr id="23" name="Rectangle 22"/>
          <p:cNvSpPr/>
          <p:nvPr/>
        </p:nvSpPr>
        <p:spPr>
          <a:xfrm>
            <a:off x="2133600" y="5105400"/>
            <a:ext cx="2743200" cy="457200"/>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طارد</a:t>
            </a:r>
            <a:endParaRPr lang="en-US" sz="3200" dirty="0">
              <a:solidFill>
                <a:schemeClr val="tx1"/>
              </a:solidFill>
              <a:latin typeface="Simplified Arabic" pitchFamily="18" charset="-78"/>
              <a:cs typeface="Simplified Arabic" pitchFamily="18" charset="-78"/>
            </a:endParaRPr>
          </a:p>
        </p:txBody>
      </p:sp>
      <p:sp>
        <p:nvSpPr>
          <p:cNvPr id="24" name="Rectangle 23"/>
          <p:cNvSpPr/>
          <p:nvPr/>
        </p:nvSpPr>
        <p:spPr>
          <a:xfrm>
            <a:off x="4876800" y="5105400"/>
            <a:ext cx="2743200" cy="457200"/>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يطارد</a:t>
            </a:r>
            <a:endParaRPr lang="en-US" sz="3200" dirty="0">
              <a:solidFill>
                <a:schemeClr val="tx1"/>
              </a:solidFill>
              <a:latin typeface="Simplified Arabic" pitchFamily="18" charset="-78"/>
              <a:cs typeface="Simplified Arabic" pitchFamily="18" charset="-78"/>
            </a:endParaRPr>
          </a:p>
        </p:txBody>
      </p:sp>
      <p:pic>
        <p:nvPicPr>
          <p:cNvPr id="25" name="Picture 24" descr="images (47).jpg"/>
          <p:cNvPicPr>
            <a:picLocks noChangeAspect="1"/>
          </p:cNvPicPr>
          <p:nvPr/>
        </p:nvPicPr>
        <p:blipFill>
          <a:blip r:embed="rId2"/>
          <a:srcRect l="84973"/>
          <a:stretch>
            <a:fillRect/>
          </a:stretch>
        </p:blipFill>
        <p:spPr>
          <a:xfrm>
            <a:off x="8839201" y="0"/>
            <a:ext cx="304800" cy="6858000"/>
          </a:xfrm>
          <a:prstGeom prst="rect">
            <a:avLst/>
          </a:prstGeom>
        </p:spPr>
      </p:pic>
      <p:pic>
        <p:nvPicPr>
          <p:cNvPr id="26" name="Picture 25" descr="images (47).jpg"/>
          <p:cNvPicPr>
            <a:picLocks noChangeAspect="1"/>
          </p:cNvPicPr>
          <p:nvPr/>
        </p:nvPicPr>
        <p:blipFill>
          <a:blip r:embed="rId2"/>
          <a:srcRect r="84973"/>
          <a:stretch>
            <a:fillRect/>
          </a:stretch>
        </p:blipFill>
        <p:spPr>
          <a:xfrm>
            <a:off x="0" y="0"/>
            <a:ext cx="304800" cy="6858000"/>
          </a:xfrm>
          <a:prstGeom prst="rect">
            <a:avLst/>
          </a:prstGeom>
        </p:spPr>
      </p:pic>
      <p:pic>
        <p:nvPicPr>
          <p:cNvPr id="27" name="Picture 26" descr="images (47).jpg"/>
          <p:cNvPicPr>
            <a:picLocks noChangeAspect="1"/>
          </p:cNvPicPr>
          <p:nvPr/>
        </p:nvPicPr>
        <p:blipFill>
          <a:blip r:embed="rId2"/>
          <a:srcRect t="82000"/>
          <a:stretch>
            <a:fillRect/>
          </a:stretch>
        </p:blipFill>
        <p:spPr>
          <a:xfrm>
            <a:off x="304800" y="6386513"/>
            <a:ext cx="8534400" cy="471487"/>
          </a:xfrm>
          <a:prstGeom prst="rect">
            <a:avLst/>
          </a:prstGeom>
        </p:spPr>
      </p:pic>
      <p:pic>
        <p:nvPicPr>
          <p:cNvPr id="28" name="Picture 27" descr="images (47).jpg"/>
          <p:cNvPicPr>
            <a:picLocks noChangeAspect="1"/>
          </p:cNvPicPr>
          <p:nvPr/>
        </p:nvPicPr>
        <p:blipFill>
          <a:blip r:embed="rId2"/>
          <a:srcRect b="90727"/>
          <a:stretch>
            <a:fillRect/>
          </a:stretch>
        </p:blipFill>
        <p:spPr>
          <a:xfrm>
            <a:off x="304800" y="0"/>
            <a:ext cx="8534400" cy="38100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1000" fill="hold"/>
                                        <p:tgtEl>
                                          <p:spTgt spid="18"/>
                                        </p:tgtEl>
                                        <p:attrNameLst>
                                          <p:attrName>ppt_x</p:attrName>
                                        </p:attrNameLst>
                                      </p:cBhvr>
                                      <p:tavLst>
                                        <p:tav tm="0">
                                          <p:val>
                                            <p:strVal val="#ppt_x-.2"/>
                                          </p:val>
                                        </p:tav>
                                        <p:tav tm="100000">
                                          <p:val>
                                            <p:strVal val="#ppt_x"/>
                                          </p:val>
                                        </p:tav>
                                      </p:tavLst>
                                    </p:anim>
                                    <p:anim calcmode="lin" valueType="num">
                                      <p:cBhvr>
                                        <p:cTn id="2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strVal val="#ppt_w*0.70"/>
                                          </p:val>
                                        </p:tav>
                                        <p:tav tm="100000">
                                          <p:val>
                                            <p:strVal val="#ppt_w"/>
                                          </p:val>
                                        </p:tav>
                                      </p:tavLst>
                                    </p:anim>
                                    <p:anim calcmode="lin" valueType="num">
                                      <p:cBhvr>
                                        <p:cTn id="35" dur="1000" fill="hold"/>
                                        <p:tgtEl>
                                          <p:spTgt spid="11"/>
                                        </p:tgtEl>
                                        <p:attrNameLst>
                                          <p:attrName>ppt_h</p:attrName>
                                        </p:attrNameLst>
                                      </p:cBhvr>
                                      <p:tavLst>
                                        <p:tav tm="0">
                                          <p:val>
                                            <p:strVal val="#ppt_h"/>
                                          </p:val>
                                        </p:tav>
                                        <p:tav tm="100000">
                                          <p:val>
                                            <p:strVal val="#ppt_h"/>
                                          </p:val>
                                        </p:tav>
                                      </p:tavLst>
                                    </p:anim>
                                    <p:animEffect transition="in" filter="fade">
                                      <p:cBhvr>
                                        <p:cTn id="36" dur="1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strVal val="#ppt_w*0.70"/>
                                          </p:val>
                                        </p:tav>
                                        <p:tav tm="100000">
                                          <p:val>
                                            <p:strVal val="#ppt_w"/>
                                          </p:val>
                                        </p:tav>
                                      </p:tavLst>
                                    </p:anim>
                                    <p:anim calcmode="lin" valueType="num">
                                      <p:cBhvr>
                                        <p:cTn id="42" dur="1000" fill="hold"/>
                                        <p:tgtEl>
                                          <p:spTgt spid="17"/>
                                        </p:tgtEl>
                                        <p:attrNameLst>
                                          <p:attrName>ppt_h</p:attrName>
                                        </p:attrNameLst>
                                      </p:cBhvr>
                                      <p:tavLst>
                                        <p:tav tm="0">
                                          <p:val>
                                            <p:strVal val="#ppt_h"/>
                                          </p:val>
                                        </p:tav>
                                        <p:tav tm="100000">
                                          <p:val>
                                            <p:strVal val="#ppt_h"/>
                                          </p:val>
                                        </p:tav>
                                      </p:tavLst>
                                    </p:anim>
                                    <p:animEffect transition="in" filter="fade">
                                      <p:cBhvr>
                                        <p:cTn id="43" dur="1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1000" fill="hold"/>
                                        <p:tgtEl>
                                          <p:spTgt spid="16"/>
                                        </p:tgtEl>
                                        <p:attrNameLst>
                                          <p:attrName>ppt_w</p:attrName>
                                        </p:attrNameLst>
                                      </p:cBhvr>
                                      <p:tavLst>
                                        <p:tav tm="0">
                                          <p:val>
                                            <p:strVal val="#ppt_w*0.70"/>
                                          </p:val>
                                        </p:tav>
                                        <p:tav tm="100000">
                                          <p:val>
                                            <p:strVal val="#ppt_w"/>
                                          </p:val>
                                        </p:tav>
                                      </p:tavLst>
                                    </p:anim>
                                    <p:anim calcmode="lin" valueType="num">
                                      <p:cBhvr>
                                        <p:cTn id="54" dur="1000" fill="hold"/>
                                        <p:tgtEl>
                                          <p:spTgt spid="16"/>
                                        </p:tgtEl>
                                        <p:attrNameLst>
                                          <p:attrName>ppt_h</p:attrName>
                                        </p:attrNameLst>
                                      </p:cBhvr>
                                      <p:tavLst>
                                        <p:tav tm="0">
                                          <p:val>
                                            <p:strVal val="#ppt_h"/>
                                          </p:val>
                                        </p:tav>
                                        <p:tav tm="100000">
                                          <p:val>
                                            <p:strVal val="#ppt_h"/>
                                          </p:val>
                                        </p:tav>
                                      </p:tavLst>
                                    </p:anim>
                                    <p:animEffect transition="in" filter="fade">
                                      <p:cBhvr>
                                        <p:cTn id="55" dur="10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58" presetClass="entr" presetSubtype="0" accel="10000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500" fill="hold"/>
                                        <p:tgtEl>
                                          <p:spTgt spid="21"/>
                                        </p:tgtEl>
                                        <p:attrNameLst>
                                          <p:attrName>ppt_w</p:attrName>
                                        </p:attrNameLst>
                                      </p:cBhvr>
                                      <p:tavLst>
                                        <p:tav tm="0">
                                          <p:val>
                                            <p:strVal val="#ppt_w*2.5"/>
                                          </p:val>
                                        </p:tav>
                                        <p:tav tm="100000">
                                          <p:val>
                                            <p:strVal val="#ppt_w"/>
                                          </p:val>
                                        </p:tav>
                                      </p:tavLst>
                                    </p:anim>
                                    <p:anim calcmode="lin" valueType="num">
                                      <p:cBhvr>
                                        <p:cTn id="75" dur="500" fill="hold"/>
                                        <p:tgtEl>
                                          <p:spTgt spid="21"/>
                                        </p:tgtEl>
                                        <p:attrNameLst>
                                          <p:attrName>ppt_h</p:attrName>
                                        </p:attrNameLst>
                                      </p:cBhvr>
                                      <p:tavLst>
                                        <p:tav tm="0">
                                          <p:val>
                                            <p:strVal val="#ppt_h*0.01"/>
                                          </p:val>
                                        </p:tav>
                                        <p:tav tm="100000">
                                          <p:val>
                                            <p:strVal val="#ppt_h"/>
                                          </p:val>
                                        </p:tav>
                                      </p:tavLst>
                                    </p:anim>
                                    <p:anim calcmode="lin" valueType="num">
                                      <p:cBhvr>
                                        <p:cTn id="76" dur="500" fill="hold"/>
                                        <p:tgtEl>
                                          <p:spTgt spid="21"/>
                                        </p:tgtEl>
                                        <p:attrNameLst>
                                          <p:attrName>ppt_x</p:attrName>
                                        </p:attrNameLst>
                                      </p:cBhvr>
                                      <p:tavLst>
                                        <p:tav tm="0">
                                          <p:val>
                                            <p:strVal val="#ppt_x"/>
                                          </p:val>
                                        </p:tav>
                                        <p:tav tm="100000">
                                          <p:val>
                                            <p:strVal val="#ppt_x"/>
                                          </p:val>
                                        </p:tav>
                                      </p:tavLst>
                                    </p:anim>
                                    <p:anim calcmode="lin" valueType="num">
                                      <p:cBhvr>
                                        <p:cTn id="77" dur="500" fill="hold"/>
                                        <p:tgtEl>
                                          <p:spTgt spid="21"/>
                                        </p:tgtEl>
                                        <p:attrNameLst>
                                          <p:attrName>ppt_y</p:attrName>
                                        </p:attrNameLst>
                                      </p:cBhvr>
                                      <p:tavLst>
                                        <p:tav tm="0">
                                          <p:val>
                                            <p:strVal val="#ppt_h+1"/>
                                          </p:val>
                                        </p:tav>
                                        <p:tav tm="100000">
                                          <p:val>
                                            <p:strVal val="#ppt_y"/>
                                          </p:val>
                                        </p:tav>
                                      </p:tavLst>
                                    </p:anim>
                                    <p:animEffect transition="in" filter="fad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58" presetClass="entr" presetSubtype="0" accel="100000"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p:cTn id="83" dur="500" fill="hold"/>
                                        <p:tgtEl>
                                          <p:spTgt spid="14"/>
                                        </p:tgtEl>
                                        <p:attrNameLst>
                                          <p:attrName>ppt_w</p:attrName>
                                        </p:attrNameLst>
                                      </p:cBhvr>
                                      <p:tavLst>
                                        <p:tav tm="0">
                                          <p:val>
                                            <p:strVal val="#ppt_w*2.5"/>
                                          </p:val>
                                        </p:tav>
                                        <p:tav tm="100000">
                                          <p:val>
                                            <p:strVal val="#ppt_w"/>
                                          </p:val>
                                        </p:tav>
                                      </p:tavLst>
                                    </p:anim>
                                    <p:anim calcmode="lin" valueType="num">
                                      <p:cBhvr>
                                        <p:cTn id="84" dur="500" fill="hold"/>
                                        <p:tgtEl>
                                          <p:spTgt spid="14"/>
                                        </p:tgtEl>
                                        <p:attrNameLst>
                                          <p:attrName>ppt_h</p:attrName>
                                        </p:attrNameLst>
                                      </p:cBhvr>
                                      <p:tavLst>
                                        <p:tav tm="0">
                                          <p:val>
                                            <p:strVal val="#ppt_h*0.01"/>
                                          </p:val>
                                        </p:tav>
                                        <p:tav tm="100000">
                                          <p:val>
                                            <p:strVal val="#ppt_h"/>
                                          </p:val>
                                        </p:tav>
                                      </p:tavLst>
                                    </p:anim>
                                    <p:anim calcmode="lin" valueType="num">
                                      <p:cBhvr>
                                        <p:cTn id="85" dur="500" fill="hold"/>
                                        <p:tgtEl>
                                          <p:spTgt spid="14"/>
                                        </p:tgtEl>
                                        <p:attrNameLst>
                                          <p:attrName>ppt_x</p:attrName>
                                        </p:attrNameLst>
                                      </p:cBhvr>
                                      <p:tavLst>
                                        <p:tav tm="0">
                                          <p:val>
                                            <p:strVal val="#ppt_x"/>
                                          </p:val>
                                        </p:tav>
                                        <p:tav tm="100000">
                                          <p:val>
                                            <p:strVal val="#ppt_x"/>
                                          </p:val>
                                        </p:tav>
                                      </p:tavLst>
                                    </p:anim>
                                    <p:anim calcmode="lin" valueType="num">
                                      <p:cBhvr>
                                        <p:cTn id="86" dur="500" fill="hold"/>
                                        <p:tgtEl>
                                          <p:spTgt spid="14"/>
                                        </p:tgtEl>
                                        <p:attrNameLst>
                                          <p:attrName>ppt_y</p:attrName>
                                        </p:attrNameLst>
                                      </p:cBhvr>
                                      <p:tavLst>
                                        <p:tav tm="0">
                                          <p:val>
                                            <p:strVal val="#ppt_h+1"/>
                                          </p:val>
                                        </p:tav>
                                        <p:tav tm="100000">
                                          <p:val>
                                            <p:strVal val="#ppt_y"/>
                                          </p:val>
                                        </p:tav>
                                      </p:tavLst>
                                    </p:anim>
                                    <p:animEffect transition="in" filter="fade">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24"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 to="" calcmode="lin" valueType="num">
                                      <p:cBhvr>
                                        <p:cTn id="92" dur="1" fill="hold"/>
                                        <p:tgtEl>
                                          <p:spTgt spid="22"/>
                                        </p:tgtEl>
                                        <p:attrNameLst>
                                          <p:attrName/>
                                        </p:attrNameLst>
                                      </p:cBhvr>
                                    </p:anim>
                                  </p:childTnLst>
                                </p:cTn>
                              </p:par>
                            </p:childTnLst>
                          </p:cTn>
                        </p:par>
                      </p:childTnLst>
                    </p:cTn>
                  </p:par>
                  <p:par>
                    <p:cTn id="93" fill="hold">
                      <p:stCondLst>
                        <p:cond delay="indefinite"/>
                      </p:stCondLst>
                      <p:childTnLst>
                        <p:par>
                          <p:cTn id="94" fill="hold">
                            <p:stCondLst>
                              <p:cond delay="0"/>
                            </p:stCondLst>
                            <p:childTnLst>
                              <p:par>
                                <p:cTn id="95" presetID="24" presetClass="entr" presetSubtype="0"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 to="" calcmode="lin" valueType="num">
                                      <p:cBhvr>
                                        <p:cTn id="97" dur="1" fill="hold"/>
                                        <p:tgtEl>
                                          <p:spTgt spid="13"/>
                                        </p:tgtEl>
                                        <p:attrNameLst>
                                          <p:attrName/>
                                        </p:attrNameLst>
                                      </p:cBhvr>
                                    </p:anim>
                                  </p:childTnLst>
                                </p:cTn>
                              </p:par>
                            </p:childTnLst>
                          </p:cTn>
                        </p:par>
                      </p:childTnLst>
                    </p:cTn>
                  </p:par>
                  <p:par>
                    <p:cTn id="98" fill="hold">
                      <p:stCondLst>
                        <p:cond delay="indefinite"/>
                      </p:stCondLst>
                      <p:childTnLst>
                        <p:par>
                          <p:cTn id="99" fill="hold">
                            <p:stCondLst>
                              <p:cond delay="0"/>
                            </p:stCondLst>
                            <p:childTnLst>
                              <p:par>
                                <p:cTn id="100" presetID="24" presetClass="entr" presetSubtype="0"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 to="" calcmode="lin" valueType="num">
                                      <p:cBhvr>
                                        <p:cTn id="102" dur="1" fill="hold"/>
                                        <p:tgtEl>
                                          <p:spTgt spid="24"/>
                                        </p:tgtEl>
                                        <p:attrNameLst>
                                          <p:attrName/>
                                        </p:attrNameLst>
                                      </p:cBhvr>
                                    </p:anim>
                                  </p:childTnLst>
                                </p:cTn>
                              </p:par>
                            </p:childTnLst>
                          </p:cTn>
                        </p:par>
                      </p:childTnLst>
                    </p:cTn>
                  </p:par>
                  <p:par>
                    <p:cTn id="103" fill="hold">
                      <p:stCondLst>
                        <p:cond delay="indefinite"/>
                      </p:stCondLst>
                      <p:childTnLst>
                        <p:par>
                          <p:cTn id="104" fill="hold">
                            <p:stCondLst>
                              <p:cond delay="0"/>
                            </p:stCondLst>
                            <p:childTnLst>
                              <p:par>
                                <p:cTn id="105" presetID="24" presetClass="entr" presetSubtype="0"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anim to="" calcmode="lin" valueType="num">
                                      <p:cBhvr>
                                        <p:cTn id="107" dur="1" fill="hold"/>
                                        <p:tgtEl>
                                          <p:spTgt spid="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05200" y="381000"/>
            <a:ext cx="2209800" cy="1414463"/>
          </a:xfrm>
          <a:prstGeom prst="downArrowCallout">
            <a:avLst/>
          </a:prstGeom>
          <a:solidFill>
            <a:schemeClr val="accent4">
              <a:lumMod val="40000"/>
              <a:lumOff val="60000"/>
            </a:schemeClr>
          </a:solidFill>
        </p:spPr>
        <p:txBody>
          <a:bodyPr wrap="square" rtlCol="0">
            <a:spAutoFit/>
          </a:bodyPr>
          <a:lstStyle/>
          <a:p>
            <a:pPr algn="ctr"/>
            <a:r>
              <a:rPr lang="ar-SA" sz="5400" dirty="0" smtClean="0">
                <a:solidFill>
                  <a:srgbClr val="FF0000"/>
                </a:solidFill>
                <a:latin typeface="Simplified Arabic" pitchFamily="18" charset="-78"/>
                <a:cs typeface="Simplified Arabic" pitchFamily="18" charset="-78"/>
              </a:rPr>
              <a:t>التقييم</a:t>
            </a:r>
            <a:endParaRPr lang="en-US" sz="5400" dirty="0">
              <a:solidFill>
                <a:srgbClr val="FF0000"/>
              </a:solidFill>
              <a:latin typeface="Simplified Arabic" pitchFamily="18" charset="-78"/>
              <a:cs typeface="Simplified Arabic" pitchFamily="18" charset="-78"/>
            </a:endParaRPr>
          </a:p>
        </p:txBody>
      </p:sp>
      <p:sp>
        <p:nvSpPr>
          <p:cNvPr id="4" name="TextBox 3"/>
          <p:cNvSpPr txBox="1"/>
          <p:nvPr/>
        </p:nvSpPr>
        <p:spPr>
          <a:xfrm>
            <a:off x="0" y="1676400"/>
            <a:ext cx="8839200" cy="707886"/>
          </a:xfrm>
          <a:prstGeom prst="rect">
            <a:avLst/>
          </a:prstGeom>
          <a:noFill/>
        </p:spPr>
        <p:txBody>
          <a:bodyPr wrap="square" rtlCol="0">
            <a:spAutoFit/>
          </a:bodyPr>
          <a:lstStyle/>
          <a:p>
            <a:pPr algn="r"/>
            <a:r>
              <a:rPr lang="ar-SA" sz="4000" b="1" dirty="0" smtClean="0">
                <a:latin typeface="Simplified Arabic" pitchFamily="18" charset="-78"/>
                <a:cs typeface="Simplified Arabic" pitchFamily="18" charset="-78"/>
              </a:rPr>
              <a:t>اختر الجواب الصحيح ثم اجعله فى الفراغ...</a:t>
            </a:r>
          </a:p>
        </p:txBody>
      </p:sp>
      <p:sp>
        <p:nvSpPr>
          <p:cNvPr id="6" name="TextBox 5"/>
          <p:cNvSpPr txBox="1"/>
          <p:nvPr/>
        </p:nvSpPr>
        <p:spPr>
          <a:xfrm>
            <a:off x="304800" y="2514600"/>
            <a:ext cx="8458200" cy="584775"/>
          </a:xfrm>
          <a:prstGeom prst="rect">
            <a:avLst/>
          </a:prstGeom>
          <a:noFill/>
        </p:spPr>
        <p:txBody>
          <a:bodyPr wrap="square" rtlCol="0">
            <a:spAutoFit/>
          </a:bodyPr>
          <a:lstStyle/>
          <a:p>
            <a:pPr marL="742950" indent="-742950" algn="r" rtl="1"/>
            <a:r>
              <a:rPr lang="ar-SA" sz="3200" b="1" dirty="0" smtClean="0">
                <a:latin typeface="Simplified Arabic" pitchFamily="18" charset="-78"/>
                <a:cs typeface="Simplified Arabic" pitchFamily="18" charset="-78"/>
              </a:rPr>
              <a:t>عند ما احس الانسان الجوع بحث عن ...........</a:t>
            </a:r>
            <a:endParaRPr lang="en-US" sz="3200" b="1" dirty="0">
              <a:latin typeface="Simplified Arabic" pitchFamily="18" charset="-78"/>
              <a:cs typeface="Simplified Arabic" pitchFamily="18" charset="-78"/>
            </a:endParaRPr>
          </a:p>
        </p:txBody>
      </p:sp>
      <p:sp>
        <p:nvSpPr>
          <p:cNvPr id="7" name="TextBox 6"/>
          <p:cNvSpPr txBox="1"/>
          <p:nvPr/>
        </p:nvSpPr>
        <p:spPr>
          <a:xfrm>
            <a:off x="609600" y="4001869"/>
            <a:ext cx="8153400" cy="646331"/>
          </a:xfrm>
          <a:prstGeom prst="rect">
            <a:avLst/>
          </a:prstGeom>
          <a:noFill/>
        </p:spPr>
        <p:txBody>
          <a:bodyPr wrap="square" rtlCol="0">
            <a:spAutoFit/>
          </a:bodyPr>
          <a:lstStyle/>
          <a:p>
            <a:pPr marL="742950" indent="-742950" algn="r" rtl="1"/>
            <a:r>
              <a:rPr lang="ar-SA" sz="3600" b="1" dirty="0" smtClean="0">
                <a:latin typeface="Simplified Arabic" pitchFamily="18" charset="-78"/>
                <a:cs typeface="Simplified Arabic" pitchFamily="18" charset="-78"/>
              </a:rPr>
              <a:t>صنع الانسان البيوت التى ......... الحر والبرد</a:t>
            </a:r>
            <a:endParaRPr lang="en-US" sz="3600" b="1" dirty="0">
              <a:latin typeface="Simplified Arabic" pitchFamily="18" charset="-78"/>
              <a:cs typeface="Simplified Arabic" pitchFamily="18" charset="-78"/>
            </a:endParaRPr>
          </a:p>
        </p:txBody>
      </p:sp>
      <p:sp>
        <p:nvSpPr>
          <p:cNvPr id="8" name="TextBox 7"/>
          <p:cNvSpPr txBox="1"/>
          <p:nvPr/>
        </p:nvSpPr>
        <p:spPr>
          <a:xfrm>
            <a:off x="381000" y="4763869"/>
            <a:ext cx="8458200" cy="646331"/>
          </a:xfrm>
          <a:prstGeom prst="rect">
            <a:avLst/>
          </a:prstGeom>
          <a:noFill/>
        </p:spPr>
        <p:txBody>
          <a:bodyPr wrap="square" rtlCol="0">
            <a:spAutoFit/>
          </a:bodyPr>
          <a:lstStyle/>
          <a:p>
            <a:pPr marL="742950" indent="-742950" algn="r" rtl="1"/>
            <a:r>
              <a:rPr lang="ar-SA" sz="3600" b="1" dirty="0" smtClean="0">
                <a:latin typeface="Simplified Arabic" pitchFamily="18" charset="-78"/>
                <a:cs typeface="Simplified Arabic" pitchFamily="18" charset="-78"/>
              </a:rPr>
              <a:t>عند ما عرف الانسان المرض احتاج الى ...........</a:t>
            </a:r>
            <a:endParaRPr lang="en-US" sz="3600" b="1" dirty="0">
              <a:latin typeface="Simplified Arabic" pitchFamily="18" charset="-78"/>
              <a:cs typeface="Simplified Arabic" pitchFamily="18" charset="-78"/>
            </a:endParaRPr>
          </a:p>
        </p:txBody>
      </p:sp>
      <p:sp>
        <p:nvSpPr>
          <p:cNvPr id="9" name="Rounded Rectangle 8"/>
          <p:cNvSpPr/>
          <p:nvPr/>
        </p:nvSpPr>
        <p:spPr>
          <a:xfrm>
            <a:off x="3962400" y="3200400"/>
            <a:ext cx="13716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solidFill>
                  <a:srgbClr val="FF0000"/>
                </a:solidFill>
                <a:latin typeface="Simplified Arabic" pitchFamily="18" charset="-78"/>
                <a:cs typeface="Simplified Arabic" pitchFamily="18" charset="-78"/>
              </a:rPr>
              <a:t>فاحتال</a:t>
            </a:r>
            <a:endParaRPr lang="en-US" sz="3200" b="1" dirty="0">
              <a:solidFill>
                <a:srgbClr val="FF0000"/>
              </a:solidFill>
              <a:latin typeface="Simplified Arabic" pitchFamily="18" charset="-78"/>
              <a:cs typeface="Simplified Arabic" pitchFamily="18" charset="-78"/>
            </a:endParaRPr>
          </a:p>
        </p:txBody>
      </p:sp>
      <p:sp>
        <p:nvSpPr>
          <p:cNvPr id="10" name="TextBox 9"/>
          <p:cNvSpPr txBox="1"/>
          <p:nvPr/>
        </p:nvSpPr>
        <p:spPr>
          <a:xfrm>
            <a:off x="609600" y="3276600"/>
            <a:ext cx="8153400" cy="646331"/>
          </a:xfrm>
          <a:prstGeom prst="rect">
            <a:avLst/>
          </a:prstGeom>
          <a:noFill/>
        </p:spPr>
        <p:txBody>
          <a:bodyPr wrap="square" rtlCol="0">
            <a:spAutoFit/>
          </a:bodyPr>
          <a:lstStyle/>
          <a:p>
            <a:pPr marL="742950" indent="-742950" algn="r" rtl="1"/>
            <a:r>
              <a:rPr lang="ar-SA" sz="3600" b="1" dirty="0" smtClean="0">
                <a:latin typeface="Simplified Arabic" pitchFamily="18" charset="-78"/>
                <a:cs typeface="Simplified Arabic" pitchFamily="18" charset="-78"/>
              </a:rPr>
              <a:t>خاف الانسان الوحوش ......... لرد عدوانها</a:t>
            </a:r>
            <a:endParaRPr lang="en-US" sz="3600" b="1" dirty="0">
              <a:latin typeface="Simplified Arabic" pitchFamily="18" charset="-78"/>
              <a:cs typeface="Simplified Arabic" pitchFamily="18" charset="-78"/>
            </a:endParaRPr>
          </a:p>
        </p:txBody>
      </p:sp>
      <p:sp>
        <p:nvSpPr>
          <p:cNvPr id="11" name="Rounded Rectangle 10"/>
          <p:cNvSpPr/>
          <p:nvPr/>
        </p:nvSpPr>
        <p:spPr>
          <a:xfrm>
            <a:off x="1295400" y="4648200"/>
            <a:ext cx="12954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smtClean="0">
                <a:solidFill>
                  <a:srgbClr val="FF0000"/>
                </a:solidFill>
                <a:latin typeface="Simplified Arabic" pitchFamily="18" charset="-78"/>
                <a:cs typeface="Simplified Arabic" pitchFamily="18" charset="-78"/>
              </a:rPr>
              <a:t>الدواء</a:t>
            </a:r>
            <a:endParaRPr lang="en-US" sz="2800" b="1" dirty="0">
              <a:solidFill>
                <a:srgbClr val="FF0000"/>
              </a:solidFill>
              <a:latin typeface="Simplified Arabic" pitchFamily="18" charset="-78"/>
              <a:cs typeface="Simplified Arabic" pitchFamily="18" charset="-78"/>
            </a:endParaRPr>
          </a:p>
        </p:txBody>
      </p:sp>
      <p:sp>
        <p:nvSpPr>
          <p:cNvPr id="12" name="Rounded Rectangle 11"/>
          <p:cNvSpPr/>
          <p:nvPr/>
        </p:nvSpPr>
        <p:spPr>
          <a:xfrm>
            <a:off x="3581400" y="3886200"/>
            <a:ext cx="1066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solidFill>
                  <a:srgbClr val="FF0000"/>
                </a:solidFill>
                <a:latin typeface="Simplified Arabic" pitchFamily="18" charset="-78"/>
                <a:cs typeface="Simplified Arabic" pitchFamily="18" charset="-78"/>
              </a:rPr>
              <a:t>تقيه</a:t>
            </a:r>
            <a:endParaRPr lang="en-US" sz="3200" b="1" dirty="0">
              <a:solidFill>
                <a:srgbClr val="FF0000"/>
              </a:solidFill>
              <a:latin typeface="Simplified Arabic" pitchFamily="18" charset="-78"/>
              <a:cs typeface="Simplified Arabic" pitchFamily="18" charset="-78"/>
            </a:endParaRPr>
          </a:p>
        </p:txBody>
      </p:sp>
      <p:sp>
        <p:nvSpPr>
          <p:cNvPr id="13" name="Rounded Rectangle 12"/>
          <p:cNvSpPr/>
          <p:nvPr/>
        </p:nvSpPr>
        <p:spPr>
          <a:xfrm>
            <a:off x="2286000" y="2438400"/>
            <a:ext cx="12954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solidFill>
                  <a:srgbClr val="FF0000"/>
                </a:solidFill>
                <a:latin typeface="Simplified Arabic" pitchFamily="18" charset="-78"/>
                <a:cs typeface="Simplified Arabic" pitchFamily="18" charset="-78"/>
              </a:rPr>
              <a:t>الطعام</a:t>
            </a:r>
            <a:endParaRPr lang="en-US" sz="3200" b="1" dirty="0">
              <a:solidFill>
                <a:srgbClr val="FF0000"/>
              </a:solidFill>
              <a:latin typeface="Simplified Arabic" pitchFamily="18" charset="-78"/>
              <a:cs typeface="Simplified Arabic" pitchFamily="18" charset="-78"/>
            </a:endParaRPr>
          </a:p>
        </p:txBody>
      </p:sp>
      <p:sp>
        <p:nvSpPr>
          <p:cNvPr id="14" name="TextBox 13"/>
          <p:cNvSpPr txBox="1"/>
          <p:nvPr/>
        </p:nvSpPr>
        <p:spPr>
          <a:xfrm>
            <a:off x="304800" y="5602069"/>
            <a:ext cx="8458200" cy="584775"/>
          </a:xfrm>
          <a:prstGeom prst="rect">
            <a:avLst/>
          </a:prstGeom>
          <a:noFill/>
        </p:spPr>
        <p:txBody>
          <a:bodyPr wrap="square" rtlCol="0">
            <a:spAutoFit/>
          </a:bodyPr>
          <a:lstStyle/>
          <a:p>
            <a:pPr marL="742950" indent="-742950" algn="r" rtl="1"/>
            <a:r>
              <a:rPr lang="ar-SA" sz="3200" b="1" dirty="0" smtClean="0">
                <a:latin typeface="Simplified Arabic" pitchFamily="18" charset="-78"/>
                <a:cs typeface="Simplified Arabic" pitchFamily="18" charset="-78"/>
              </a:rPr>
              <a:t>عند ما احتاج الانسان الى الانتقال سخر .......... للموصلات </a:t>
            </a:r>
            <a:endParaRPr lang="en-US" sz="3200" b="1" dirty="0">
              <a:latin typeface="Simplified Arabic" pitchFamily="18" charset="-78"/>
              <a:cs typeface="Simplified Arabic" pitchFamily="18" charset="-78"/>
            </a:endParaRPr>
          </a:p>
        </p:txBody>
      </p:sp>
      <p:sp>
        <p:nvSpPr>
          <p:cNvPr id="15" name="Rounded Rectangle 14"/>
          <p:cNvSpPr/>
          <p:nvPr/>
        </p:nvSpPr>
        <p:spPr>
          <a:xfrm>
            <a:off x="2057400" y="5486400"/>
            <a:ext cx="12192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solidFill>
                  <a:srgbClr val="FF0000"/>
                </a:solidFill>
                <a:latin typeface="Simplified Arabic" pitchFamily="18" charset="-78"/>
                <a:cs typeface="Simplified Arabic" pitchFamily="18" charset="-78"/>
              </a:rPr>
              <a:t>الحيوان</a:t>
            </a:r>
            <a:endParaRPr lang="en-US" sz="3200" b="1" dirty="0">
              <a:solidFill>
                <a:srgbClr val="FF0000"/>
              </a:solidFill>
              <a:latin typeface="Simplified Arabic" pitchFamily="18" charset="-78"/>
              <a:cs typeface="Simplified Arabic" pitchFamily="18" charset="-78"/>
            </a:endParaRPr>
          </a:p>
        </p:txBody>
      </p:sp>
      <p:pic>
        <p:nvPicPr>
          <p:cNvPr id="16" name="Picture 15" descr="images (47).jpg"/>
          <p:cNvPicPr>
            <a:picLocks noChangeAspect="1"/>
          </p:cNvPicPr>
          <p:nvPr/>
        </p:nvPicPr>
        <p:blipFill>
          <a:blip r:embed="rId2"/>
          <a:srcRect l="84973"/>
          <a:stretch>
            <a:fillRect/>
          </a:stretch>
        </p:blipFill>
        <p:spPr>
          <a:xfrm>
            <a:off x="8839201" y="0"/>
            <a:ext cx="304800" cy="6858000"/>
          </a:xfrm>
          <a:prstGeom prst="rect">
            <a:avLst/>
          </a:prstGeom>
        </p:spPr>
      </p:pic>
      <p:pic>
        <p:nvPicPr>
          <p:cNvPr id="17" name="Picture 16" descr="images (47).jpg"/>
          <p:cNvPicPr>
            <a:picLocks noChangeAspect="1"/>
          </p:cNvPicPr>
          <p:nvPr/>
        </p:nvPicPr>
        <p:blipFill>
          <a:blip r:embed="rId2"/>
          <a:srcRect r="84973"/>
          <a:stretch>
            <a:fillRect/>
          </a:stretch>
        </p:blipFill>
        <p:spPr>
          <a:xfrm>
            <a:off x="0" y="0"/>
            <a:ext cx="304800" cy="6858000"/>
          </a:xfrm>
          <a:prstGeom prst="rect">
            <a:avLst/>
          </a:prstGeom>
        </p:spPr>
      </p:pic>
      <p:pic>
        <p:nvPicPr>
          <p:cNvPr id="18" name="Picture 17" descr="images (47).jpg"/>
          <p:cNvPicPr>
            <a:picLocks noChangeAspect="1"/>
          </p:cNvPicPr>
          <p:nvPr/>
        </p:nvPicPr>
        <p:blipFill>
          <a:blip r:embed="rId2"/>
          <a:srcRect t="82000"/>
          <a:stretch>
            <a:fillRect/>
          </a:stretch>
        </p:blipFill>
        <p:spPr>
          <a:xfrm>
            <a:off x="304800" y="6386513"/>
            <a:ext cx="8534400" cy="471487"/>
          </a:xfrm>
          <a:prstGeom prst="rect">
            <a:avLst/>
          </a:prstGeom>
        </p:spPr>
      </p:pic>
      <p:pic>
        <p:nvPicPr>
          <p:cNvPr id="19" name="Picture 18" descr="images (47).jpg"/>
          <p:cNvPicPr>
            <a:picLocks noChangeAspect="1"/>
          </p:cNvPicPr>
          <p:nvPr/>
        </p:nvPicPr>
        <p:blipFill>
          <a:blip r:embed="rId2"/>
          <a:srcRect b="90727"/>
          <a:stretch>
            <a:fillRect/>
          </a:stretch>
        </p:blipFill>
        <p:spPr>
          <a:xfrm>
            <a:off x="304800" y="0"/>
            <a:ext cx="8534400" cy="3810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Bottom)">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lide(fromBottom)">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slide(fromBottom)">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slide(fromBottom)">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slide(fromBottom)">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1000"/>
                                        <p:tgtEl>
                                          <p:spTgt spid="15"/>
                                        </p:tgtEl>
                                      </p:cBhvr>
                                    </p:animEffect>
                                    <p:anim calcmode="lin" valueType="num">
                                      <p:cBhvr>
                                        <p:cTn id="74" dur="1000" fill="hold"/>
                                        <p:tgtEl>
                                          <p:spTgt spid="15"/>
                                        </p:tgtEl>
                                        <p:attrNameLst>
                                          <p:attrName>ppt_x</p:attrName>
                                        </p:attrNameLst>
                                      </p:cBhvr>
                                      <p:tavLst>
                                        <p:tav tm="0">
                                          <p:val>
                                            <p:strVal val="#ppt_x"/>
                                          </p:val>
                                        </p:tav>
                                        <p:tav tm="100000">
                                          <p:val>
                                            <p:strVal val="#ppt_x"/>
                                          </p:val>
                                        </p:tav>
                                      </p:tavLst>
                                    </p:anim>
                                    <p:anim calcmode="lin" valueType="num">
                                      <p:cBhvr>
                                        <p:cTn id="7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p:bldP spid="9" grpId="0" animBg="1"/>
      <p:bldP spid="10" grpId="0"/>
      <p:bldP spid="11" grpId="0" animBg="1"/>
      <p:bldP spid="12" grpId="0" animBg="1"/>
      <p:bldP spid="13" grpId="0" animBg="1"/>
      <p:bldP spid="14"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381000"/>
            <a:ext cx="5867400" cy="1225868"/>
          </a:xfrm>
          <a:prstGeom prst="flowChartAlternateProcess">
            <a:avLst/>
          </a:prstGeom>
          <a:solidFill>
            <a:schemeClr val="tx2">
              <a:lumMod val="10000"/>
              <a:lumOff val="90000"/>
            </a:schemeClr>
          </a:solidFill>
          <a:ln>
            <a:solidFill>
              <a:srgbClr val="002060"/>
            </a:solidFill>
          </a:ln>
        </p:spPr>
        <p:txBody>
          <a:bodyPr wrap="square" rtlCol="0">
            <a:spAutoFit/>
          </a:bodyPr>
          <a:lstStyle/>
          <a:p>
            <a:pPr algn="ctr"/>
            <a:r>
              <a:rPr lang="ar-SA" sz="6600" dirty="0" smtClean="0">
                <a:ln>
                  <a:solidFill>
                    <a:srgbClr val="00B050"/>
                  </a:solidFill>
                </a:ln>
                <a:latin typeface="Simplified Arabic" pitchFamily="18" charset="-78"/>
                <a:cs typeface="Simplified Arabic" pitchFamily="18" charset="-78"/>
              </a:rPr>
              <a:t>الواجب المنزلى</a:t>
            </a:r>
            <a:endParaRPr lang="en-US" sz="6600" dirty="0">
              <a:ln>
                <a:solidFill>
                  <a:srgbClr val="00B050"/>
                </a:solidFill>
              </a:ln>
              <a:latin typeface="Simplified Arabic" pitchFamily="18" charset="-78"/>
              <a:cs typeface="Simplified Arabic" pitchFamily="18" charset="-78"/>
            </a:endParaRPr>
          </a:p>
        </p:txBody>
      </p:sp>
      <p:sp>
        <p:nvSpPr>
          <p:cNvPr id="4" name="TextBox 3"/>
          <p:cNvSpPr txBox="1"/>
          <p:nvPr/>
        </p:nvSpPr>
        <p:spPr>
          <a:xfrm>
            <a:off x="381000" y="4778514"/>
            <a:ext cx="8382000" cy="707886"/>
          </a:xfrm>
          <a:prstGeom prst="rect">
            <a:avLst/>
          </a:prstGeom>
          <a:noFill/>
        </p:spPr>
        <p:txBody>
          <a:bodyPr wrap="square" rtlCol="0">
            <a:spAutoFit/>
          </a:bodyPr>
          <a:lstStyle/>
          <a:p>
            <a:pPr algn="r" rtl="1">
              <a:buFont typeface="Wingdings" pitchFamily="2" charset="2"/>
              <a:buChar char="q"/>
            </a:pPr>
            <a:r>
              <a:rPr lang="ar-SA" sz="4000" b="1" dirty="0" smtClean="0">
                <a:latin typeface="Simplified Arabic" pitchFamily="18" charset="-78"/>
                <a:cs typeface="Simplified Arabic" pitchFamily="18" charset="-78"/>
              </a:rPr>
              <a:t>اشرح المثل بالعربية : “الحاجة تفتق الحيلة”.</a:t>
            </a:r>
            <a:endParaRPr lang="en-US" sz="4000" b="1" dirty="0">
              <a:latin typeface="Simplified Arabic" pitchFamily="18" charset="-78"/>
              <a:cs typeface="Simplified Arabic" pitchFamily="18" charset="-78"/>
            </a:endParaRPr>
          </a:p>
        </p:txBody>
      </p:sp>
      <p:pic>
        <p:nvPicPr>
          <p:cNvPr id="7" name="Picture 6" descr="ag.jpg"/>
          <p:cNvPicPr>
            <a:picLocks noChangeAspect="1"/>
          </p:cNvPicPr>
          <p:nvPr/>
        </p:nvPicPr>
        <p:blipFill>
          <a:blip r:embed="rId2"/>
          <a:stretch>
            <a:fillRect/>
          </a:stretch>
        </p:blipFill>
        <p:spPr>
          <a:xfrm>
            <a:off x="1371600" y="1716706"/>
            <a:ext cx="6096000" cy="2636219"/>
          </a:xfrm>
          <a:prstGeom prst="rect">
            <a:avLst/>
          </a:prstGeom>
        </p:spPr>
      </p:pic>
      <p:pic>
        <p:nvPicPr>
          <p:cNvPr id="5" name="Picture 4" descr="images (47).jpg"/>
          <p:cNvPicPr>
            <a:picLocks noChangeAspect="1"/>
          </p:cNvPicPr>
          <p:nvPr/>
        </p:nvPicPr>
        <p:blipFill>
          <a:blip r:embed="rId3"/>
          <a:srcRect l="84973"/>
          <a:stretch>
            <a:fillRect/>
          </a:stretch>
        </p:blipFill>
        <p:spPr>
          <a:xfrm>
            <a:off x="8839201" y="0"/>
            <a:ext cx="304800" cy="6858000"/>
          </a:xfrm>
          <a:prstGeom prst="rect">
            <a:avLst/>
          </a:prstGeom>
        </p:spPr>
      </p:pic>
      <p:pic>
        <p:nvPicPr>
          <p:cNvPr id="6" name="Picture 5" descr="images (47).jpg"/>
          <p:cNvPicPr>
            <a:picLocks noChangeAspect="1"/>
          </p:cNvPicPr>
          <p:nvPr/>
        </p:nvPicPr>
        <p:blipFill>
          <a:blip r:embed="rId3"/>
          <a:srcRect r="84973"/>
          <a:stretch>
            <a:fillRect/>
          </a:stretch>
        </p:blipFill>
        <p:spPr>
          <a:xfrm>
            <a:off x="0" y="0"/>
            <a:ext cx="304800" cy="6858000"/>
          </a:xfrm>
          <a:prstGeom prst="rect">
            <a:avLst/>
          </a:prstGeom>
        </p:spPr>
      </p:pic>
      <p:pic>
        <p:nvPicPr>
          <p:cNvPr id="8" name="Picture 7" descr="images (47).jpg"/>
          <p:cNvPicPr>
            <a:picLocks noChangeAspect="1"/>
          </p:cNvPicPr>
          <p:nvPr/>
        </p:nvPicPr>
        <p:blipFill>
          <a:blip r:embed="rId3"/>
          <a:srcRect t="82000"/>
          <a:stretch>
            <a:fillRect/>
          </a:stretch>
        </p:blipFill>
        <p:spPr>
          <a:xfrm>
            <a:off x="304800" y="6386513"/>
            <a:ext cx="8534400" cy="471487"/>
          </a:xfrm>
          <a:prstGeom prst="rect">
            <a:avLst/>
          </a:prstGeom>
        </p:spPr>
      </p:pic>
      <p:pic>
        <p:nvPicPr>
          <p:cNvPr id="9" name="Picture 8" descr="images (47).jpg"/>
          <p:cNvPicPr>
            <a:picLocks noChangeAspect="1"/>
          </p:cNvPicPr>
          <p:nvPr/>
        </p:nvPicPr>
        <p:blipFill>
          <a:blip r:embed="rId3"/>
          <a:srcRect b="90727"/>
          <a:stretch>
            <a:fillRect/>
          </a:stretch>
        </p:blipFill>
        <p:spPr>
          <a:xfrm>
            <a:off x="304800" y="0"/>
            <a:ext cx="8534400" cy="381000"/>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3-07-17-images.jpg"/>
          <p:cNvPicPr>
            <a:picLocks noChangeAspect="1"/>
          </p:cNvPicPr>
          <p:nvPr/>
        </p:nvPicPr>
        <p:blipFill>
          <a:blip r:embed="rId2"/>
          <a:stretch>
            <a:fillRect/>
          </a:stretch>
        </p:blipFill>
        <p:spPr>
          <a:xfrm>
            <a:off x="1600200" y="4800600"/>
            <a:ext cx="5715000" cy="1676400"/>
          </a:xfrm>
          <a:prstGeom prst="rect">
            <a:avLst/>
          </a:prstGeom>
        </p:spPr>
      </p:pic>
      <p:pic>
        <p:nvPicPr>
          <p:cNvPr id="6" name="Picture 5" descr="kntosa.com_23_19_155095432711584.png"/>
          <p:cNvPicPr>
            <a:picLocks noChangeAspect="1"/>
          </p:cNvPicPr>
          <p:nvPr/>
        </p:nvPicPr>
        <p:blipFill>
          <a:blip r:embed="rId3"/>
          <a:stretch>
            <a:fillRect/>
          </a:stretch>
        </p:blipFill>
        <p:spPr>
          <a:xfrm>
            <a:off x="533400" y="304800"/>
            <a:ext cx="8153400" cy="4482416"/>
          </a:xfrm>
          <a:prstGeom prst="rect">
            <a:avLst/>
          </a:prstGeom>
        </p:spPr>
      </p:pic>
      <p:pic>
        <p:nvPicPr>
          <p:cNvPr id="4" name="Picture 3" descr="images (47).jpg"/>
          <p:cNvPicPr>
            <a:picLocks noChangeAspect="1"/>
          </p:cNvPicPr>
          <p:nvPr/>
        </p:nvPicPr>
        <p:blipFill>
          <a:blip r:embed="rId4"/>
          <a:srcRect l="84973"/>
          <a:stretch>
            <a:fillRect/>
          </a:stretch>
        </p:blipFill>
        <p:spPr>
          <a:xfrm>
            <a:off x="8839201" y="0"/>
            <a:ext cx="304800" cy="6858000"/>
          </a:xfrm>
          <a:prstGeom prst="rect">
            <a:avLst/>
          </a:prstGeom>
        </p:spPr>
      </p:pic>
      <p:pic>
        <p:nvPicPr>
          <p:cNvPr id="7" name="Picture 6" descr="images (47).jpg"/>
          <p:cNvPicPr>
            <a:picLocks noChangeAspect="1"/>
          </p:cNvPicPr>
          <p:nvPr/>
        </p:nvPicPr>
        <p:blipFill>
          <a:blip r:embed="rId4"/>
          <a:srcRect r="84973"/>
          <a:stretch>
            <a:fillRect/>
          </a:stretch>
        </p:blipFill>
        <p:spPr>
          <a:xfrm>
            <a:off x="0" y="0"/>
            <a:ext cx="304800" cy="6858000"/>
          </a:xfrm>
          <a:prstGeom prst="rect">
            <a:avLst/>
          </a:prstGeom>
        </p:spPr>
      </p:pic>
      <p:pic>
        <p:nvPicPr>
          <p:cNvPr id="8" name="Picture 7" descr="images (47).jpg"/>
          <p:cNvPicPr>
            <a:picLocks noChangeAspect="1"/>
          </p:cNvPicPr>
          <p:nvPr/>
        </p:nvPicPr>
        <p:blipFill>
          <a:blip r:embed="rId4"/>
          <a:srcRect t="82000"/>
          <a:stretch>
            <a:fillRect/>
          </a:stretch>
        </p:blipFill>
        <p:spPr>
          <a:xfrm>
            <a:off x="304800" y="6386513"/>
            <a:ext cx="8534400" cy="471487"/>
          </a:xfrm>
          <a:prstGeom prst="rect">
            <a:avLst/>
          </a:prstGeom>
        </p:spPr>
      </p:pic>
      <p:pic>
        <p:nvPicPr>
          <p:cNvPr id="9" name="Picture 8" descr="images (47).jpg"/>
          <p:cNvPicPr>
            <a:picLocks noChangeAspect="1"/>
          </p:cNvPicPr>
          <p:nvPr/>
        </p:nvPicPr>
        <p:blipFill>
          <a:blip r:embed="rId4"/>
          <a:srcRect b="90727"/>
          <a:stretch>
            <a:fillRect/>
          </a:stretch>
        </p:blipFill>
        <p:spPr>
          <a:xfrm>
            <a:off x="304800" y="0"/>
            <a:ext cx="8534400" cy="381000"/>
          </a:xfrm>
          <a:prstGeom prst="rect">
            <a:avLst/>
          </a:prstGeom>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 (47).jpg"/>
          <p:cNvPicPr>
            <a:picLocks noChangeAspect="1"/>
          </p:cNvPicPr>
          <p:nvPr/>
        </p:nvPicPr>
        <p:blipFill>
          <a:blip r:embed="rId2"/>
          <a:stretch>
            <a:fillRect/>
          </a:stretch>
        </p:blipFill>
        <p:spPr>
          <a:xfrm>
            <a:off x="0" y="0"/>
            <a:ext cx="9144000" cy="6858000"/>
          </a:xfrm>
          <a:prstGeom prst="rect">
            <a:avLst/>
          </a:prstGeom>
        </p:spPr>
      </p:pic>
      <p:sp>
        <p:nvSpPr>
          <p:cNvPr id="2" name="TextBox 1"/>
          <p:cNvSpPr txBox="1"/>
          <p:nvPr/>
        </p:nvSpPr>
        <p:spPr>
          <a:xfrm>
            <a:off x="2362200" y="381000"/>
            <a:ext cx="5334000" cy="1225868"/>
          </a:xfrm>
          <a:prstGeom prst="roundRect">
            <a:avLst/>
          </a:prstGeom>
          <a:solidFill>
            <a:schemeClr val="accent3">
              <a:lumMod val="40000"/>
              <a:lumOff val="60000"/>
            </a:schemeClr>
          </a:solidFill>
        </p:spPr>
        <p:txBody>
          <a:bodyPr wrap="square" rtlCol="0">
            <a:spAutoFit/>
          </a:bodyPr>
          <a:lstStyle/>
          <a:p>
            <a:pPr algn="ctr"/>
            <a:r>
              <a:rPr lang="ar-SA" sz="6600" dirty="0" smtClean="0">
                <a:latin typeface="Simplified Arabic" pitchFamily="18" charset="-78"/>
                <a:cs typeface="Simplified Arabic" pitchFamily="18" charset="-78"/>
              </a:rPr>
              <a:t>تعارف المدرس</a:t>
            </a:r>
            <a:endParaRPr lang="en-US" sz="6600" dirty="0">
              <a:latin typeface="Simplified Arabic" pitchFamily="18" charset="-78"/>
              <a:cs typeface="Simplified Arabic" pitchFamily="18" charset="-78"/>
            </a:endParaRPr>
          </a:p>
        </p:txBody>
      </p:sp>
      <p:sp>
        <p:nvSpPr>
          <p:cNvPr id="3" name="TextBox 2"/>
          <p:cNvSpPr txBox="1"/>
          <p:nvPr/>
        </p:nvSpPr>
        <p:spPr>
          <a:xfrm>
            <a:off x="3581400" y="1981200"/>
            <a:ext cx="4343400" cy="3200876"/>
          </a:xfrm>
          <a:prstGeom prst="rect">
            <a:avLst/>
          </a:prstGeom>
          <a:noFill/>
        </p:spPr>
        <p:txBody>
          <a:bodyPr wrap="square" rtlCol="0">
            <a:spAutoFit/>
          </a:bodyPr>
          <a:lstStyle/>
          <a:p>
            <a:pPr algn="ctr"/>
            <a:r>
              <a:rPr lang="ar-SA" sz="6000" b="1" dirty="0" smtClean="0">
                <a:effectLst>
                  <a:outerShdw blurRad="38100" dist="38100" dir="2700000" algn="tl">
                    <a:srgbClr val="000000">
                      <a:alpha val="43137"/>
                    </a:srgbClr>
                  </a:outerShdw>
                </a:effectLst>
                <a:latin typeface="Simplified Arabic" pitchFamily="18" charset="-78"/>
                <a:cs typeface="Simplified Arabic" pitchFamily="18" charset="-78"/>
              </a:rPr>
              <a:t>محمد جعفر علي</a:t>
            </a:r>
          </a:p>
          <a:p>
            <a:pPr algn="ctr"/>
            <a:r>
              <a:rPr lang="ar-SA" sz="3200" b="1" dirty="0" smtClean="0">
                <a:effectLst>
                  <a:outerShdw blurRad="38100" dist="38100" dir="2700000" algn="tl">
                    <a:srgbClr val="000000">
                      <a:alpha val="43137"/>
                    </a:srgbClr>
                  </a:outerShdw>
                </a:effectLst>
                <a:latin typeface="Simplified Arabic" pitchFamily="18" charset="-78"/>
                <a:cs typeface="Simplified Arabic" pitchFamily="18" charset="-78"/>
              </a:rPr>
              <a:t>المحاضر اللغة العربية</a:t>
            </a:r>
          </a:p>
          <a:p>
            <a:pPr algn="ctr"/>
            <a:r>
              <a:rPr lang="ar-SA" sz="3200" b="1" dirty="0" smtClean="0">
                <a:effectLst>
                  <a:outerShdw blurRad="38100" dist="38100" dir="2700000" algn="tl">
                    <a:srgbClr val="000000">
                      <a:alpha val="43137"/>
                    </a:srgbClr>
                  </a:outerShdw>
                </a:effectLst>
                <a:latin typeface="Simplified Arabic" pitchFamily="18" charset="-78"/>
                <a:cs typeface="Simplified Arabic" pitchFamily="18" charset="-78"/>
              </a:rPr>
              <a:t>المدرسة العالم الادرش برامبور</a:t>
            </a:r>
          </a:p>
          <a:p>
            <a:pPr algn="ctr"/>
            <a:r>
              <a:rPr lang="ar-SA" sz="3200" b="1" dirty="0" smtClean="0">
                <a:effectLst>
                  <a:outerShdw blurRad="38100" dist="38100" dir="2700000" algn="tl">
                    <a:srgbClr val="000000">
                      <a:alpha val="43137"/>
                    </a:srgbClr>
                  </a:outerShdw>
                </a:effectLst>
                <a:latin typeface="Simplified Arabic" pitchFamily="18" charset="-78"/>
                <a:cs typeface="Simplified Arabic" pitchFamily="18" charset="-78"/>
              </a:rPr>
              <a:t>ساندبور سادار ,ساندبور.</a:t>
            </a:r>
          </a:p>
          <a:p>
            <a:pPr algn="ctr"/>
            <a:r>
              <a:rPr lang="ar-SA" sz="2800" b="1" dirty="0" smtClean="0">
                <a:effectLst>
                  <a:outerShdw blurRad="38100" dist="38100" dir="2700000" algn="tl">
                    <a:srgbClr val="000000">
                      <a:alpha val="43137"/>
                    </a:srgbClr>
                  </a:outerShdw>
                </a:effectLst>
                <a:latin typeface="Simplified Arabic" pitchFamily="18" charset="-78"/>
                <a:cs typeface="Simplified Arabic" pitchFamily="18" charset="-78"/>
              </a:rPr>
              <a:t>رقم الجوال : 01814241162</a:t>
            </a:r>
          </a:p>
          <a:p>
            <a:pPr algn="ctr" rtl="1"/>
            <a:r>
              <a:rPr lang="ar-SA" b="1" dirty="0" smtClean="0">
                <a:effectLst>
                  <a:outerShdw blurRad="38100" dist="38100" dir="2700000" algn="tl">
                    <a:srgbClr val="000000">
                      <a:alpha val="43137"/>
                    </a:srgbClr>
                  </a:outerShdw>
                </a:effectLst>
                <a:latin typeface="Simplified Arabic" pitchFamily="18" charset="-78"/>
                <a:cs typeface="Simplified Arabic" pitchFamily="18" charset="-78"/>
              </a:rPr>
              <a:t>البريد الالكترونى :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mzafaralicp@gmail.com</a:t>
            </a:r>
            <a:r>
              <a:rPr lang="en-US" dirty="0" smtClean="0">
                <a:latin typeface="Times New Roman" pitchFamily="18" charset="0"/>
                <a:cs typeface="Times New Roman" pitchFamily="18" charset="0"/>
              </a:rPr>
              <a:t> </a:t>
            </a:r>
            <a:endParaRPr lang="ar-SA" sz="2400" dirty="0" smtClean="0">
              <a:latin typeface="Arial" pitchFamily="34" charset="0"/>
              <a:cs typeface="Arial" pitchFamily="34" charset="0"/>
            </a:endParaRPr>
          </a:p>
        </p:txBody>
      </p:sp>
      <p:pic>
        <p:nvPicPr>
          <p:cNvPr id="6" name="Picture 5" descr="ei_1601798303524-removebg.png"/>
          <p:cNvPicPr>
            <a:picLocks noChangeAspect="1"/>
          </p:cNvPicPr>
          <p:nvPr/>
        </p:nvPicPr>
        <p:blipFill>
          <a:blip r:embed="rId3"/>
          <a:stretch>
            <a:fillRect/>
          </a:stretch>
        </p:blipFill>
        <p:spPr>
          <a:xfrm>
            <a:off x="982895" y="1828801"/>
            <a:ext cx="2702062" cy="2590799"/>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ppt_x</p:attrName>
                                        </p:attrNameLst>
                                      </p:cBhvr>
                                      <p:tavLst>
                                        <p:tav tm="0">
                                          <p:val>
                                            <p:strVal val="#ppt_x-.2"/>
                                          </p:val>
                                        </p:tav>
                                        <p:tav tm="100000">
                                          <p:val>
                                            <p:strVal val="#ppt_x"/>
                                          </p:val>
                                        </p:tav>
                                      </p:tavLst>
                                    </p:anim>
                                    <p:anim calcmode="lin" valueType="num">
                                      <p:cBhvr>
                                        <p:cTn id="20"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304800"/>
            <a:ext cx="3581400" cy="1275457"/>
          </a:xfrm>
          <a:prstGeom prst="flowChartPunchedTape">
            <a:avLst/>
          </a:prstGeom>
          <a:blipFill>
            <a:blip r:embed="rId2"/>
            <a:tile tx="0" ty="0" sx="100000" sy="100000" flip="none" algn="tl"/>
          </a:blipFill>
        </p:spPr>
        <p:txBody>
          <a:bodyPr wrap="square" rtlCol="0">
            <a:spAutoFit/>
          </a:bodyPr>
          <a:lstStyle/>
          <a:p>
            <a:pPr algn="ctr"/>
            <a:r>
              <a:rPr lang="ar-SA" sz="4400" dirty="0" smtClean="0">
                <a:latin typeface="Simplified Arabic" pitchFamily="18" charset="-78"/>
                <a:cs typeface="Simplified Arabic" pitchFamily="18" charset="-78"/>
              </a:rPr>
              <a:t>عنوان الدرس :</a:t>
            </a:r>
            <a:endParaRPr lang="en-US" sz="4400" dirty="0">
              <a:latin typeface="Simplified Arabic" pitchFamily="18" charset="-78"/>
              <a:cs typeface="Simplified Arabic" pitchFamily="18" charset="-78"/>
            </a:endParaRPr>
          </a:p>
        </p:txBody>
      </p:sp>
      <p:sp>
        <p:nvSpPr>
          <p:cNvPr id="5" name="TextBox 4"/>
          <p:cNvSpPr txBox="1"/>
          <p:nvPr/>
        </p:nvSpPr>
        <p:spPr>
          <a:xfrm>
            <a:off x="304800" y="2438400"/>
            <a:ext cx="5562600" cy="3847862"/>
          </a:xfrm>
          <a:prstGeom prst="flowChartAlternateProcess">
            <a:avLst/>
          </a:prstGeom>
          <a:blipFill>
            <a:blip r:embed="rId3"/>
            <a:tile tx="0" ty="0" sx="100000" sy="100000" flip="none" algn="tl"/>
          </a:blipFill>
        </p:spPr>
        <p:txBody>
          <a:bodyPr wrap="square" rtlCol="0">
            <a:spAutoFit/>
          </a:bodyPr>
          <a:lstStyle/>
          <a:p>
            <a:pPr algn="ctr" rtl="1"/>
            <a:r>
              <a:rPr lang="ar-SA" sz="4400" b="1" dirty="0" smtClean="0">
                <a:latin typeface="Simplified Arabic" pitchFamily="18" charset="-78"/>
                <a:cs typeface="Simplified Arabic" pitchFamily="18" charset="-78"/>
              </a:rPr>
              <a:t>الصف العالم</a:t>
            </a:r>
          </a:p>
          <a:p>
            <a:pPr algn="ctr" rtl="1"/>
            <a:r>
              <a:rPr lang="ar-SA" sz="4400" b="1" dirty="0" smtClean="0">
                <a:latin typeface="Simplified Arabic" pitchFamily="18" charset="-78"/>
                <a:cs typeface="Simplified Arabic" pitchFamily="18" charset="-78"/>
              </a:rPr>
              <a:t>اللغة العربية الاتصالية</a:t>
            </a:r>
          </a:p>
          <a:p>
            <a:pPr algn="ctr" rtl="1"/>
            <a:r>
              <a:rPr lang="ar-SA" sz="4400" b="1" dirty="0" smtClean="0">
                <a:latin typeface="Simplified Arabic" pitchFamily="18" charset="-78"/>
                <a:cs typeface="Simplified Arabic" pitchFamily="18" charset="-78"/>
              </a:rPr>
              <a:t>الوحدة الثانية</a:t>
            </a:r>
          </a:p>
          <a:p>
            <a:pPr algn="ctr" rtl="1"/>
            <a:r>
              <a:rPr lang="ar-SA" sz="4400" b="1" dirty="0" smtClean="0">
                <a:latin typeface="Simplified Arabic" pitchFamily="18" charset="-78"/>
                <a:cs typeface="Simplified Arabic" pitchFamily="18" charset="-78"/>
              </a:rPr>
              <a:t>الدرس الأول</a:t>
            </a:r>
          </a:p>
          <a:p>
            <a:pPr algn="ctr" rtl="1"/>
            <a:r>
              <a:rPr lang="ar-SA" sz="4400" b="1" dirty="0" smtClean="0">
                <a:latin typeface="Simplified Arabic" pitchFamily="18" charset="-78"/>
                <a:cs typeface="Simplified Arabic" pitchFamily="18" charset="-78"/>
              </a:rPr>
              <a:t>التاريخ:  م19.05.2021</a:t>
            </a:r>
          </a:p>
        </p:txBody>
      </p:sp>
      <p:pic>
        <p:nvPicPr>
          <p:cNvPr id="4" name="Picture 3" descr="images (27).jpg"/>
          <p:cNvPicPr>
            <a:picLocks noChangeAspect="1"/>
          </p:cNvPicPr>
          <p:nvPr/>
        </p:nvPicPr>
        <p:blipFill>
          <a:blip r:embed="rId4"/>
          <a:stretch>
            <a:fillRect/>
          </a:stretch>
        </p:blipFill>
        <p:spPr>
          <a:xfrm>
            <a:off x="5867400" y="1447800"/>
            <a:ext cx="2933084" cy="2638425"/>
          </a:xfrm>
          <a:prstGeom prst="rect">
            <a:avLst/>
          </a:prstGeom>
        </p:spPr>
      </p:pic>
      <p:pic>
        <p:nvPicPr>
          <p:cNvPr id="7" name="Picture 6" descr="images (47).jpg"/>
          <p:cNvPicPr>
            <a:picLocks noChangeAspect="1"/>
          </p:cNvPicPr>
          <p:nvPr/>
        </p:nvPicPr>
        <p:blipFill>
          <a:blip r:embed="rId5"/>
          <a:srcRect l="84973"/>
          <a:stretch>
            <a:fillRect/>
          </a:stretch>
        </p:blipFill>
        <p:spPr>
          <a:xfrm>
            <a:off x="8839201" y="0"/>
            <a:ext cx="304800" cy="6858000"/>
          </a:xfrm>
          <a:prstGeom prst="rect">
            <a:avLst/>
          </a:prstGeom>
        </p:spPr>
      </p:pic>
      <p:pic>
        <p:nvPicPr>
          <p:cNvPr id="8" name="Picture 7" descr="images (47).jpg"/>
          <p:cNvPicPr>
            <a:picLocks noChangeAspect="1"/>
          </p:cNvPicPr>
          <p:nvPr/>
        </p:nvPicPr>
        <p:blipFill>
          <a:blip r:embed="rId5"/>
          <a:srcRect r="84973"/>
          <a:stretch>
            <a:fillRect/>
          </a:stretch>
        </p:blipFill>
        <p:spPr>
          <a:xfrm>
            <a:off x="0" y="0"/>
            <a:ext cx="304800" cy="6858000"/>
          </a:xfrm>
          <a:prstGeom prst="rect">
            <a:avLst/>
          </a:prstGeom>
        </p:spPr>
      </p:pic>
      <p:pic>
        <p:nvPicPr>
          <p:cNvPr id="9" name="Picture 8" descr="images (47).jpg"/>
          <p:cNvPicPr>
            <a:picLocks noChangeAspect="1"/>
          </p:cNvPicPr>
          <p:nvPr/>
        </p:nvPicPr>
        <p:blipFill>
          <a:blip r:embed="rId5"/>
          <a:srcRect t="82000"/>
          <a:stretch>
            <a:fillRect/>
          </a:stretch>
        </p:blipFill>
        <p:spPr>
          <a:xfrm>
            <a:off x="304800" y="6386513"/>
            <a:ext cx="8534400" cy="471487"/>
          </a:xfrm>
          <a:prstGeom prst="rect">
            <a:avLst/>
          </a:prstGeom>
        </p:spPr>
      </p:pic>
      <p:pic>
        <p:nvPicPr>
          <p:cNvPr id="10" name="Picture 9" descr="images (47).jpg"/>
          <p:cNvPicPr>
            <a:picLocks noChangeAspect="1"/>
          </p:cNvPicPr>
          <p:nvPr/>
        </p:nvPicPr>
        <p:blipFill>
          <a:blip r:embed="rId5"/>
          <a:srcRect b="90727"/>
          <a:stretch>
            <a:fillRect/>
          </a:stretch>
        </p:blipFill>
        <p:spPr>
          <a:xfrm>
            <a:off x="304800" y="0"/>
            <a:ext cx="8534400" cy="3810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lide(fromBottom)">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42480" y="3962400"/>
            <a:ext cx="3629520" cy="461665"/>
          </a:xfrm>
          <a:prstGeom prst="rect">
            <a:avLst/>
          </a:prstGeom>
          <a:noFill/>
        </p:spPr>
        <p:txBody>
          <a:bodyPr wrap="none">
            <a:spAutoFit/>
          </a:bodyPr>
          <a:lstStyle/>
          <a:p>
            <a:pPr algn="r" rtl="1"/>
            <a:r>
              <a:rPr lang="ar-SA" sz="2400" b="1" dirty="0" smtClean="0">
                <a:solidFill>
                  <a:srgbClr val="FF0000"/>
                </a:solidFill>
                <a:latin typeface="Simplified Arabic" pitchFamily="18" charset="-78"/>
                <a:cs typeface="Simplified Arabic" pitchFamily="18" charset="-78"/>
              </a:rPr>
              <a:t>ماذا فعل الانسان اذا احس الجوع؟ </a:t>
            </a:r>
            <a:endParaRPr lang="en-US" sz="2400" b="1" dirty="0">
              <a:solidFill>
                <a:srgbClr val="FF0000"/>
              </a:solidFill>
              <a:latin typeface="Simplified Arabic" pitchFamily="18" charset="-78"/>
              <a:cs typeface="Simplified Arabic" pitchFamily="18" charset="-78"/>
            </a:endParaRPr>
          </a:p>
        </p:txBody>
      </p:sp>
      <p:sp>
        <p:nvSpPr>
          <p:cNvPr id="2" name="TextBox 1"/>
          <p:cNvSpPr txBox="1"/>
          <p:nvPr/>
        </p:nvSpPr>
        <p:spPr>
          <a:xfrm>
            <a:off x="2057400" y="221159"/>
            <a:ext cx="5410200" cy="769441"/>
          </a:xfrm>
          <a:prstGeom prst="wedgeRectCallou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ar-SA" sz="4400" dirty="0" smtClean="0">
                <a:latin typeface="Simplified Arabic" pitchFamily="18" charset="-78"/>
                <a:cs typeface="Simplified Arabic" pitchFamily="18" charset="-78"/>
              </a:rPr>
              <a:t>انظروا الى الصور:</a:t>
            </a:r>
            <a:endParaRPr lang="en-US" sz="4400" dirty="0">
              <a:latin typeface="Simplified Arabic" pitchFamily="18" charset="-78"/>
              <a:cs typeface="Simplified Arabic" pitchFamily="18" charset="-78"/>
            </a:endParaRPr>
          </a:p>
        </p:txBody>
      </p:sp>
      <p:pic>
        <p:nvPicPr>
          <p:cNvPr id="16" name="Picture 15" descr="images খ.jpg"/>
          <p:cNvPicPr>
            <a:picLocks noChangeAspect="1"/>
          </p:cNvPicPr>
          <p:nvPr/>
        </p:nvPicPr>
        <p:blipFill>
          <a:blip r:embed="rId2"/>
          <a:stretch>
            <a:fillRect/>
          </a:stretch>
        </p:blipFill>
        <p:spPr>
          <a:xfrm>
            <a:off x="1189457" y="1295400"/>
            <a:ext cx="3286328" cy="2305334"/>
          </a:xfrm>
          <a:prstGeom prst="round2DiagRect">
            <a:avLst/>
          </a:prstGeom>
        </p:spPr>
      </p:pic>
      <p:pic>
        <p:nvPicPr>
          <p:cNvPr id="19" name="Picture 18" descr="eddf.jpg"/>
          <p:cNvPicPr>
            <a:picLocks noChangeAspect="1"/>
          </p:cNvPicPr>
          <p:nvPr/>
        </p:nvPicPr>
        <p:blipFill>
          <a:blip r:embed="rId3"/>
          <a:stretch>
            <a:fillRect/>
          </a:stretch>
        </p:blipFill>
        <p:spPr>
          <a:xfrm>
            <a:off x="4800600" y="3200399"/>
            <a:ext cx="3048000" cy="2046833"/>
          </a:xfrm>
          <a:prstGeom prst="round2DiagRect">
            <a:avLst/>
          </a:prstGeom>
        </p:spPr>
      </p:pic>
      <p:sp>
        <p:nvSpPr>
          <p:cNvPr id="10" name="Rectangle 9"/>
          <p:cNvSpPr/>
          <p:nvPr/>
        </p:nvSpPr>
        <p:spPr>
          <a:xfrm>
            <a:off x="5791200" y="5410200"/>
            <a:ext cx="1406154" cy="461665"/>
          </a:xfrm>
          <a:prstGeom prst="rect">
            <a:avLst/>
          </a:prstGeom>
          <a:noFill/>
        </p:spPr>
        <p:txBody>
          <a:bodyPr wrap="none">
            <a:spAutoFit/>
          </a:bodyPr>
          <a:lstStyle/>
          <a:p>
            <a:pPr algn="r" rtl="1"/>
            <a:r>
              <a:rPr lang="ar-SA" sz="2400" b="1" dirty="0" smtClean="0">
                <a:solidFill>
                  <a:srgbClr val="FF0000"/>
                </a:solidFill>
                <a:latin typeface="Simplified Arabic" pitchFamily="18" charset="-78"/>
                <a:cs typeface="Simplified Arabic" pitchFamily="18" charset="-78"/>
              </a:rPr>
              <a:t>يبحث الطعام</a:t>
            </a:r>
            <a:endParaRPr lang="en-US" sz="2400" b="1" dirty="0">
              <a:solidFill>
                <a:srgbClr val="FF0000"/>
              </a:solidFill>
              <a:latin typeface="Simplified Arabic" pitchFamily="18" charset="-78"/>
              <a:cs typeface="Simplified Arabic" pitchFamily="18" charset="-78"/>
            </a:endParaRPr>
          </a:p>
        </p:txBody>
      </p:sp>
      <p:pic>
        <p:nvPicPr>
          <p:cNvPr id="8" name="Picture 7" descr="images (47).jpg"/>
          <p:cNvPicPr>
            <a:picLocks noChangeAspect="1"/>
          </p:cNvPicPr>
          <p:nvPr/>
        </p:nvPicPr>
        <p:blipFill>
          <a:blip r:embed="rId4"/>
          <a:srcRect l="84973"/>
          <a:stretch>
            <a:fillRect/>
          </a:stretch>
        </p:blipFill>
        <p:spPr>
          <a:xfrm>
            <a:off x="8839201" y="0"/>
            <a:ext cx="304800" cy="6858000"/>
          </a:xfrm>
          <a:prstGeom prst="rect">
            <a:avLst/>
          </a:prstGeom>
        </p:spPr>
      </p:pic>
      <p:pic>
        <p:nvPicPr>
          <p:cNvPr id="11" name="Picture 10" descr="images (47).jpg"/>
          <p:cNvPicPr>
            <a:picLocks noChangeAspect="1"/>
          </p:cNvPicPr>
          <p:nvPr/>
        </p:nvPicPr>
        <p:blipFill>
          <a:blip r:embed="rId4"/>
          <a:srcRect r="84973"/>
          <a:stretch>
            <a:fillRect/>
          </a:stretch>
        </p:blipFill>
        <p:spPr>
          <a:xfrm>
            <a:off x="0" y="0"/>
            <a:ext cx="304800" cy="6858000"/>
          </a:xfrm>
          <a:prstGeom prst="rect">
            <a:avLst/>
          </a:prstGeom>
        </p:spPr>
      </p:pic>
      <p:pic>
        <p:nvPicPr>
          <p:cNvPr id="12" name="Picture 11" descr="images (47).jpg"/>
          <p:cNvPicPr>
            <a:picLocks noChangeAspect="1"/>
          </p:cNvPicPr>
          <p:nvPr/>
        </p:nvPicPr>
        <p:blipFill>
          <a:blip r:embed="rId4"/>
          <a:srcRect t="82000"/>
          <a:stretch>
            <a:fillRect/>
          </a:stretch>
        </p:blipFill>
        <p:spPr>
          <a:xfrm>
            <a:off x="304800" y="6386513"/>
            <a:ext cx="8534400" cy="471487"/>
          </a:xfrm>
          <a:prstGeom prst="rect">
            <a:avLst/>
          </a:prstGeom>
        </p:spPr>
      </p:pic>
      <p:pic>
        <p:nvPicPr>
          <p:cNvPr id="13" name="Picture 12" descr="images (47).jpg"/>
          <p:cNvPicPr>
            <a:picLocks noChangeAspect="1"/>
          </p:cNvPicPr>
          <p:nvPr/>
        </p:nvPicPr>
        <p:blipFill>
          <a:blip r:embed="rId4"/>
          <a:srcRect b="90727"/>
          <a:stretch>
            <a:fillRect/>
          </a:stretch>
        </p:blipFill>
        <p:spPr>
          <a:xfrm>
            <a:off x="304800" y="0"/>
            <a:ext cx="8534400" cy="381000"/>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style.rotation</p:attrName>
                                        </p:attrNameLst>
                                      </p:cBhvr>
                                      <p:tavLst>
                                        <p:tav tm="0">
                                          <p:val>
                                            <p:fltVal val="90"/>
                                          </p:val>
                                        </p:tav>
                                        <p:tav tm="100000">
                                          <p:val>
                                            <p:fltVal val="0"/>
                                          </p:val>
                                        </p:tav>
                                      </p:tavLst>
                                    </p:anim>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1000" fill="hold"/>
                                        <p:tgtEl>
                                          <p:spTgt spid="19"/>
                                        </p:tgtEl>
                                        <p:attrNameLst>
                                          <p:attrName>ppt_x</p:attrName>
                                        </p:attrNameLst>
                                      </p:cBhvr>
                                      <p:tavLst>
                                        <p:tav tm="0">
                                          <p:val>
                                            <p:strVal val="#ppt_x-.2"/>
                                          </p:val>
                                        </p:tav>
                                        <p:tav tm="100000">
                                          <p:val>
                                            <p:strVal val="#ppt_x"/>
                                          </p:val>
                                        </p:tav>
                                      </p:tavLst>
                                    </p:anim>
                                    <p:anim calcmode="lin" valueType="num">
                                      <p:cBhvr>
                                        <p:cTn id="30"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s (49).jpg"/>
          <p:cNvPicPr>
            <a:picLocks noChangeAspect="1"/>
          </p:cNvPicPr>
          <p:nvPr/>
        </p:nvPicPr>
        <p:blipFill>
          <a:blip r:embed="rId2"/>
          <a:stretch>
            <a:fillRect/>
          </a:stretch>
        </p:blipFill>
        <p:spPr>
          <a:xfrm>
            <a:off x="0" y="-409325"/>
            <a:ext cx="9144000" cy="7267325"/>
          </a:xfrm>
          <a:prstGeom prst="rect">
            <a:avLst/>
          </a:prstGeom>
        </p:spPr>
      </p:pic>
      <p:sp>
        <p:nvSpPr>
          <p:cNvPr id="9" name="Rectangle 8"/>
          <p:cNvSpPr/>
          <p:nvPr/>
        </p:nvSpPr>
        <p:spPr>
          <a:xfrm>
            <a:off x="1023604" y="3272705"/>
            <a:ext cx="3776996" cy="461665"/>
          </a:xfrm>
          <a:prstGeom prst="rect">
            <a:avLst/>
          </a:prstGeom>
          <a:noFill/>
        </p:spPr>
        <p:txBody>
          <a:bodyPr wrap="none">
            <a:spAutoFit/>
          </a:bodyPr>
          <a:lstStyle/>
          <a:p>
            <a:pPr algn="r" rtl="1"/>
            <a:r>
              <a:rPr lang="ar-SA" sz="2400" b="1" dirty="0" smtClean="0">
                <a:solidFill>
                  <a:srgbClr val="FF0000"/>
                </a:solidFill>
                <a:latin typeface="Simplified Arabic" pitchFamily="18" charset="-78"/>
                <a:cs typeface="Simplified Arabic" pitchFamily="18" charset="-78"/>
              </a:rPr>
              <a:t>ماذا فعل الانسان اذا احس المرض؟ </a:t>
            </a:r>
            <a:endParaRPr lang="en-US" sz="2400" b="1" dirty="0">
              <a:solidFill>
                <a:srgbClr val="FF0000"/>
              </a:solidFill>
              <a:latin typeface="Simplified Arabic" pitchFamily="18" charset="-78"/>
              <a:cs typeface="Simplified Arabic" pitchFamily="18" charset="-78"/>
            </a:endParaRPr>
          </a:p>
        </p:txBody>
      </p:sp>
      <p:sp>
        <p:nvSpPr>
          <p:cNvPr id="2" name="TextBox 1"/>
          <p:cNvSpPr txBox="1"/>
          <p:nvPr/>
        </p:nvSpPr>
        <p:spPr>
          <a:xfrm>
            <a:off x="2057400" y="221159"/>
            <a:ext cx="5410200" cy="769441"/>
          </a:xfrm>
          <a:prstGeom prst="wedgeRectCallou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ar-SA" sz="4400" dirty="0" smtClean="0">
                <a:latin typeface="Simplified Arabic" pitchFamily="18" charset="-78"/>
                <a:cs typeface="Simplified Arabic" pitchFamily="18" charset="-78"/>
              </a:rPr>
              <a:t>انظروا الى الصور:</a:t>
            </a:r>
            <a:endParaRPr lang="en-US" sz="4400" dirty="0">
              <a:latin typeface="Simplified Arabic" pitchFamily="18" charset="-78"/>
              <a:cs typeface="Simplified Arabic" pitchFamily="18" charset="-78"/>
            </a:endParaRPr>
          </a:p>
        </p:txBody>
      </p:sp>
      <p:pic>
        <p:nvPicPr>
          <p:cNvPr id="16" name="Picture 15" descr="images খ.jpg"/>
          <p:cNvPicPr>
            <a:picLocks noChangeAspect="1"/>
          </p:cNvPicPr>
          <p:nvPr/>
        </p:nvPicPr>
        <p:blipFill>
          <a:blip r:embed="rId3"/>
          <a:stretch>
            <a:fillRect/>
          </a:stretch>
        </p:blipFill>
        <p:spPr>
          <a:xfrm>
            <a:off x="1418055" y="1219200"/>
            <a:ext cx="3286328" cy="1840343"/>
          </a:xfrm>
          <a:prstGeom prst="round2DiagRect">
            <a:avLst/>
          </a:prstGeom>
        </p:spPr>
      </p:pic>
      <p:pic>
        <p:nvPicPr>
          <p:cNvPr id="19" name="Picture 18" descr="eddf.jpg"/>
          <p:cNvPicPr>
            <a:picLocks noChangeAspect="1"/>
          </p:cNvPicPr>
          <p:nvPr/>
        </p:nvPicPr>
        <p:blipFill>
          <a:blip r:embed="rId4"/>
          <a:stretch>
            <a:fillRect/>
          </a:stretch>
        </p:blipFill>
        <p:spPr>
          <a:xfrm>
            <a:off x="4800600" y="3432508"/>
            <a:ext cx="3048000" cy="1582615"/>
          </a:xfrm>
          <a:prstGeom prst="round2DiagRect">
            <a:avLst/>
          </a:prstGeom>
        </p:spPr>
      </p:pic>
      <p:sp>
        <p:nvSpPr>
          <p:cNvPr id="10" name="Rectangle 9"/>
          <p:cNvSpPr/>
          <p:nvPr/>
        </p:nvSpPr>
        <p:spPr>
          <a:xfrm>
            <a:off x="5181600" y="5334000"/>
            <a:ext cx="2433680" cy="461665"/>
          </a:xfrm>
          <a:prstGeom prst="rect">
            <a:avLst/>
          </a:prstGeom>
          <a:noFill/>
        </p:spPr>
        <p:txBody>
          <a:bodyPr wrap="none">
            <a:spAutoFit/>
          </a:bodyPr>
          <a:lstStyle/>
          <a:p>
            <a:pPr algn="r" rtl="1"/>
            <a:r>
              <a:rPr lang="ar-SA" sz="2400" b="1" dirty="0" smtClean="0">
                <a:solidFill>
                  <a:srgbClr val="FF0000"/>
                </a:solidFill>
                <a:latin typeface="Simplified Arabic" pitchFamily="18" charset="-78"/>
                <a:cs typeface="Simplified Arabic" pitchFamily="18" charset="-78"/>
              </a:rPr>
              <a:t>يبحث الطبيب او الدواء</a:t>
            </a:r>
            <a:endParaRPr lang="en-US" sz="2400" b="1" dirty="0">
              <a:solidFill>
                <a:srgbClr val="FF0000"/>
              </a:solidFill>
              <a:latin typeface="Simplified Arabic" pitchFamily="18" charset="-78"/>
              <a:cs typeface="Simplified Arabic" pitchFamily="18" charset="-78"/>
            </a:endParaRPr>
          </a:p>
        </p:txBody>
      </p:sp>
      <p:pic>
        <p:nvPicPr>
          <p:cNvPr id="7" name="Picture 6" descr="downloadড৩.jpg"/>
          <p:cNvPicPr>
            <a:picLocks noChangeAspect="1"/>
          </p:cNvPicPr>
          <p:nvPr/>
        </p:nvPicPr>
        <p:blipFill>
          <a:blip r:embed="rId5"/>
          <a:stretch>
            <a:fillRect/>
          </a:stretch>
        </p:blipFill>
        <p:spPr>
          <a:xfrm>
            <a:off x="1981200" y="4114800"/>
            <a:ext cx="2705100" cy="1685925"/>
          </a:xfrm>
          <a:prstGeom prst="round2Diag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style.rotation</p:attrName>
                                        </p:attrNameLst>
                                      </p:cBhvr>
                                      <p:tavLst>
                                        <p:tav tm="0">
                                          <p:val>
                                            <p:fltVal val="90"/>
                                          </p:val>
                                        </p:tav>
                                        <p:tav tm="100000">
                                          <p:val>
                                            <p:fltVal val="0"/>
                                          </p:val>
                                        </p:tav>
                                      </p:tavLst>
                                    </p:anim>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1000" fill="hold"/>
                                        <p:tgtEl>
                                          <p:spTgt spid="19"/>
                                        </p:tgtEl>
                                        <p:attrNameLst>
                                          <p:attrName>ppt_x</p:attrName>
                                        </p:attrNameLst>
                                      </p:cBhvr>
                                      <p:tavLst>
                                        <p:tav tm="0">
                                          <p:val>
                                            <p:strVal val="#ppt_x-.2"/>
                                          </p:val>
                                        </p:tav>
                                        <p:tav tm="100000">
                                          <p:val>
                                            <p:strVal val="#ppt_x"/>
                                          </p:val>
                                        </p:tav>
                                      </p:tavLst>
                                    </p:anim>
                                    <p:anim calcmode="lin" valueType="num">
                                      <p:cBhvr>
                                        <p:cTn id="30"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9"/>
                                        </p:tgtEl>
                                      </p:cBhvr>
                                    </p:animEffect>
                                  </p:childTnLst>
                                </p:cTn>
                              </p:par>
                              <p:par>
                                <p:cTn id="32" presetID="29"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ppt_x</p:attrName>
                                        </p:attrNameLst>
                                      </p:cBhvr>
                                      <p:tavLst>
                                        <p:tav tm="0">
                                          <p:val>
                                            <p:strVal val="#ppt_x-.2"/>
                                          </p:val>
                                        </p:tav>
                                        <p:tav tm="100000">
                                          <p:val>
                                            <p:strVal val="#ppt_x"/>
                                          </p:val>
                                        </p:tav>
                                      </p:tavLst>
                                    </p:anim>
                                    <p:anim calcmode="lin" valueType="num">
                                      <p:cBhvr>
                                        <p:cTn id="3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6" dur="1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ages (48).jpg"/>
          <p:cNvPicPr>
            <a:picLocks noChangeAspect="1"/>
          </p:cNvPicPr>
          <p:nvPr/>
        </p:nvPicPr>
        <p:blipFill>
          <a:blip r:embed="rId2"/>
          <a:srcRect b="73273"/>
          <a:stretch>
            <a:fillRect/>
          </a:stretch>
        </p:blipFill>
        <p:spPr>
          <a:xfrm>
            <a:off x="0" y="0"/>
            <a:ext cx="9144000" cy="700088"/>
          </a:xfrm>
          <a:prstGeom prst="rect">
            <a:avLst/>
          </a:prstGeom>
        </p:spPr>
      </p:pic>
      <p:pic>
        <p:nvPicPr>
          <p:cNvPr id="8" name="Picture 7" descr="images (48).jpg"/>
          <p:cNvPicPr>
            <a:picLocks noChangeAspect="1"/>
          </p:cNvPicPr>
          <p:nvPr/>
        </p:nvPicPr>
        <p:blipFill>
          <a:blip r:embed="rId2"/>
          <a:srcRect t="58727"/>
          <a:stretch>
            <a:fillRect/>
          </a:stretch>
        </p:blipFill>
        <p:spPr>
          <a:xfrm>
            <a:off x="0" y="5867400"/>
            <a:ext cx="9144000" cy="990601"/>
          </a:xfrm>
          <a:prstGeom prst="rect">
            <a:avLst/>
          </a:prstGeom>
        </p:spPr>
      </p:pic>
      <p:sp>
        <p:nvSpPr>
          <p:cNvPr id="2" name="TextBox 1">
            <a:hlinkClick r:id="" action="ppaction://noaction" highlightClick="1">
              <a:snd r:embed="rId3" name="applause.wav" builtIn="1"/>
            </a:hlinkClick>
          </p:cNvPr>
          <p:cNvSpPr txBox="1"/>
          <p:nvPr/>
        </p:nvSpPr>
        <p:spPr>
          <a:xfrm>
            <a:off x="838200" y="381001"/>
            <a:ext cx="7467600" cy="1101923"/>
          </a:xfrm>
          <a:prstGeom prst="ribbon2">
            <a:avLst/>
          </a:prstGeom>
          <a:solidFill>
            <a:schemeClr val="accent4">
              <a:lumMod val="40000"/>
              <a:lumOff val="60000"/>
            </a:schemeClr>
          </a:solidFill>
        </p:spPr>
        <p:txBody>
          <a:bodyPr wrap="square" rtlCol="0">
            <a:spAutoFit/>
          </a:bodyPr>
          <a:lstStyle/>
          <a:p>
            <a:pPr algn="ctr"/>
            <a:r>
              <a:rPr lang="ar-SA" sz="5400" b="1" dirty="0" smtClean="0">
                <a:latin typeface="Simplified Arabic" pitchFamily="18" charset="-78"/>
                <a:cs typeface="Simplified Arabic" pitchFamily="18" charset="-78"/>
              </a:rPr>
              <a:t>اعلان الدرس :</a:t>
            </a:r>
            <a:endParaRPr lang="en-US" sz="5400" b="1" dirty="0">
              <a:latin typeface="Simplified Arabic" pitchFamily="18" charset="-78"/>
              <a:cs typeface="Simplified Arabic" pitchFamily="18" charset="-78"/>
            </a:endParaRPr>
          </a:p>
        </p:txBody>
      </p:sp>
      <p:sp>
        <p:nvSpPr>
          <p:cNvPr id="4" name="Rounded Rectangle 3"/>
          <p:cNvSpPr/>
          <p:nvPr/>
        </p:nvSpPr>
        <p:spPr>
          <a:xfrm>
            <a:off x="304800" y="5029200"/>
            <a:ext cx="8534400" cy="1752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600" b="1" dirty="0" smtClean="0">
                <a:solidFill>
                  <a:schemeClr val="tx1">
                    <a:lumMod val="95000"/>
                    <a:lumOff val="5000"/>
                  </a:schemeClr>
                </a:solidFill>
                <a:effectLst>
                  <a:outerShdw blurRad="38100" dist="38100" dir="2700000" algn="tl">
                    <a:srgbClr val="000000">
                      <a:alpha val="43137"/>
                    </a:srgbClr>
                  </a:outerShdw>
                </a:effectLst>
                <a:latin typeface="Simplified Arabic" pitchFamily="18" charset="-78"/>
                <a:cs typeface="Simplified Arabic" pitchFamily="18" charset="-78"/>
              </a:rPr>
              <a:t>الحاجة تفتق الحيلة</a:t>
            </a:r>
            <a:endParaRPr lang="en-US" sz="6600" b="1" dirty="0">
              <a:solidFill>
                <a:schemeClr val="tx1">
                  <a:lumMod val="95000"/>
                  <a:lumOff val="5000"/>
                </a:schemeClr>
              </a:solidFill>
              <a:effectLst>
                <a:outerShdw blurRad="38100" dist="38100" dir="2700000" algn="tl">
                  <a:srgbClr val="000000">
                    <a:alpha val="43137"/>
                  </a:srgbClr>
                </a:outerShdw>
              </a:effectLst>
              <a:latin typeface="Simplified Arabic" pitchFamily="18" charset="-78"/>
              <a:cs typeface="Simplified Arabic" pitchFamily="18" charset="-78"/>
            </a:endParaRPr>
          </a:p>
        </p:txBody>
      </p:sp>
      <p:sp>
        <p:nvSpPr>
          <p:cNvPr id="5" name="Oval 4"/>
          <p:cNvSpPr/>
          <p:nvPr/>
        </p:nvSpPr>
        <p:spPr>
          <a:xfrm>
            <a:off x="3429000" y="4724400"/>
            <a:ext cx="1981200" cy="5334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solidFill>
                  <a:srgbClr val="FF0000"/>
                </a:solidFill>
                <a:latin typeface="Simplified Arabic" pitchFamily="18" charset="-78"/>
                <a:cs typeface="Simplified Arabic" pitchFamily="18" charset="-78"/>
              </a:rPr>
              <a:t>المثل الثانى</a:t>
            </a:r>
            <a:endParaRPr lang="en-US" sz="2400" b="1" dirty="0">
              <a:solidFill>
                <a:srgbClr val="FF0000"/>
              </a:solidFill>
              <a:latin typeface="Simplified Arabic" pitchFamily="18" charset="-78"/>
              <a:cs typeface="Simplified Arabic" pitchFamily="18" charset="-78"/>
            </a:endParaRPr>
          </a:p>
        </p:txBody>
      </p:sp>
      <p:pic>
        <p:nvPicPr>
          <p:cNvPr id="7" name="Picture 6" descr="images (41).jpg"/>
          <p:cNvPicPr>
            <a:picLocks noChangeAspect="1"/>
          </p:cNvPicPr>
          <p:nvPr/>
        </p:nvPicPr>
        <p:blipFill>
          <a:blip r:embed="rId4"/>
          <a:stretch>
            <a:fillRect/>
          </a:stretch>
        </p:blipFill>
        <p:spPr>
          <a:xfrm>
            <a:off x="1323640" y="1600200"/>
            <a:ext cx="6524960" cy="2982666"/>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descr="images (48).jpg"/>
          <p:cNvPicPr>
            <a:picLocks noChangeAspect="1"/>
          </p:cNvPicPr>
          <p:nvPr/>
        </p:nvPicPr>
        <p:blipFill>
          <a:blip r:embed="rId2"/>
          <a:srcRect l="80601"/>
          <a:stretch>
            <a:fillRect/>
          </a:stretch>
        </p:blipFill>
        <p:spPr>
          <a:xfrm>
            <a:off x="8839200" y="0"/>
            <a:ext cx="304800" cy="5895975"/>
          </a:xfrm>
          <a:prstGeom prst="rect">
            <a:avLst/>
          </a:prstGeom>
        </p:spPr>
      </p:pic>
      <p:pic>
        <p:nvPicPr>
          <p:cNvPr id="10" name="Picture 9" descr="images (48).jpg"/>
          <p:cNvPicPr>
            <a:picLocks noChangeAspect="1"/>
          </p:cNvPicPr>
          <p:nvPr/>
        </p:nvPicPr>
        <p:blipFill>
          <a:blip r:embed="rId2"/>
          <a:srcRect r="84973"/>
          <a:stretch>
            <a:fillRect/>
          </a:stretch>
        </p:blipFill>
        <p:spPr>
          <a:xfrm>
            <a:off x="0" y="0"/>
            <a:ext cx="304800" cy="5895975"/>
          </a:xfrm>
          <a:prstGeom prst="rect">
            <a:avLst/>
          </a:prstGeom>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0.05"/>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 calcmode="lin" valueType="num">
                                      <p:cBhvr>
                                        <p:cTn id="14" dur="500" fill="hold"/>
                                        <p:tgtEl>
                                          <p:spTgt spid="7"/>
                                        </p:tgtEl>
                                        <p:attrNameLst>
                                          <p:attrName>ppt_x</p:attrName>
                                        </p:attrNameLst>
                                      </p:cBhvr>
                                      <p:tavLst>
                                        <p:tav tm="0">
                                          <p:val>
                                            <p:strVal val="#ppt_x-.2"/>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304800"/>
            <a:ext cx="3352800" cy="1275457"/>
          </a:xfrm>
          <a:prstGeom prst="flowChartPunchedTape">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ar-SA" sz="4400" dirty="0" smtClean="0">
                <a:solidFill>
                  <a:srgbClr val="002060"/>
                </a:solidFill>
                <a:latin typeface="Simplified Arabic" pitchFamily="18" charset="-78"/>
                <a:cs typeface="Simplified Arabic" pitchFamily="18" charset="-78"/>
              </a:rPr>
              <a:t>النتائخ من الدرس</a:t>
            </a:r>
            <a:endParaRPr lang="en-US" sz="4400" dirty="0">
              <a:solidFill>
                <a:srgbClr val="002060"/>
              </a:solidFill>
              <a:latin typeface="Simplified Arabic" pitchFamily="18" charset="-78"/>
              <a:cs typeface="Simplified Arabic" pitchFamily="18" charset="-78"/>
            </a:endParaRPr>
          </a:p>
        </p:txBody>
      </p:sp>
      <p:sp>
        <p:nvSpPr>
          <p:cNvPr id="9" name="Frame 8"/>
          <p:cNvSpPr/>
          <p:nvPr/>
        </p:nvSpPr>
        <p:spPr>
          <a:xfrm>
            <a:off x="1143000" y="1828800"/>
            <a:ext cx="7162800" cy="3429000"/>
          </a:xfrm>
          <a:prstGeom prst="fram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b="1" dirty="0" smtClean="0">
                <a:solidFill>
                  <a:schemeClr val="tx1"/>
                </a:solidFill>
                <a:latin typeface="Simplified Arabic" pitchFamily="18" charset="-78"/>
                <a:cs typeface="Simplified Arabic" pitchFamily="18" charset="-78"/>
              </a:rPr>
              <a:t>  يستطيع الطلاب بعد انتهاء هذا الدرس.....</a:t>
            </a:r>
          </a:p>
          <a:p>
            <a:pPr algn="r" rtl="1">
              <a:buFont typeface="Arial" charset="0"/>
              <a:buChar char="•"/>
            </a:pPr>
            <a:r>
              <a:rPr lang="ar-SA" sz="2800" b="1" dirty="0" smtClean="0">
                <a:solidFill>
                  <a:schemeClr val="tx1"/>
                </a:solidFill>
                <a:latin typeface="Simplified Arabic" pitchFamily="18" charset="-78"/>
                <a:cs typeface="Simplified Arabic" pitchFamily="18" charset="-78"/>
              </a:rPr>
              <a:t>ان يشرح المثل بالعربية موضحا.</a:t>
            </a:r>
          </a:p>
          <a:p>
            <a:pPr algn="r" rtl="1">
              <a:buFont typeface="Arial" charset="0"/>
              <a:buChar char="•"/>
            </a:pPr>
            <a:r>
              <a:rPr lang="ar-SA" sz="2800" b="1" dirty="0" smtClean="0">
                <a:solidFill>
                  <a:schemeClr val="tx1"/>
                </a:solidFill>
                <a:latin typeface="Simplified Arabic" pitchFamily="18" charset="-78"/>
                <a:cs typeface="Simplified Arabic" pitchFamily="18" charset="-78"/>
              </a:rPr>
              <a:t> ان يبين الألفاظ المفردات مع الجمع ويستخدمه فى    </a:t>
            </a:r>
          </a:p>
          <a:p>
            <a:pPr algn="r" rtl="1"/>
            <a:r>
              <a:rPr lang="ar-SA" sz="2800" b="1" dirty="0" smtClean="0">
                <a:solidFill>
                  <a:schemeClr val="tx1"/>
                </a:solidFill>
                <a:latin typeface="Simplified Arabic" pitchFamily="18" charset="-78"/>
                <a:cs typeface="Simplified Arabic" pitchFamily="18" charset="-78"/>
              </a:rPr>
              <a:t>  الجمل.</a:t>
            </a:r>
          </a:p>
          <a:p>
            <a:pPr algn="r" rtl="1">
              <a:buFont typeface="Arial" charset="0"/>
              <a:buChar char="•"/>
            </a:pPr>
            <a:r>
              <a:rPr lang="ar-SA" sz="2800" b="1" dirty="0" smtClean="0">
                <a:solidFill>
                  <a:schemeClr val="tx1"/>
                </a:solidFill>
                <a:latin typeface="Simplified Arabic" pitchFamily="18" charset="-78"/>
                <a:cs typeface="Simplified Arabic" pitchFamily="18" charset="-78"/>
              </a:rPr>
              <a:t>ان يقول مرادف الكلمات من النص.</a:t>
            </a:r>
          </a:p>
          <a:p>
            <a:pPr algn="r" rtl="1">
              <a:buFont typeface="Arial" charset="0"/>
              <a:buChar char="•"/>
            </a:pPr>
            <a:r>
              <a:rPr lang="ar-SA" sz="2800" b="1" dirty="0" smtClean="0">
                <a:solidFill>
                  <a:schemeClr val="tx1"/>
                </a:solidFill>
                <a:latin typeface="Simplified Arabic" pitchFamily="18" charset="-78"/>
                <a:cs typeface="Simplified Arabic" pitchFamily="18" charset="-78"/>
              </a:rPr>
              <a:t>ان يعين صيغ الماضى والمضارع من النص  .</a:t>
            </a:r>
            <a:endParaRPr lang="en-US" sz="2800" b="1" dirty="0">
              <a:solidFill>
                <a:schemeClr val="tx1"/>
              </a:solidFill>
            </a:endParaRPr>
          </a:p>
        </p:txBody>
      </p:sp>
      <p:pic>
        <p:nvPicPr>
          <p:cNvPr id="4" name="Picture 3" descr="images (47).jpg"/>
          <p:cNvPicPr>
            <a:picLocks noChangeAspect="1"/>
          </p:cNvPicPr>
          <p:nvPr/>
        </p:nvPicPr>
        <p:blipFill>
          <a:blip r:embed="rId3"/>
          <a:srcRect l="84973"/>
          <a:stretch>
            <a:fillRect/>
          </a:stretch>
        </p:blipFill>
        <p:spPr>
          <a:xfrm>
            <a:off x="8839201" y="0"/>
            <a:ext cx="304800" cy="6858000"/>
          </a:xfrm>
          <a:prstGeom prst="rect">
            <a:avLst/>
          </a:prstGeom>
        </p:spPr>
      </p:pic>
      <p:pic>
        <p:nvPicPr>
          <p:cNvPr id="5" name="Picture 4" descr="images (47).jpg"/>
          <p:cNvPicPr>
            <a:picLocks noChangeAspect="1"/>
          </p:cNvPicPr>
          <p:nvPr/>
        </p:nvPicPr>
        <p:blipFill>
          <a:blip r:embed="rId3"/>
          <a:srcRect r="84973"/>
          <a:stretch>
            <a:fillRect/>
          </a:stretch>
        </p:blipFill>
        <p:spPr>
          <a:xfrm>
            <a:off x="0" y="0"/>
            <a:ext cx="304800" cy="6858000"/>
          </a:xfrm>
          <a:prstGeom prst="rect">
            <a:avLst/>
          </a:prstGeom>
        </p:spPr>
      </p:pic>
      <p:pic>
        <p:nvPicPr>
          <p:cNvPr id="6" name="Picture 5" descr="images (47).jpg"/>
          <p:cNvPicPr>
            <a:picLocks noChangeAspect="1"/>
          </p:cNvPicPr>
          <p:nvPr/>
        </p:nvPicPr>
        <p:blipFill>
          <a:blip r:embed="rId3"/>
          <a:srcRect t="82000"/>
          <a:stretch>
            <a:fillRect/>
          </a:stretch>
        </p:blipFill>
        <p:spPr>
          <a:xfrm>
            <a:off x="304800" y="6386513"/>
            <a:ext cx="8534400" cy="471487"/>
          </a:xfrm>
          <a:prstGeom prst="rect">
            <a:avLst/>
          </a:prstGeom>
        </p:spPr>
      </p:pic>
      <p:pic>
        <p:nvPicPr>
          <p:cNvPr id="7" name="Picture 6" descr="images (47).jpg"/>
          <p:cNvPicPr>
            <a:picLocks noChangeAspect="1"/>
          </p:cNvPicPr>
          <p:nvPr/>
        </p:nvPicPr>
        <p:blipFill>
          <a:blip r:embed="rId3"/>
          <a:srcRect b="90727"/>
          <a:stretch>
            <a:fillRect/>
          </a:stretch>
        </p:blipFill>
        <p:spPr>
          <a:xfrm>
            <a:off x="304800" y="0"/>
            <a:ext cx="8534400" cy="381000"/>
          </a:xfrm>
          <a:prstGeom prst="rect">
            <a:avLst/>
          </a:prstGeom>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133600"/>
            <a:ext cx="8534400" cy="3970318"/>
          </a:xfrm>
          <a:prstGeom prst="rect">
            <a:avLst/>
          </a:prstGeom>
          <a:noFill/>
          <a:ln>
            <a:noFill/>
          </a:ln>
        </p:spPr>
        <p:txBody>
          <a:bodyPr wrap="square" rtlCol="0">
            <a:spAutoFit/>
          </a:bodyPr>
          <a:lstStyle/>
          <a:p>
            <a:pPr algn="just" rtl="1"/>
            <a:r>
              <a:rPr lang="ar-SA" sz="3600" dirty="0" smtClean="0">
                <a:latin typeface="Simplified Arabic" pitchFamily="18" charset="-78"/>
                <a:cs typeface="Simplified Arabic" pitchFamily="18" charset="-78"/>
              </a:rPr>
              <a:t>عند ما احس الانسان الجوع، بحث عن الطعام واحتال للحصول عليه، فاخضع الارض يزرعها، وينبت نباتها، ويجنى ثمارها. واخضع الحيوان فاستأنسه وصاده، واحتال لصيده، فصنع السهام والقسي والشباك والفخاخ، وخاف الوحوش، فاحتال لرد عدوانها فصنع الالات التى تخيفها، كما صنع البيوت التى تقيه شرها، كما تقيه الحر والبرد وعدوان الانسان. </a:t>
            </a:r>
            <a:endParaRPr lang="ar-SA" sz="3600" dirty="0" smtClean="0">
              <a:latin typeface="Arial" pitchFamily="34" charset="0"/>
              <a:cs typeface="Arabic11 BT" pitchFamily="2" charset="-78"/>
            </a:endParaRPr>
          </a:p>
        </p:txBody>
      </p:sp>
      <p:sp>
        <p:nvSpPr>
          <p:cNvPr id="6" name="Rounded Rectangle 5"/>
          <p:cNvSpPr/>
          <p:nvPr/>
        </p:nvSpPr>
        <p:spPr>
          <a:xfrm>
            <a:off x="3124200" y="228600"/>
            <a:ext cx="31242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rgbClr val="FF0000"/>
                </a:solidFill>
                <a:latin typeface="Simplified Arabic" pitchFamily="18" charset="-78"/>
                <a:cs typeface="Simplified Arabic" pitchFamily="18" charset="-78"/>
              </a:rPr>
              <a:t>النص المدروس</a:t>
            </a:r>
            <a:endParaRPr lang="en-US" sz="4000" dirty="0">
              <a:solidFill>
                <a:srgbClr val="FF0000"/>
              </a:solidFill>
              <a:latin typeface="Simplified Arabic" pitchFamily="18" charset="-78"/>
              <a:cs typeface="Simplified Arabic" pitchFamily="18" charset="-78"/>
            </a:endParaRPr>
          </a:p>
        </p:txBody>
      </p:sp>
      <p:pic>
        <p:nvPicPr>
          <p:cNvPr id="7" name="Picture 6" descr="download৪৪.jpg"/>
          <p:cNvPicPr>
            <a:picLocks noChangeAspect="1"/>
          </p:cNvPicPr>
          <p:nvPr/>
        </p:nvPicPr>
        <p:blipFill>
          <a:blip r:embed="rId2"/>
          <a:stretch>
            <a:fillRect/>
          </a:stretch>
        </p:blipFill>
        <p:spPr>
          <a:xfrm>
            <a:off x="6019800" y="533400"/>
            <a:ext cx="2762250" cy="1548103"/>
          </a:xfrm>
          <a:prstGeom prst="rect">
            <a:avLst/>
          </a:prstGeom>
        </p:spPr>
      </p:pic>
      <p:pic>
        <p:nvPicPr>
          <p:cNvPr id="8" name="Picture 7" descr="images (40).jpg"/>
          <p:cNvPicPr>
            <a:picLocks noChangeAspect="1"/>
          </p:cNvPicPr>
          <p:nvPr/>
        </p:nvPicPr>
        <p:blipFill>
          <a:blip r:embed="rId3"/>
          <a:stretch>
            <a:fillRect/>
          </a:stretch>
        </p:blipFill>
        <p:spPr>
          <a:xfrm>
            <a:off x="685800" y="588645"/>
            <a:ext cx="2762250" cy="1546860"/>
          </a:xfrm>
          <a:prstGeom prst="rect">
            <a:avLst/>
          </a:prstGeom>
        </p:spPr>
      </p:pic>
      <p:pic>
        <p:nvPicPr>
          <p:cNvPr id="9" name="Picture 8" descr="images (47).jpg"/>
          <p:cNvPicPr>
            <a:picLocks noChangeAspect="1"/>
          </p:cNvPicPr>
          <p:nvPr/>
        </p:nvPicPr>
        <p:blipFill>
          <a:blip r:embed="rId4"/>
          <a:srcRect l="84973"/>
          <a:stretch>
            <a:fillRect/>
          </a:stretch>
        </p:blipFill>
        <p:spPr>
          <a:xfrm>
            <a:off x="8839201" y="0"/>
            <a:ext cx="304800" cy="6858000"/>
          </a:xfrm>
          <a:prstGeom prst="rect">
            <a:avLst/>
          </a:prstGeom>
        </p:spPr>
      </p:pic>
      <p:pic>
        <p:nvPicPr>
          <p:cNvPr id="10" name="Picture 9" descr="images (47).jpg"/>
          <p:cNvPicPr>
            <a:picLocks noChangeAspect="1"/>
          </p:cNvPicPr>
          <p:nvPr/>
        </p:nvPicPr>
        <p:blipFill>
          <a:blip r:embed="rId4"/>
          <a:srcRect r="84973"/>
          <a:stretch>
            <a:fillRect/>
          </a:stretch>
        </p:blipFill>
        <p:spPr>
          <a:xfrm>
            <a:off x="0" y="0"/>
            <a:ext cx="304800" cy="6858000"/>
          </a:xfrm>
          <a:prstGeom prst="rect">
            <a:avLst/>
          </a:prstGeom>
        </p:spPr>
      </p:pic>
      <p:pic>
        <p:nvPicPr>
          <p:cNvPr id="11" name="Picture 10" descr="images (47).jpg"/>
          <p:cNvPicPr>
            <a:picLocks noChangeAspect="1"/>
          </p:cNvPicPr>
          <p:nvPr/>
        </p:nvPicPr>
        <p:blipFill>
          <a:blip r:embed="rId4"/>
          <a:srcRect t="82000"/>
          <a:stretch>
            <a:fillRect/>
          </a:stretch>
        </p:blipFill>
        <p:spPr>
          <a:xfrm>
            <a:off x="304800" y="6386513"/>
            <a:ext cx="8534400" cy="471487"/>
          </a:xfrm>
          <a:prstGeom prst="rect">
            <a:avLst/>
          </a:prstGeom>
        </p:spPr>
      </p:pic>
      <p:pic>
        <p:nvPicPr>
          <p:cNvPr id="12" name="Picture 11" descr="images (47).jpg"/>
          <p:cNvPicPr>
            <a:picLocks noChangeAspect="1"/>
          </p:cNvPicPr>
          <p:nvPr/>
        </p:nvPicPr>
        <p:blipFill>
          <a:blip r:embed="rId4"/>
          <a:srcRect b="90727"/>
          <a:stretch>
            <a:fillRect/>
          </a:stretch>
        </p:blipFill>
        <p:spPr>
          <a:xfrm>
            <a:off x="304800" y="0"/>
            <a:ext cx="8534400" cy="381000"/>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par>
                                <p:cTn id="17" presetID="55"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2"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2"/>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514600"/>
            <a:ext cx="8458200" cy="2862322"/>
          </a:xfrm>
          <a:prstGeom prst="rect">
            <a:avLst/>
          </a:prstGeom>
          <a:noFill/>
        </p:spPr>
        <p:txBody>
          <a:bodyPr wrap="square" rtlCol="0">
            <a:spAutoFit/>
          </a:bodyPr>
          <a:lstStyle/>
          <a:p>
            <a:pPr marL="0" lvl="1" algn="just" rtl="1"/>
            <a:r>
              <a:rPr lang="ar-SA" sz="3600" dirty="0" smtClean="0">
                <a:latin typeface="Simplified Arabic" pitchFamily="18" charset="-78"/>
                <a:cs typeface="Simplified Arabic" pitchFamily="18" charset="-78"/>
              </a:rPr>
              <a:t>وعند ما عرف الانسان المرض احتاج الى الدواء، فاحتال لصنعه حتى صنعه، وكشف جرثومة المرض، وتمكن من ان يطارد الكثير من انواعه. وعند ما كثر الانسان، وتفرق فى بقاع الارض، واحتاج الى الانتقال سخر الحيوان للموصلات. فلما وجده اداة بطيئة اخترع وسائل اسرع منه.</a:t>
            </a:r>
            <a:endParaRPr lang="en-US" dirty="0">
              <a:latin typeface="Simplified Arabic" pitchFamily="18" charset="-78"/>
              <a:cs typeface="Simplified Arabic" pitchFamily="18" charset="-78"/>
            </a:endParaRPr>
          </a:p>
        </p:txBody>
      </p:sp>
      <p:sp>
        <p:nvSpPr>
          <p:cNvPr id="6" name="Rounded Rectangle 5"/>
          <p:cNvSpPr/>
          <p:nvPr/>
        </p:nvSpPr>
        <p:spPr>
          <a:xfrm>
            <a:off x="3124200" y="381000"/>
            <a:ext cx="31242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rgbClr val="FF0000"/>
                </a:solidFill>
                <a:latin typeface="Simplified Arabic" pitchFamily="18" charset="-78"/>
                <a:cs typeface="Simplified Arabic" pitchFamily="18" charset="-78"/>
              </a:rPr>
              <a:t>النص المدروس</a:t>
            </a:r>
            <a:endParaRPr lang="en-US" sz="4000" dirty="0">
              <a:solidFill>
                <a:srgbClr val="FF0000"/>
              </a:solidFill>
              <a:latin typeface="Simplified Arabic" pitchFamily="18" charset="-78"/>
              <a:cs typeface="Simplified Arabic" pitchFamily="18" charset="-78"/>
            </a:endParaRPr>
          </a:p>
        </p:txBody>
      </p:sp>
      <p:pic>
        <p:nvPicPr>
          <p:cNvPr id="7" name="Picture 6" descr="download৪৯.jpg"/>
          <p:cNvPicPr>
            <a:picLocks noChangeAspect="1"/>
          </p:cNvPicPr>
          <p:nvPr/>
        </p:nvPicPr>
        <p:blipFill>
          <a:blip r:embed="rId2"/>
          <a:stretch>
            <a:fillRect/>
          </a:stretch>
        </p:blipFill>
        <p:spPr>
          <a:xfrm>
            <a:off x="5867400" y="762737"/>
            <a:ext cx="2895600" cy="1751863"/>
          </a:xfrm>
          <a:prstGeom prst="rect">
            <a:avLst/>
          </a:prstGeom>
        </p:spPr>
      </p:pic>
      <p:pic>
        <p:nvPicPr>
          <p:cNvPr id="8" name="Picture 7" descr="download৫০.jpg"/>
          <p:cNvPicPr>
            <a:picLocks noChangeAspect="1"/>
          </p:cNvPicPr>
          <p:nvPr/>
        </p:nvPicPr>
        <p:blipFill>
          <a:blip r:embed="rId3"/>
          <a:stretch>
            <a:fillRect/>
          </a:stretch>
        </p:blipFill>
        <p:spPr>
          <a:xfrm>
            <a:off x="304800" y="909938"/>
            <a:ext cx="2895600" cy="1604662"/>
          </a:xfrm>
          <a:prstGeom prst="rect">
            <a:avLst/>
          </a:prstGeom>
        </p:spPr>
      </p:pic>
      <p:pic>
        <p:nvPicPr>
          <p:cNvPr id="9" name="Picture 8" descr="images (47).jpg"/>
          <p:cNvPicPr>
            <a:picLocks noChangeAspect="1"/>
          </p:cNvPicPr>
          <p:nvPr/>
        </p:nvPicPr>
        <p:blipFill>
          <a:blip r:embed="rId4"/>
          <a:srcRect l="84973"/>
          <a:stretch>
            <a:fillRect/>
          </a:stretch>
        </p:blipFill>
        <p:spPr>
          <a:xfrm>
            <a:off x="8839201" y="0"/>
            <a:ext cx="304800" cy="6858000"/>
          </a:xfrm>
          <a:prstGeom prst="rect">
            <a:avLst/>
          </a:prstGeom>
        </p:spPr>
      </p:pic>
      <p:pic>
        <p:nvPicPr>
          <p:cNvPr id="10" name="Picture 9" descr="images (47).jpg"/>
          <p:cNvPicPr>
            <a:picLocks noChangeAspect="1"/>
          </p:cNvPicPr>
          <p:nvPr/>
        </p:nvPicPr>
        <p:blipFill>
          <a:blip r:embed="rId4"/>
          <a:srcRect r="84973"/>
          <a:stretch>
            <a:fillRect/>
          </a:stretch>
        </p:blipFill>
        <p:spPr>
          <a:xfrm>
            <a:off x="0" y="0"/>
            <a:ext cx="304800" cy="6858000"/>
          </a:xfrm>
          <a:prstGeom prst="rect">
            <a:avLst/>
          </a:prstGeom>
        </p:spPr>
      </p:pic>
      <p:pic>
        <p:nvPicPr>
          <p:cNvPr id="11" name="Picture 10" descr="images (47).jpg"/>
          <p:cNvPicPr>
            <a:picLocks noChangeAspect="1"/>
          </p:cNvPicPr>
          <p:nvPr/>
        </p:nvPicPr>
        <p:blipFill>
          <a:blip r:embed="rId4"/>
          <a:srcRect t="82000"/>
          <a:stretch>
            <a:fillRect/>
          </a:stretch>
        </p:blipFill>
        <p:spPr>
          <a:xfrm>
            <a:off x="304800" y="6386513"/>
            <a:ext cx="8534400" cy="471487"/>
          </a:xfrm>
          <a:prstGeom prst="rect">
            <a:avLst/>
          </a:prstGeom>
        </p:spPr>
      </p:pic>
      <p:pic>
        <p:nvPicPr>
          <p:cNvPr id="12" name="Picture 11" descr="images (47).jpg"/>
          <p:cNvPicPr>
            <a:picLocks noChangeAspect="1"/>
          </p:cNvPicPr>
          <p:nvPr/>
        </p:nvPicPr>
        <p:blipFill>
          <a:blip r:embed="rId4"/>
          <a:srcRect b="90727"/>
          <a:stretch>
            <a:fillRect/>
          </a:stretch>
        </p:blipFill>
        <p:spPr>
          <a:xfrm>
            <a:off x="304800" y="0"/>
            <a:ext cx="8534400" cy="381000"/>
          </a:xfrm>
          <a:prstGeom prst="rect">
            <a:avLst/>
          </a:prstGeom>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2083</TotalTime>
  <Words>448</Words>
  <Application>Microsoft Office PowerPoint</Application>
  <PresentationFormat>On-screen Show (4:3)</PresentationFormat>
  <Paragraphs>115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Aspect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wdrruyeu43ip</cp:lastModifiedBy>
  <cp:revision>242</cp:revision>
  <dcterms:created xsi:type="dcterms:W3CDTF">2006-08-16T00:00:00Z</dcterms:created>
  <dcterms:modified xsi:type="dcterms:W3CDTF">2021-05-20T08:51:32Z</dcterms:modified>
</cp:coreProperties>
</file>