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9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66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image" Target="../media/image8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image" Target="../media/image18.jpg"/><Relationship Id="rId4" Type="http://schemas.openxmlformats.org/officeDocument/2006/relationships/image" Target="../media/image21.jp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image" Target="../media/image8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image" Target="../media/image18.jpg"/><Relationship Id="rId4" Type="http://schemas.openxmlformats.org/officeDocument/2006/relationships/image" Target="../media/image2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FD39E0-74D9-48F5-B526-9C32A1046867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B89D68-90FA-4322-86E9-7527280CC665}">
      <dgm:prSet phldrT="[Text]"/>
      <dgm:spPr/>
      <dgm:t>
        <a:bodyPr>
          <a:prstTxWarp prst="textPlain">
            <a:avLst/>
          </a:prstTxWarp>
        </a:bodyPr>
        <a:lstStyle/>
        <a:p>
          <a:r>
            <a:rPr lang="bn-IN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rPr>
            <a:t>আবহাওয়া ও জলবায়ু কী তা বলতে পারবে?</a:t>
          </a:r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Kalpurush" panose="02000600000000000000" pitchFamily="2" charset="0"/>
            <a:cs typeface="Kalpurush" panose="02000600000000000000" pitchFamily="2" charset="0"/>
          </a:endParaRPr>
        </a:p>
      </dgm:t>
    </dgm:pt>
    <dgm:pt modelId="{E18872A6-4737-4907-B644-D616BBA52663}" type="parTrans" cxnId="{65446B82-1FE7-46BE-929D-3283155912F8}">
      <dgm:prSet/>
      <dgm:spPr/>
      <dgm:t>
        <a:bodyPr/>
        <a:lstStyle/>
        <a:p>
          <a:endParaRPr lang="en-US"/>
        </a:p>
      </dgm:t>
    </dgm:pt>
    <dgm:pt modelId="{1D34A7C4-E379-47E9-A15F-33FEE467B668}" type="sibTrans" cxnId="{65446B82-1FE7-46BE-929D-3283155912F8}">
      <dgm:prSet/>
      <dgm:spPr/>
      <dgm:t>
        <a:bodyPr/>
        <a:lstStyle/>
        <a:p>
          <a:endParaRPr lang="en-US"/>
        </a:p>
      </dgm:t>
    </dgm:pt>
    <dgm:pt modelId="{D4304BC8-B69C-4FC9-9C99-C2AF4D351724}">
      <dgm:prSet phldrT="[Text]"/>
      <dgm:spPr/>
      <dgm:t>
        <a:bodyPr>
          <a:prstTxWarp prst="textPlain">
            <a:avLst/>
          </a:prstTxWarp>
        </a:bodyPr>
        <a:lstStyle/>
        <a:p>
          <a:r>
            <a:rPr lang="bn-IN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rPr>
            <a:t>আবহাওয়া ও জলবায়ুর পার্থক্য বর্ণনা করতে পারবে।</a:t>
          </a:r>
          <a:endParaRPr lang="en-US" dirty="0">
            <a:latin typeface="Kalpurush" panose="02000600000000000000" pitchFamily="2" charset="0"/>
            <a:cs typeface="Kalpurush" panose="02000600000000000000" pitchFamily="2" charset="0"/>
          </a:endParaRPr>
        </a:p>
      </dgm:t>
    </dgm:pt>
    <dgm:pt modelId="{A1445CE0-1FA3-4BA6-B8ED-1B5B20E37C6A}" type="parTrans" cxnId="{B1F0D19C-A951-4B70-A923-CC554B3FAB39}">
      <dgm:prSet/>
      <dgm:spPr/>
      <dgm:t>
        <a:bodyPr/>
        <a:lstStyle/>
        <a:p>
          <a:endParaRPr lang="en-US"/>
        </a:p>
      </dgm:t>
    </dgm:pt>
    <dgm:pt modelId="{EB18F712-378F-4FFA-AA48-7ABD09AA4E79}" type="sibTrans" cxnId="{B1F0D19C-A951-4B70-A923-CC554B3FAB39}">
      <dgm:prSet/>
      <dgm:spPr/>
      <dgm:t>
        <a:bodyPr/>
        <a:lstStyle/>
        <a:p>
          <a:endParaRPr lang="en-US"/>
        </a:p>
      </dgm:t>
    </dgm:pt>
    <dgm:pt modelId="{0EC6EE74-CC6E-4BDA-88A6-7922DE2D54AA}" type="pres">
      <dgm:prSet presAssocID="{A3FD39E0-74D9-48F5-B526-9C32A1046867}" presName="Name0" presStyleCnt="0">
        <dgm:presLayoutVars>
          <dgm:chMax val="7"/>
          <dgm:chPref val="7"/>
          <dgm:dir/>
        </dgm:presLayoutVars>
      </dgm:prSet>
      <dgm:spPr/>
    </dgm:pt>
    <dgm:pt modelId="{4CEA96EA-5D92-47ED-83FA-00E441F0E4ED}" type="pres">
      <dgm:prSet presAssocID="{A3FD39E0-74D9-48F5-B526-9C32A1046867}" presName="Name1" presStyleCnt="0"/>
      <dgm:spPr/>
    </dgm:pt>
    <dgm:pt modelId="{B2798BE3-4D11-4CA4-8D34-0BE782E9113D}" type="pres">
      <dgm:prSet presAssocID="{A3FD39E0-74D9-48F5-B526-9C32A1046867}" presName="cycle" presStyleCnt="0"/>
      <dgm:spPr/>
    </dgm:pt>
    <dgm:pt modelId="{90E68AFE-8003-4AD4-AF81-58CA1A7205A1}" type="pres">
      <dgm:prSet presAssocID="{A3FD39E0-74D9-48F5-B526-9C32A1046867}" presName="srcNode" presStyleLbl="node1" presStyleIdx="0" presStyleCnt="2"/>
      <dgm:spPr/>
    </dgm:pt>
    <dgm:pt modelId="{37B55B68-4050-4276-AC1D-AACBF145FF99}" type="pres">
      <dgm:prSet presAssocID="{A3FD39E0-74D9-48F5-B526-9C32A1046867}" presName="conn" presStyleLbl="parChTrans1D2" presStyleIdx="0" presStyleCnt="1"/>
      <dgm:spPr/>
    </dgm:pt>
    <dgm:pt modelId="{0A946C92-1CEB-4A1C-B82A-538DDF7C03D2}" type="pres">
      <dgm:prSet presAssocID="{A3FD39E0-74D9-48F5-B526-9C32A1046867}" presName="extraNode" presStyleLbl="node1" presStyleIdx="0" presStyleCnt="2"/>
      <dgm:spPr/>
    </dgm:pt>
    <dgm:pt modelId="{D69CEB9A-1556-4E50-A9AB-5FE5E0CD2E2E}" type="pres">
      <dgm:prSet presAssocID="{A3FD39E0-74D9-48F5-B526-9C32A1046867}" presName="dstNode" presStyleLbl="node1" presStyleIdx="0" presStyleCnt="2"/>
      <dgm:spPr/>
    </dgm:pt>
    <dgm:pt modelId="{30AB354E-9DCE-4EB0-8DD1-68A2D5243F3D}" type="pres">
      <dgm:prSet presAssocID="{C5B89D68-90FA-4322-86E9-7527280CC665}" presName="text_1" presStyleLbl="node1" presStyleIdx="0" presStyleCnt="2" custScaleX="87811" custScaleY="87157" custLinFactNeighborX="636" custLinFactNeighborY="6528">
        <dgm:presLayoutVars>
          <dgm:bulletEnabled val="1"/>
        </dgm:presLayoutVars>
      </dgm:prSet>
      <dgm:spPr/>
    </dgm:pt>
    <dgm:pt modelId="{42709A72-0BE9-4D10-A760-4E6E17A05033}" type="pres">
      <dgm:prSet presAssocID="{C5B89D68-90FA-4322-86E9-7527280CC665}" presName="accent_1" presStyleCnt="0"/>
      <dgm:spPr/>
    </dgm:pt>
    <dgm:pt modelId="{C246AE74-CAD1-464A-BAC1-14DB991C1D02}" type="pres">
      <dgm:prSet presAssocID="{C5B89D68-90FA-4322-86E9-7527280CC665}" presName="accentRepeatNode" presStyleLbl="solidFgAcc1" presStyleIdx="0" presStyleCnt="2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1AC5A26F-0CA4-43ED-BB5B-6C063BC18AE9}" type="pres">
      <dgm:prSet presAssocID="{D4304BC8-B69C-4FC9-9C99-C2AF4D351724}" presName="text_2" presStyleLbl="node1" presStyleIdx="1" presStyleCnt="2" custScaleX="89702" custScaleY="79483" custLinFactNeighborX="2438" custLinFactNeighborY="15369">
        <dgm:presLayoutVars>
          <dgm:bulletEnabled val="1"/>
        </dgm:presLayoutVars>
      </dgm:prSet>
      <dgm:spPr/>
    </dgm:pt>
    <dgm:pt modelId="{215D9FD5-AA4D-4EA3-B43A-E3BFE4BFA0E2}" type="pres">
      <dgm:prSet presAssocID="{D4304BC8-B69C-4FC9-9C99-C2AF4D351724}" presName="accent_2" presStyleCnt="0"/>
      <dgm:spPr/>
    </dgm:pt>
    <dgm:pt modelId="{9306933C-7A63-4088-A70A-6A9CBDD560B2}" type="pres">
      <dgm:prSet presAssocID="{D4304BC8-B69C-4FC9-9C99-C2AF4D351724}" presName="accentRepeatNode" presStyleLbl="solidFgAcc1" presStyleIdx="1" presStyleCnt="2"/>
      <dgm:spPr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55EBC524-5ADB-42A1-8B28-AE513A0313BD}" type="presOf" srcId="{A3FD39E0-74D9-48F5-B526-9C32A1046867}" destId="{0EC6EE74-CC6E-4BDA-88A6-7922DE2D54AA}" srcOrd="0" destOrd="0" presId="urn:microsoft.com/office/officeart/2008/layout/VerticalCurvedList"/>
    <dgm:cxn modelId="{65446B82-1FE7-46BE-929D-3283155912F8}" srcId="{A3FD39E0-74D9-48F5-B526-9C32A1046867}" destId="{C5B89D68-90FA-4322-86E9-7527280CC665}" srcOrd="0" destOrd="0" parTransId="{E18872A6-4737-4907-B644-D616BBA52663}" sibTransId="{1D34A7C4-E379-47E9-A15F-33FEE467B668}"/>
    <dgm:cxn modelId="{B1F0D19C-A951-4B70-A923-CC554B3FAB39}" srcId="{A3FD39E0-74D9-48F5-B526-9C32A1046867}" destId="{D4304BC8-B69C-4FC9-9C99-C2AF4D351724}" srcOrd="1" destOrd="0" parTransId="{A1445CE0-1FA3-4BA6-B8ED-1B5B20E37C6A}" sibTransId="{EB18F712-378F-4FFA-AA48-7ABD09AA4E79}"/>
    <dgm:cxn modelId="{9160C4D5-7B16-4175-8BF5-D59DDD3F8A19}" type="presOf" srcId="{D4304BC8-B69C-4FC9-9C99-C2AF4D351724}" destId="{1AC5A26F-0CA4-43ED-BB5B-6C063BC18AE9}" srcOrd="0" destOrd="0" presId="urn:microsoft.com/office/officeart/2008/layout/VerticalCurvedList"/>
    <dgm:cxn modelId="{3BF8D7D7-8FDB-400D-B24E-AF9D9D80E318}" type="presOf" srcId="{C5B89D68-90FA-4322-86E9-7527280CC665}" destId="{30AB354E-9DCE-4EB0-8DD1-68A2D5243F3D}" srcOrd="0" destOrd="0" presId="urn:microsoft.com/office/officeart/2008/layout/VerticalCurvedList"/>
    <dgm:cxn modelId="{46B7ECE9-646A-41DB-868C-34B49B1092A0}" type="presOf" srcId="{1D34A7C4-E379-47E9-A15F-33FEE467B668}" destId="{37B55B68-4050-4276-AC1D-AACBF145FF99}" srcOrd="0" destOrd="0" presId="urn:microsoft.com/office/officeart/2008/layout/VerticalCurvedList"/>
    <dgm:cxn modelId="{01B8A502-A34B-4511-82CE-BE02CC48FFE3}" type="presParOf" srcId="{0EC6EE74-CC6E-4BDA-88A6-7922DE2D54AA}" destId="{4CEA96EA-5D92-47ED-83FA-00E441F0E4ED}" srcOrd="0" destOrd="0" presId="urn:microsoft.com/office/officeart/2008/layout/VerticalCurvedList"/>
    <dgm:cxn modelId="{38C07AA8-AF07-4218-841A-6C2AD76FA857}" type="presParOf" srcId="{4CEA96EA-5D92-47ED-83FA-00E441F0E4ED}" destId="{B2798BE3-4D11-4CA4-8D34-0BE782E9113D}" srcOrd="0" destOrd="0" presId="urn:microsoft.com/office/officeart/2008/layout/VerticalCurvedList"/>
    <dgm:cxn modelId="{B9E88595-FA26-42A4-9DAA-C91F5F790ADD}" type="presParOf" srcId="{B2798BE3-4D11-4CA4-8D34-0BE782E9113D}" destId="{90E68AFE-8003-4AD4-AF81-58CA1A7205A1}" srcOrd="0" destOrd="0" presId="urn:microsoft.com/office/officeart/2008/layout/VerticalCurvedList"/>
    <dgm:cxn modelId="{5EB199E3-A126-417D-ACDC-CBB2CCA49D6E}" type="presParOf" srcId="{B2798BE3-4D11-4CA4-8D34-0BE782E9113D}" destId="{37B55B68-4050-4276-AC1D-AACBF145FF99}" srcOrd="1" destOrd="0" presId="urn:microsoft.com/office/officeart/2008/layout/VerticalCurvedList"/>
    <dgm:cxn modelId="{69BC6CDB-3E62-43DA-9036-4B48F5FA65DA}" type="presParOf" srcId="{B2798BE3-4D11-4CA4-8D34-0BE782E9113D}" destId="{0A946C92-1CEB-4A1C-B82A-538DDF7C03D2}" srcOrd="2" destOrd="0" presId="urn:microsoft.com/office/officeart/2008/layout/VerticalCurvedList"/>
    <dgm:cxn modelId="{572B751B-2430-4710-AB71-1DE8FB1BB3A3}" type="presParOf" srcId="{B2798BE3-4D11-4CA4-8D34-0BE782E9113D}" destId="{D69CEB9A-1556-4E50-A9AB-5FE5E0CD2E2E}" srcOrd="3" destOrd="0" presId="urn:microsoft.com/office/officeart/2008/layout/VerticalCurvedList"/>
    <dgm:cxn modelId="{C8E5D082-E8D1-4936-8FB2-3A19F104DA25}" type="presParOf" srcId="{4CEA96EA-5D92-47ED-83FA-00E441F0E4ED}" destId="{30AB354E-9DCE-4EB0-8DD1-68A2D5243F3D}" srcOrd="1" destOrd="0" presId="urn:microsoft.com/office/officeart/2008/layout/VerticalCurvedList"/>
    <dgm:cxn modelId="{40A06B17-5189-43F7-9490-043F4A19B641}" type="presParOf" srcId="{4CEA96EA-5D92-47ED-83FA-00E441F0E4ED}" destId="{42709A72-0BE9-4D10-A760-4E6E17A05033}" srcOrd="2" destOrd="0" presId="urn:microsoft.com/office/officeart/2008/layout/VerticalCurvedList"/>
    <dgm:cxn modelId="{CF1F2A32-EB86-444E-A2B9-ECE496495E28}" type="presParOf" srcId="{42709A72-0BE9-4D10-A760-4E6E17A05033}" destId="{C246AE74-CAD1-464A-BAC1-14DB991C1D02}" srcOrd="0" destOrd="0" presId="urn:microsoft.com/office/officeart/2008/layout/VerticalCurvedList"/>
    <dgm:cxn modelId="{AD899EE4-C6AB-4197-A9CA-06358DD24898}" type="presParOf" srcId="{4CEA96EA-5D92-47ED-83FA-00E441F0E4ED}" destId="{1AC5A26F-0CA4-43ED-BB5B-6C063BC18AE9}" srcOrd="3" destOrd="0" presId="urn:microsoft.com/office/officeart/2008/layout/VerticalCurvedList"/>
    <dgm:cxn modelId="{68EE47DF-EC8F-47F9-9891-0336F2FAFA2A}" type="presParOf" srcId="{4CEA96EA-5D92-47ED-83FA-00E441F0E4ED}" destId="{215D9FD5-AA4D-4EA3-B43A-E3BFE4BFA0E2}" srcOrd="4" destOrd="0" presId="urn:microsoft.com/office/officeart/2008/layout/VerticalCurvedList"/>
    <dgm:cxn modelId="{2864DBC7-9C34-43FA-8588-846C02C84A7D}" type="presParOf" srcId="{215D9FD5-AA4D-4EA3-B43A-E3BFE4BFA0E2}" destId="{9306933C-7A63-4088-A70A-6A9CBDD560B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D002F1-1131-4EF1-939E-E07BFD0C3A62}" type="doc">
      <dgm:prSet loTypeId="urn:microsoft.com/office/officeart/2005/8/layout/radial1" loCatId="cycle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80D07A68-840A-4A03-9399-CC54B6C4CF04}">
      <dgm:prSet phldrT="[Text]" custT="1"/>
      <dgm:spPr/>
      <dgm:t>
        <a:bodyPr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r>
            <a:rPr lang="bn-IN" sz="2800" b="1" cap="none" spc="0" dirty="0">
              <a:ln/>
              <a:solidFill>
                <a:srgbClr val="002060"/>
              </a:solidFill>
              <a:effectLst/>
              <a:latin typeface="Kalpurush" panose="02000600000000000000" pitchFamily="2" charset="0"/>
              <a:cs typeface="Kalpurush" panose="02000600000000000000" pitchFamily="2" charset="0"/>
            </a:rPr>
            <a:t>আবহাওয়ার </a:t>
          </a:r>
        </a:p>
        <a:p>
          <a:r>
            <a:rPr lang="bn-IN" sz="2800" b="1" cap="none" spc="0" dirty="0">
              <a:ln/>
              <a:solidFill>
                <a:srgbClr val="002060"/>
              </a:solidFill>
              <a:effectLst/>
              <a:latin typeface="Kalpurush" panose="02000600000000000000" pitchFamily="2" charset="0"/>
              <a:cs typeface="Kalpurush" panose="02000600000000000000" pitchFamily="2" charset="0"/>
            </a:rPr>
            <a:t>উপাদান  </a:t>
          </a:r>
          <a:endParaRPr lang="en-US" sz="2800" b="1" cap="none" spc="0" dirty="0">
            <a:ln/>
            <a:solidFill>
              <a:srgbClr val="002060"/>
            </a:solidFill>
            <a:effectLst/>
            <a:latin typeface="Kalpurush" panose="02000600000000000000" pitchFamily="2" charset="0"/>
            <a:cs typeface="Kalpurush" panose="02000600000000000000" pitchFamily="2" charset="0"/>
          </a:endParaRPr>
        </a:p>
      </dgm:t>
    </dgm:pt>
    <dgm:pt modelId="{B797CEDA-18B8-4063-BF64-856F2A5B849B}" type="parTrans" cxnId="{4728B91D-B55C-41A2-A36F-74F2E0C945AF}">
      <dgm:prSet/>
      <dgm:spPr/>
      <dgm:t>
        <a:bodyPr/>
        <a:lstStyle/>
        <a:p>
          <a:endParaRPr lang="en-US"/>
        </a:p>
      </dgm:t>
    </dgm:pt>
    <dgm:pt modelId="{B7C72D7B-0F1F-46BD-A72E-EAC18DF0DBAF}" type="sibTrans" cxnId="{4728B91D-B55C-41A2-A36F-74F2E0C945AF}">
      <dgm:prSet/>
      <dgm:spPr/>
      <dgm:t>
        <a:bodyPr/>
        <a:lstStyle/>
        <a:p>
          <a:endParaRPr lang="en-US"/>
        </a:p>
      </dgm:t>
    </dgm:pt>
    <dgm:pt modelId="{52F642E0-471E-4F4C-981E-A3F00FD5384A}">
      <dgm:prSet phldrT="[Text]" custT="1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bn-IN" sz="2400" dirty="0">
              <a:latin typeface="Kalpurush" panose="02000600000000000000" pitchFamily="2" charset="0"/>
              <a:cs typeface="Kalpurush" panose="02000600000000000000" pitchFamily="2" charset="0"/>
            </a:rPr>
            <a:t>সূর্যের তাপ </a:t>
          </a:r>
          <a:endParaRPr lang="en-US" sz="2400" dirty="0">
            <a:latin typeface="Kalpurush" panose="02000600000000000000" pitchFamily="2" charset="0"/>
            <a:cs typeface="Kalpurush" panose="02000600000000000000" pitchFamily="2" charset="0"/>
          </a:endParaRPr>
        </a:p>
      </dgm:t>
    </dgm:pt>
    <dgm:pt modelId="{E73C92D6-2412-4D84-815E-8B6A717C4AE4}" type="parTrans" cxnId="{F16324EB-3532-4B32-93F0-8F3FC1DF78DC}">
      <dgm:prSet/>
      <dgm:spPr/>
      <dgm:t>
        <a:bodyPr/>
        <a:lstStyle/>
        <a:p>
          <a:endParaRPr lang="en-US"/>
        </a:p>
      </dgm:t>
    </dgm:pt>
    <dgm:pt modelId="{3A31EE43-96EA-4248-A73C-360E9ED9FC93}" type="sibTrans" cxnId="{F16324EB-3532-4B32-93F0-8F3FC1DF78DC}">
      <dgm:prSet/>
      <dgm:spPr/>
      <dgm:t>
        <a:bodyPr/>
        <a:lstStyle/>
        <a:p>
          <a:endParaRPr lang="en-US"/>
        </a:p>
      </dgm:t>
    </dgm:pt>
    <dgm:pt modelId="{1F34D3CD-026B-472F-9BCA-F2F4C748B522}">
      <dgm:prSet phldrT="[Text]" custT="1"/>
      <dgm:spPr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-US" sz="2400" dirty="0" err="1">
              <a:latin typeface="Kalpurush" panose="02000600000000000000" pitchFamily="2" charset="0"/>
              <a:cs typeface="Kalpurush" panose="02000600000000000000" pitchFamily="2" charset="0"/>
            </a:rPr>
            <a:t>বায়ুর</a:t>
          </a:r>
          <a:r>
            <a:rPr lang="en-US" sz="2400" dirty="0">
              <a:latin typeface="Kalpurush" panose="02000600000000000000" pitchFamily="2" charset="0"/>
              <a:cs typeface="Kalpurush" panose="02000600000000000000" pitchFamily="2" charset="0"/>
            </a:rPr>
            <a:t> </a:t>
          </a:r>
          <a:r>
            <a:rPr lang="en-US" sz="2400" dirty="0" err="1">
              <a:latin typeface="Kalpurush" panose="02000600000000000000" pitchFamily="2" charset="0"/>
              <a:cs typeface="Kalpurush" panose="02000600000000000000" pitchFamily="2" charset="0"/>
            </a:rPr>
            <a:t>চাপ</a:t>
          </a:r>
          <a:r>
            <a:rPr lang="en-US" sz="2400" dirty="0">
              <a:latin typeface="Kalpurush" panose="02000600000000000000" pitchFamily="2" charset="0"/>
              <a:cs typeface="Kalpurush" panose="02000600000000000000" pitchFamily="2" charset="0"/>
            </a:rPr>
            <a:t> </a:t>
          </a:r>
        </a:p>
      </dgm:t>
    </dgm:pt>
    <dgm:pt modelId="{0235360D-7BFA-490D-935D-C557AE648952}" type="parTrans" cxnId="{0F6DD36C-F48D-4258-A9AD-1841648B569E}">
      <dgm:prSet/>
      <dgm:spPr/>
      <dgm:t>
        <a:bodyPr/>
        <a:lstStyle/>
        <a:p>
          <a:endParaRPr lang="en-US"/>
        </a:p>
      </dgm:t>
    </dgm:pt>
    <dgm:pt modelId="{0CDDB744-7278-4E0F-BC9A-70FF4D91499D}" type="sibTrans" cxnId="{0F6DD36C-F48D-4258-A9AD-1841648B569E}">
      <dgm:prSet/>
      <dgm:spPr/>
      <dgm:t>
        <a:bodyPr/>
        <a:lstStyle/>
        <a:p>
          <a:endParaRPr lang="en-US"/>
        </a:p>
      </dgm:t>
    </dgm:pt>
    <dgm:pt modelId="{1C93A9BF-3605-4003-A53C-53481E535ECF}">
      <dgm:prSet phldrT="[Text]" custT="1"/>
      <dgm:spPr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bn-IN" sz="2400" dirty="0">
              <a:latin typeface="Kalpurush" panose="02000600000000000000" pitchFamily="2" charset="0"/>
              <a:cs typeface="Kalpurush" panose="02000600000000000000" pitchFamily="2" charset="0"/>
            </a:rPr>
            <a:t>বাতাসের আর্দ্রতা </a:t>
          </a:r>
          <a:endParaRPr lang="en-US" sz="2400" dirty="0">
            <a:latin typeface="Kalpurush" panose="02000600000000000000" pitchFamily="2" charset="0"/>
            <a:cs typeface="Kalpurush" panose="02000600000000000000" pitchFamily="2" charset="0"/>
          </a:endParaRPr>
        </a:p>
      </dgm:t>
    </dgm:pt>
    <dgm:pt modelId="{2EF9ABEC-F76D-4A72-A81A-87E6DCBBA5A9}" type="parTrans" cxnId="{6D483119-B561-4913-92CC-32C5E9D1810D}">
      <dgm:prSet/>
      <dgm:spPr/>
      <dgm:t>
        <a:bodyPr/>
        <a:lstStyle/>
        <a:p>
          <a:endParaRPr lang="en-US"/>
        </a:p>
      </dgm:t>
    </dgm:pt>
    <dgm:pt modelId="{03A2E68F-FA3A-43F2-937A-12E8F9BA2E96}" type="sibTrans" cxnId="{6D483119-B561-4913-92CC-32C5E9D1810D}">
      <dgm:prSet/>
      <dgm:spPr/>
      <dgm:t>
        <a:bodyPr/>
        <a:lstStyle/>
        <a:p>
          <a:endParaRPr lang="en-US"/>
        </a:p>
      </dgm:t>
    </dgm:pt>
    <dgm:pt modelId="{80CFA9C6-AB7A-41A3-BB0E-CC687EF9E3B6}">
      <dgm:prSet phldrT="[Text]" custT="1"/>
      <dgm:spPr>
        <a:blipFill dpi="0"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bn-IN" sz="2400" dirty="0">
              <a:latin typeface="Kalpurush" panose="02000600000000000000" pitchFamily="2" charset="0"/>
              <a:cs typeface="Kalpurush" panose="02000600000000000000" pitchFamily="2" charset="0"/>
            </a:rPr>
            <a:t>বৃষ্টিপাতের</a:t>
          </a:r>
        </a:p>
        <a:p>
          <a:r>
            <a:rPr lang="bn-IN" sz="2400" dirty="0">
              <a:latin typeface="Kalpurush" panose="02000600000000000000" pitchFamily="2" charset="0"/>
              <a:cs typeface="Kalpurush" panose="02000600000000000000" pitchFamily="2" charset="0"/>
            </a:rPr>
            <a:t>পরিমাণ </a:t>
          </a:r>
          <a:endParaRPr lang="en-US" sz="2400" dirty="0">
            <a:latin typeface="Kalpurush" panose="02000600000000000000" pitchFamily="2" charset="0"/>
            <a:cs typeface="Kalpurush" panose="02000600000000000000" pitchFamily="2" charset="0"/>
          </a:endParaRPr>
        </a:p>
      </dgm:t>
    </dgm:pt>
    <dgm:pt modelId="{53EF9E15-0100-4B71-BC62-375E66A92215}" type="parTrans" cxnId="{C7445F79-C792-4BAF-B679-E74A9380A8D5}">
      <dgm:prSet/>
      <dgm:spPr/>
      <dgm:t>
        <a:bodyPr/>
        <a:lstStyle/>
        <a:p>
          <a:endParaRPr lang="en-US"/>
        </a:p>
      </dgm:t>
    </dgm:pt>
    <dgm:pt modelId="{4B270C26-2B26-4BF6-9694-F4F2D4C9D990}" type="sibTrans" cxnId="{C7445F79-C792-4BAF-B679-E74A9380A8D5}">
      <dgm:prSet/>
      <dgm:spPr/>
      <dgm:t>
        <a:bodyPr/>
        <a:lstStyle/>
        <a:p>
          <a:endParaRPr lang="en-US"/>
        </a:p>
      </dgm:t>
    </dgm:pt>
    <dgm:pt modelId="{2910B703-2D9C-47F0-8A2D-B3021B546CAC}" type="pres">
      <dgm:prSet presAssocID="{B8D002F1-1131-4EF1-939E-E07BFD0C3A62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63E742F-8FE5-4E01-83EC-1002C01C864F}" type="pres">
      <dgm:prSet presAssocID="{80D07A68-840A-4A03-9399-CC54B6C4CF04}" presName="centerShape" presStyleLbl="node0" presStyleIdx="0" presStyleCnt="1" custScaleX="134400" custScaleY="122544"/>
      <dgm:spPr/>
    </dgm:pt>
    <dgm:pt modelId="{E13967A1-645C-40ED-AEE8-C50144DE70BC}" type="pres">
      <dgm:prSet presAssocID="{E73C92D6-2412-4D84-815E-8B6A717C4AE4}" presName="Name9" presStyleLbl="parChTrans1D2" presStyleIdx="0" presStyleCnt="4"/>
      <dgm:spPr/>
    </dgm:pt>
    <dgm:pt modelId="{122D1316-7D66-40BC-B439-0B8D21D97112}" type="pres">
      <dgm:prSet presAssocID="{E73C92D6-2412-4D84-815E-8B6A717C4AE4}" presName="connTx" presStyleLbl="parChTrans1D2" presStyleIdx="0" presStyleCnt="4"/>
      <dgm:spPr/>
    </dgm:pt>
    <dgm:pt modelId="{0D2927B6-7CA8-4293-97F2-10443096980B}" type="pres">
      <dgm:prSet presAssocID="{52F642E0-471E-4F4C-981E-A3F00FD5384A}" presName="node" presStyleLbl="node1" presStyleIdx="0" presStyleCnt="4">
        <dgm:presLayoutVars>
          <dgm:bulletEnabled val="1"/>
        </dgm:presLayoutVars>
      </dgm:prSet>
      <dgm:spPr/>
    </dgm:pt>
    <dgm:pt modelId="{B2D6DFA2-A2BA-4BAD-80EA-59E908479C60}" type="pres">
      <dgm:prSet presAssocID="{0235360D-7BFA-490D-935D-C557AE648952}" presName="Name9" presStyleLbl="parChTrans1D2" presStyleIdx="1" presStyleCnt="4"/>
      <dgm:spPr/>
    </dgm:pt>
    <dgm:pt modelId="{176F3D0D-67AB-4B74-A1DC-3CAE6964B792}" type="pres">
      <dgm:prSet presAssocID="{0235360D-7BFA-490D-935D-C557AE648952}" presName="connTx" presStyleLbl="parChTrans1D2" presStyleIdx="1" presStyleCnt="4"/>
      <dgm:spPr/>
    </dgm:pt>
    <dgm:pt modelId="{7247890F-947C-4B8D-94AA-36A23983B828}" type="pres">
      <dgm:prSet presAssocID="{1F34D3CD-026B-472F-9BCA-F2F4C748B522}" presName="node" presStyleLbl="node1" presStyleIdx="1" presStyleCnt="4" custRadScaleRad="109736" custRadScaleInc="807">
        <dgm:presLayoutVars>
          <dgm:bulletEnabled val="1"/>
        </dgm:presLayoutVars>
      </dgm:prSet>
      <dgm:spPr/>
    </dgm:pt>
    <dgm:pt modelId="{64C606A5-D18A-4132-97F5-73CFF9C97674}" type="pres">
      <dgm:prSet presAssocID="{2EF9ABEC-F76D-4A72-A81A-87E6DCBBA5A9}" presName="Name9" presStyleLbl="parChTrans1D2" presStyleIdx="2" presStyleCnt="4"/>
      <dgm:spPr/>
    </dgm:pt>
    <dgm:pt modelId="{AFE103C7-412C-40C4-AF6C-454A98C3D1AA}" type="pres">
      <dgm:prSet presAssocID="{2EF9ABEC-F76D-4A72-A81A-87E6DCBBA5A9}" presName="connTx" presStyleLbl="parChTrans1D2" presStyleIdx="2" presStyleCnt="4"/>
      <dgm:spPr/>
    </dgm:pt>
    <dgm:pt modelId="{20BDCF30-6D42-4357-B742-C66CABEB0529}" type="pres">
      <dgm:prSet presAssocID="{1C93A9BF-3605-4003-A53C-53481E535ECF}" presName="node" presStyleLbl="node1" presStyleIdx="2" presStyleCnt="4">
        <dgm:presLayoutVars>
          <dgm:bulletEnabled val="1"/>
        </dgm:presLayoutVars>
      </dgm:prSet>
      <dgm:spPr/>
    </dgm:pt>
    <dgm:pt modelId="{60E8E095-13F2-45F9-BD25-765DEE779E72}" type="pres">
      <dgm:prSet presAssocID="{53EF9E15-0100-4B71-BC62-375E66A92215}" presName="Name9" presStyleLbl="parChTrans1D2" presStyleIdx="3" presStyleCnt="4"/>
      <dgm:spPr/>
    </dgm:pt>
    <dgm:pt modelId="{8F8B1E57-E3C1-4623-AB81-1C29810263BF}" type="pres">
      <dgm:prSet presAssocID="{53EF9E15-0100-4B71-BC62-375E66A92215}" presName="connTx" presStyleLbl="parChTrans1D2" presStyleIdx="3" presStyleCnt="4"/>
      <dgm:spPr/>
    </dgm:pt>
    <dgm:pt modelId="{C399BA1B-0A72-4D43-8DF9-31680989D673}" type="pres">
      <dgm:prSet presAssocID="{80CFA9C6-AB7A-41A3-BB0E-CC687EF9E3B6}" presName="node" presStyleLbl="node1" presStyleIdx="3" presStyleCnt="4" custScaleX="117318" custScaleY="124355" custRadScaleRad="109734">
        <dgm:presLayoutVars>
          <dgm:bulletEnabled val="1"/>
        </dgm:presLayoutVars>
      </dgm:prSet>
      <dgm:spPr/>
    </dgm:pt>
  </dgm:ptLst>
  <dgm:cxnLst>
    <dgm:cxn modelId="{6B929D06-21D5-4565-85FF-9F0453F5A782}" type="presOf" srcId="{80D07A68-840A-4A03-9399-CC54B6C4CF04}" destId="{F63E742F-8FE5-4E01-83EC-1002C01C864F}" srcOrd="0" destOrd="0" presId="urn:microsoft.com/office/officeart/2005/8/layout/radial1"/>
    <dgm:cxn modelId="{2435A00F-897A-4737-9822-CA5B588D884B}" type="presOf" srcId="{80CFA9C6-AB7A-41A3-BB0E-CC687EF9E3B6}" destId="{C399BA1B-0A72-4D43-8DF9-31680989D673}" srcOrd="0" destOrd="0" presId="urn:microsoft.com/office/officeart/2005/8/layout/radial1"/>
    <dgm:cxn modelId="{6D483119-B561-4913-92CC-32C5E9D1810D}" srcId="{80D07A68-840A-4A03-9399-CC54B6C4CF04}" destId="{1C93A9BF-3605-4003-A53C-53481E535ECF}" srcOrd="2" destOrd="0" parTransId="{2EF9ABEC-F76D-4A72-A81A-87E6DCBBA5A9}" sibTransId="{03A2E68F-FA3A-43F2-937A-12E8F9BA2E96}"/>
    <dgm:cxn modelId="{4728B91D-B55C-41A2-A36F-74F2E0C945AF}" srcId="{B8D002F1-1131-4EF1-939E-E07BFD0C3A62}" destId="{80D07A68-840A-4A03-9399-CC54B6C4CF04}" srcOrd="0" destOrd="0" parTransId="{B797CEDA-18B8-4063-BF64-856F2A5B849B}" sibTransId="{B7C72D7B-0F1F-46BD-A72E-EAC18DF0DBAF}"/>
    <dgm:cxn modelId="{47A3272B-3C33-4207-A90A-A27058A02C8B}" type="presOf" srcId="{E73C92D6-2412-4D84-815E-8B6A717C4AE4}" destId="{122D1316-7D66-40BC-B439-0B8D21D97112}" srcOrd="1" destOrd="0" presId="urn:microsoft.com/office/officeart/2005/8/layout/radial1"/>
    <dgm:cxn modelId="{2CCF4E5F-C9BA-4350-ACD9-A4BB3F0B2920}" type="presOf" srcId="{2EF9ABEC-F76D-4A72-A81A-87E6DCBBA5A9}" destId="{AFE103C7-412C-40C4-AF6C-454A98C3D1AA}" srcOrd="1" destOrd="0" presId="urn:microsoft.com/office/officeart/2005/8/layout/radial1"/>
    <dgm:cxn modelId="{0F6DD36C-F48D-4258-A9AD-1841648B569E}" srcId="{80D07A68-840A-4A03-9399-CC54B6C4CF04}" destId="{1F34D3CD-026B-472F-9BCA-F2F4C748B522}" srcOrd="1" destOrd="0" parTransId="{0235360D-7BFA-490D-935D-C557AE648952}" sibTransId="{0CDDB744-7278-4E0F-BC9A-70FF4D91499D}"/>
    <dgm:cxn modelId="{22847857-3DF0-42D9-B9DA-D42654715195}" type="presOf" srcId="{B8D002F1-1131-4EF1-939E-E07BFD0C3A62}" destId="{2910B703-2D9C-47F0-8A2D-B3021B546CAC}" srcOrd="0" destOrd="0" presId="urn:microsoft.com/office/officeart/2005/8/layout/radial1"/>
    <dgm:cxn modelId="{C7445F79-C792-4BAF-B679-E74A9380A8D5}" srcId="{80D07A68-840A-4A03-9399-CC54B6C4CF04}" destId="{80CFA9C6-AB7A-41A3-BB0E-CC687EF9E3B6}" srcOrd="3" destOrd="0" parTransId="{53EF9E15-0100-4B71-BC62-375E66A92215}" sibTransId="{4B270C26-2B26-4BF6-9694-F4F2D4C9D990}"/>
    <dgm:cxn modelId="{48ECF087-287A-4E14-904B-52481F2B4D76}" type="presOf" srcId="{E73C92D6-2412-4D84-815E-8B6A717C4AE4}" destId="{E13967A1-645C-40ED-AEE8-C50144DE70BC}" srcOrd="0" destOrd="0" presId="urn:microsoft.com/office/officeart/2005/8/layout/radial1"/>
    <dgm:cxn modelId="{C79DDA99-E45A-429B-9F85-083087BCAC08}" type="presOf" srcId="{1F34D3CD-026B-472F-9BCA-F2F4C748B522}" destId="{7247890F-947C-4B8D-94AA-36A23983B828}" srcOrd="0" destOrd="0" presId="urn:microsoft.com/office/officeart/2005/8/layout/radial1"/>
    <dgm:cxn modelId="{7985E99F-B832-46D4-98D5-B3CEF413F1DC}" type="presOf" srcId="{53EF9E15-0100-4B71-BC62-375E66A92215}" destId="{60E8E095-13F2-45F9-BD25-765DEE779E72}" srcOrd="0" destOrd="0" presId="urn:microsoft.com/office/officeart/2005/8/layout/radial1"/>
    <dgm:cxn modelId="{2F4AD1B8-3A17-4728-8421-503868BA293E}" type="presOf" srcId="{2EF9ABEC-F76D-4A72-A81A-87E6DCBBA5A9}" destId="{64C606A5-D18A-4132-97F5-73CFF9C97674}" srcOrd="0" destOrd="0" presId="urn:microsoft.com/office/officeart/2005/8/layout/radial1"/>
    <dgm:cxn modelId="{33E2E7C3-8148-44A6-B5B1-44FE0CE33CD3}" type="presOf" srcId="{53EF9E15-0100-4B71-BC62-375E66A92215}" destId="{8F8B1E57-E3C1-4623-AB81-1C29810263BF}" srcOrd="1" destOrd="0" presId="urn:microsoft.com/office/officeart/2005/8/layout/radial1"/>
    <dgm:cxn modelId="{E30CDBCE-E67D-4F0F-9E40-FD6123E44F33}" type="presOf" srcId="{52F642E0-471E-4F4C-981E-A3F00FD5384A}" destId="{0D2927B6-7CA8-4293-97F2-10443096980B}" srcOrd="0" destOrd="0" presId="urn:microsoft.com/office/officeart/2005/8/layout/radial1"/>
    <dgm:cxn modelId="{2E71FCE1-93AA-4FF2-9FA7-168B23B51B88}" type="presOf" srcId="{0235360D-7BFA-490D-935D-C557AE648952}" destId="{176F3D0D-67AB-4B74-A1DC-3CAE6964B792}" srcOrd="1" destOrd="0" presId="urn:microsoft.com/office/officeart/2005/8/layout/radial1"/>
    <dgm:cxn modelId="{F16324EB-3532-4B32-93F0-8F3FC1DF78DC}" srcId="{80D07A68-840A-4A03-9399-CC54B6C4CF04}" destId="{52F642E0-471E-4F4C-981E-A3F00FD5384A}" srcOrd="0" destOrd="0" parTransId="{E73C92D6-2412-4D84-815E-8B6A717C4AE4}" sibTransId="{3A31EE43-96EA-4248-A73C-360E9ED9FC93}"/>
    <dgm:cxn modelId="{6F6E60F7-ADBC-481A-A743-8E33E495DE6D}" type="presOf" srcId="{0235360D-7BFA-490D-935D-C557AE648952}" destId="{B2D6DFA2-A2BA-4BAD-80EA-59E908479C60}" srcOrd="0" destOrd="0" presId="urn:microsoft.com/office/officeart/2005/8/layout/radial1"/>
    <dgm:cxn modelId="{FAD896FC-7B67-43C6-B815-EF2BB6D2029D}" type="presOf" srcId="{1C93A9BF-3605-4003-A53C-53481E535ECF}" destId="{20BDCF30-6D42-4357-B742-C66CABEB0529}" srcOrd="0" destOrd="0" presId="urn:microsoft.com/office/officeart/2005/8/layout/radial1"/>
    <dgm:cxn modelId="{3B2EA32F-6FE1-44DA-992B-5E2158E7A4BE}" type="presParOf" srcId="{2910B703-2D9C-47F0-8A2D-B3021B546CAC}" destId="{F63E742F-8FE5-4E01-83EC-1002C01C864F}" srcOrd="0" destOrd="0" presId="urn:microsoft.com/office/officeart/2005/8/layout/radial1"/>
    <dgm:cxn modelId="{C97B2BB5-07ED-4031-A972-D9AADBA4AC42}" type="presParOf" srcId="{2910B703-2D9C-47F0-8A2D-B3021B546CAC}" destId="{E13967A1-645C-40ED-AEE8-C50144DE70BC}" srcOrd="1" destOrd="0" presId="urn:microsoft.com/office/officeart/2005/8/layout/radial1"/>
    <dgm:cxn modelId="{F64D115B-A0FC-47CD-BE1A-846B4A42D283}" type="presParOf" srcId="{E13967A1-645C-40ED-AEE8-C50144DE70BC}" destId="{122D1316-7D66-40BC-B439-0B8D21D97112}" srcOrd="0" destOrd="0" presId="urn:microsoft.com/office/officeart/2005/8/layout/radial1"/>
    <dgm:cxn modelId="{CF1094A6-DA94-48EC-9752-F869CEB4614D}" type="presParOf" srcId="{2910B703-2D9C-47F0-8A2D-B3021B546CAC}" destId="{0D2927B6-7CA8-4293-97F2-10443096980B}" srcOrd="2" destOrd="0" presId="urn:microsoft.com/office/officeart/2005/8/layout/radial1"/>
    <dgm:cxn modelId="{65380B4C-454F-4E10-A15B-8233C882C77C}" type="presParOf" srcId="{2910B703-2D9C-47F0-8A2D-B3021B546CAC}" destId="{B2D6DFA2-A2BA-4BAD-80EA-59E908479C60}" srcOrd="3" destOrd="0" presId="urn:microsoft.com/office/officeart/2005/8/layout/radial1"/>
    <dgm:cxn modelId="{CF96EEBC-3825-46E5-808E-90997130310F}" type="presParOf" srcId="{B2D6DFA2-A2BA-4BAD-80EA-59E908479C60}" destId="{176F3D0D-67AB-4B74-A1DC-3CAE6964B792}" srcOrd="0" destOrd="0" presId="urn:microsoft.com/office/officeart/2005/8/layout/radial1"/>
    <dgm:cxn modelId="{0C2D64B1-8716-457C-9986-F0874B33ED45}" type="presParOf" srcId="{2910B703-2D9C-47F0-8A2D-B3021B546CAC}" destId="{7247890F-947C-4B8D-94AA-36A23983B828}" srcOrd="4" destOrd="0" presId="urn:microsoft.com/office/officeart/2005/8/layout/radial1"/>
    <dgm:cxn modelId="{AC5C9FA2-72D5-49CB-AD31-A69071428B6F}" type="presParOf" srcId="{2910B703-2D9C-47F0-8A2D-B3021B546CAC}" destId="{64C606A5-D18A-4132-97F5-73CFF9C97674}" srcOrd="5" destOrd="0" presId="urn:microsoft.com/office/officeart/2005/8/layout/radial1"/>
    <dgm:cxn modelId="{64EA3913-11DB-4B60-B0F1-84B2613E64D0}" type="presParOf" srcId="{64C606A5-D18A-4132-97F5-73CFF9C97674}" destId="{AFE103C7-412C-40C4-AF6C-454A98C3D1AA}" srcOrd="0" destOrd="0" presId="urn:microsoft.com/office/officeart/2005/8/layout/radial1"/>
    <dgm:cxn modelId="{B8840EEA-7F9F-4C54-854B-A5A25AA5CA8A}" type="presParOf" srcId="{2910B703-2D9C-47F0-8A2D-B3021B546CAC}" destId="{20BDCF30-6D42-4357-B742-C66CABEB0529}" srcOrd="6" destOrd="0" presId="urn:microsoft.com/office/officeart/2005/8/layout/radial1"/>
    <dgm:cxn modelId="{67BE9FC6-9E49-4D6F-8C8E-6675EFC96B0A}" type="presParOf" srcId="{2910B703-2D9C-47F0-8A2D-B3021B546CAC}" destId="{60E8E095-13F2-45F9-BD25-765DEE779E72}" srcOrd="7" destOrd="0" presId="urn:microsoft.com/office/officeart/2005/8/layout/radial1"/>
    <dgm:cxn modelId="{9C1D50DC-00DA-4303-9DE6-0D55A3AB9F38}" type="presParOf" srcId="{60E8E095-13F2-45F9-BD25-765DEE779E72}" destId="{8F8B1E57-E3C1-4623-AB81-1C29810263BF}" srcOrd="0" destOrd="0" presId="urn:microsoft.com/office/officeart/2005/8/layout/radial1"/>
    <dgm:cxn modelId="{235FDD6D-A103-4B04-864D-C3A4D8D94EAF}" type="presParOf" srcId="{2910B703-2D9C-47F0-8A2D-B3021B546CAC}" destId="{C399BA1B-0A72-4D43-8DF9-31680989D673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B55B68-4050-4276-AC1D-AACBF145FF99}">
      <dsp:nvSpPr>
        <dsp:cNvPr id="0" name=""/>
        <dsp:cNvSpPr/>
      </dsp:nvSpPr>
      <dsp:spPr>
        <a:xfrm>
          <a:off x="-4037227" y="-665140"/>
          <a:ext cx="5165980" cy="5165980"/>
        </a:xfrm>
        <a:prstGeom prst="blockArc">
          <a:avLst>
            <a:gd name="adj1" fmla="val 18900000"/>
            <a:gd name="adj2" fmla="val 2700000"/>
            <a:gd name="adj3" fmla="val 418"/>
          </a:avLst>
        </a:pr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AB354E-9DCE-4EB0-8DD1-68A2D5243F3D}">
      <dsp:nvSpPr>
        <dsp:cNvPr id="0" name=""/>
        <dsp:cNvSpPr/>
      </dsp:nvSpPr>
      <dsp:spPr>
        <a:xfrm>
          <a:off x="1671797" y="689866"/>
          <a:ext cx="9122721" cy="9550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9778" tIns="91440" rIns="91440" bIns="91440" numCol="1" spcCol="1270" anchor="ctr" anchorCtr="0">
          <a:prstTxWarp prst="textPlain">
            <a:avLst/>
          </a:prstTxWarp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rPr>
            <a:t>আবহাওয়া ও জলবায়ু কী তা বলতে পারবে?</a:t>
          </a:r>
          <a:endParaRPr lang="en-US" sz="36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Kalpurush" panose="02000600000000000000" pitchFamily="2" charset="0"/>
            <a:cs typeface="Kalpurush" panose="02000600000000000000" pitchFamily="2" charset="0"/>
          </a:endParaRPr>
        </a:p>
      </dsp:txBody>
      <dsp:txXfrm>
        <a:off x="1671797" y="689866"/>
        <a:ext cx="9122721" cy="955051"/>
      </dsp:txXfrm>
    </dsp:sp>
    <dsp:sp modelId="{C246AE74-CAD1-464A-BAC1-14DB991C1D02}">
      <dsp:nvSpPr>
        <dsp:cNvPr id="0" name=""/>
        <dsp:cNvSpPr/>
      </dsp:nvSpPr>
      <dsp:spPr>
        <a:xfrm>
          <a:off x="287699" y="410995"/>
          <a:ext cx="1369728" cy="1369728"/>
        </a:xfrm>
        <a:prstGeom prst="ellipse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C5A26F-0CA4-43ED-BB5B-6C063BC18AE9}">
      <dsp:nvSpPr>
        <dsp:cNvPr id="0" name=""/>
        <dsp:cNvSpPr/>
      </dsp:nvSpPr>
      <dsp:spPr>
        <a:xfrm>
          <a:off x="1760780" y="2472770"/>
          <a:ext cx="9319178" cy="8709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9778" tIns="91440" rIns="91440" bIns="91440" numCol="1" spcCol="1270" anchor="ctr" anchorCtr="0">
          <a:prstTxWarp prst="textPlain">
            <a:avLst/>
          </a:prstTxWarp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rPr>
            <a:t>আবহাওয়া ও জলবায়ুর পার্থক্য বর্ণনা করতে পারবে।</a:t>
          </a:r>
          <a:endParaRPr lang="en-US" sz="3600" kern="1200" dirty="0">
            <a:latin typeface="Kalpurush" panose="02000600000000000000" pitchFamily="2" charset="0"/>
            <a:cs typeface="Kalpurush" panose="02000600000000000000" pitchFamily="2" charset="0"/>
          </a:endParaRPr>
        </a:p>
      </dsp:txBody>
      <dsp:txXfrm>
        <a:off x="1760780" y="2472770"/>
        <a:ext cx="9319178" cy="870961"/>
      </dsp:txXfrm>
    </dsp:sp>
    <dsp:sp modelId="{9306933C-7A63-4088-A70A-6A9CBDD560B2}">
      <dsp:nvSpPr>
        <dsp:cNvPr id="0" name=""/>
        <dsp:cNvSpPr/>
      </dsp:nvSpPr>
      <dsp:spPr>
        <a:xfrm>
          <a:off x="287699" y="2054976"/>
          <a:ext cx="1369728" cy="1369728"/>
        </a:xfrm>
        <a:prstGeom prst="ellipse">
          <a:avLst/>
        </a:prstGeom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3E742F-8FE5-4E01-83EC-1002C01C864F}">
      <dsp:nvSpPr>
        <dsp:cNvPr id="0" name=""/>
        <dsp:cNvSpPr/>
      </dsp:nvSpPr>
      <dsp:spPr>
        <a:xfrm>
          <a:off x="3327900" y="1871005"/>
          <a:ext cx="2088159" cy="19039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b="1" kern="1200" cap="none" spc="0" dirty="0">
              <a:ln/>
              <a:solidFill>
                <a:srgbClr val="002060"/>
              </a:solidFill>
              <a:effectLst/>
              <a:latin typeface="Kalpurush" panose="02000600000000000000" pitchFamily="2" charset="0"/>
              <a:cs typeface="Kalpurush" panose="02000600000000000000" pitchFamily="2" charset="0"/>
            </a:rPr>
            <a:t>আবহাওয়ার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b="1" kern="1200" cap="none" spc="0" dirty="0">
              <a:ln/>
              <a:solidFill>
                <a:srgbClr val="002060"/>
              </a:solidFill>
              <a:effectLst/>
              <a:latin typeface="Kalpurush" panose="02000600000000000000" pitchFamily="2" charset="0"/>
              <a:cs typeface="Kalpurush" panose="02000600000000000000" pitchFamily="2" charset="0"/>
            </a:rPr>
            <a:t>উপাদান  </a:t>
          </a:r>
          <a:endParaRPr lang="en-US" sz="2800" b="1" kern="1200" cap="none" spc="0" dirty="0">
            <a:ln/>
            <a:solidFill>
              <a:srgbClr val="002060"/>
            </a:solidFill>
            <a:effectLst/>
            <a:latin typeface="Kalpurush" panose="02000600000000000000" pitchFamily="2" charset="0"/>
            <a:cs typeface="Kalpurush" panose="02000600000000000000" pitchFamily="2" charset="0"/>
          </a:endParaRPr>
        </a:p>
      </dsp:txBody>
      <dsp:txXfrm>
        <a:off x="3633704" y="2149832"/>
        <a:ext cx="1476551" cy="1346299"/>
      </dsp:txXfrm>
    </dsp:sp>
    <dsp:sp modelId="{E13967A1-645C-40ED-AEE8-C50144DE70BC}">
      <dsp:nvSpPr>
        <dsp:cNvPr id="0" name=""/>
        <dsp:cNvSpPr/>
      </dsp:nvSpPr>
      <dsp:spPr>
        <a:xfrm rot="16200000">
          <a:off x="4224724" y="1707507"/>
          <a:ext cx="294512" cy="32483"/>
        </a:xfrm>
        <a:custGeom>
          <a:avLst/>
          <a:gdLst/>
          <a:ahLst/>
          <a:cxnLst/>
          <a:rect l="0" t="0" r="0" b="0"/>
          <a:pathLst>
            <a:path>
              <a:moveTo>
                <a:pt x="0" y="16241"/>
              </a:moveTo>
              <a:lnTo>
                <a:pt x="294512" y="16241"/>
              </a:lnTo>
            </a:path>
          </a:pathLst>
        </a:custGeom>
        <a:noFill/>
        <a:ln w="1079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364617" y="1716386"/>
        <a:ext cx="14725" cy="14725"/>
      </dsp:txXfrm>
    </dsp:sp>
    <dsp:sp modelId="{0D2927B6-7CA8-4293-97F2-10443096980B}">
      <dsp:nvSpPr>
        <dsp:cNvPr id="0" name=""/>
        <dsp:cNvSpPr/>
      </dsp:nvSpPr>
      <dsp:spPr>
        <a:xfrm>
          <a:off x="3595135" y="22803"/>
          <a:ext cx="1553689" cy="1553689"/>
        </a:xfrm>
        <a:prstGeom prst="ellipse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kern="1200" dirty="0">
              <a:latin typeface="Kalpurush" panose="02000600000000000000" pitchFamily="2" charset="0"/>
              <a:cs typeface="Kalpurush" panose="02000600000000000000" pitchFamily="2" charset="0"/>
            </a:rPr>
            <a:t>সূর্যের তাপ </a:t>
          </a:r>
          <a:endParaRPr lang="en-US" sz="2400" kern="1200" dirty="0">
            <a:latin typeface="Kalpurush" panose="02000600000000000000" pitchFamily="2" charset="0"/>
            <a:cs typeface="Kalpurush" panose="02000600000000000000" pitchFamily="2" charset="0"/>
          </a:endParaRPr>
        </a:p>
      </dsp:txBody>
      <dsp:txXfrm>
        <a:off x="3822667" y="250335"/>
        <a:ext cx="1098625" cy="1098625"/>
      </dsp:txXfrm>
    </dsp:sp>
    <dsp:sp modelId="{B2D6DFA2-A2BA-4BAD-80EA-59E908479C60}">
      <dsp:nvSpPr>
        <dsp:cNvPr id="0" name=""/>
        <dsp:cNvSpPr/>
      </dsp:nvSpPr>
      <dsp:spPr>
        <a:xfrm rot="21789">
          <a:off x="5416030" y="2814623"/>
          <a:ext cx="399405" cy="32483"/>
        </a:xfrm>
        <a:custGeom>
          <a:avLst/>
          <a:gdLst/>
          <a:ahLst/>
          <a:cxnLst/>
          <a:rect l="0" t="0" r="0" b="0"/>
          <a:pathLst>
            <a:path>
              <a:moveTo>
                <a:pt x="0" y="16241"/>
              </a:moveTo>
              <a:lnTo>
                <a:pt x="399405" y="16241"/>
              </a:lnTo>
            </a:path>
          </a:pathLst>
        </a:custGeom>
        <a:noFill/>
        <a:ln w="1079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605748" y="2820880"/>
        <a:ext cx="19970" cy="19970"/>
      </dsp:txXfrm>
    </dsp:sp>
    <dsp:sp modelId="{7247890F-947C-4B8D-94AA-36A23983B828}">
      <dsp:nvSpPr>
        <dsp:cNvPr id="0" name=""/>
        <dsp:cNvSpPr/>
      </dsp:nvSpPr>
      <dsp:spPr>
        <a:xfrm>
          <a:off x="5815416" y="2060210"/>
          <a:ext cx="1553689" cy="1553689"/>
        </a:xfrm>
        <a:prstGeom prst="ellipse">
          <a:avLst/>
        </a:prstGeom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Kalpurush" panose="02000600000000000000" pitchFamily="2" charset="0"/>
              <a:cs typeface="Kalpurush" panose="02000600000000000000" pitchFamily="2" charset="0"/>
            </a:rPr>
            <a:t>বায়ুর</a:t>
          </a:r>
          <a:r>
            <a:rPr lang="en-US" sz="2400" kern="1200" dirty="0">
              <a:latin typeface="Kalpurush" panose="02000600000000000000" pitchFamily="2" charset="0"/>
              <a:cs typeface="Kalpurush" panose="02000600000000000000" pitchFamily="2" charset="0"/>
            </a:rPr>
            <a:t> </a:t>
          </a:r>
          <a:r>
            <a:rPr lang="en-US" sz="2400" kern="1200" dirty="0" err="1">
              <a:latin typeface="Kalpurush" panose="02000600000000000000" pitchFamily="2" charset="0"/>
              <a:cs typeface="Kalpurush" panose="02000600000000000000" pitchFamily="2" charset="0"/>
            </a:rPr>
            <a:t>চাপ</a:t>
          </a:r>
          <a:r>
            <a:rPr lang="en-US" sz="2400" kern="1200" dirty="0">
              <a:latin typeface="Kalpurush" panose="02000600000000000000" pitchFamily="2" charset="0"/>
              <a:cs typeface="Kalpurush" panose="02000600000000000000" pitchFamily="2" charset="0"/>
            </a:rPr>
            <a:t> </a:t>
          </a:r>
        </a:p>
      </dsp:txBody>
      <dsp:txXfrm>
        <a:off x="6042948" y="2287742"/>
        <a:ext cx="1098625" cy="1098625"/>
      </dsp:txXfrm>
    </dsp:sp>
    <dsp:sp modelId="{64C606A5-D18A-4132-97F5-73CFF9C97674}">
      <dsp:nvSpPr>
        <dsp:cNvPr id="0" name=""/>
        <dsp:cNvSpPr/>
      </dsp:nvSpPr>
      <dsp:spPr>
        <a:xfrm rot="5400000">
          <a:off x="4224724" y="3905973"/>
          <a:ext cx="294512" cy="32483"/>
        </a:xfrm>
        <a:custGeom>
          <a:avLst/>
          <a:gdLst/>
          <a:ahLst/>
          <a:cxnLst/>
          <a:rect l="0" t="0" r="0" b="0"/>
          <a:pathLst>
            <a:path>
              <a:moveTo>
                <a:pt x="0" y="16241"/>
              </a:moveTo>
              <a:lnTo>
                <a:pt x="294512" y="16241"/>
              </a:lnTo>
            </a:path>
          </a:pathLst>
        </a:custGeom>
        <a:noFill/>
        <a:ln w="1079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364617" y="3914852"/>
        <a:ext cx="14725" cy="14725"/>
      </dsp:txXfrm>
    </dsp:sp>
    <dsp:sp modelId="{20BDCF30-6D42-4357-B742-C66CABEB0529}">
      <dsp:nvSpPr>
        <dsp:cNvPr id="0" name=""/>
        <dsp:cNvSpPr/>
      </dsp:nvSpPr>
      <dsp:spPr>
        <a:xfrm>
          <a:off x="3595135" y="4069471"/>
          <a:ext cx="1553689" cy="1553689"/>
        </a:xfrm>
        <a:prstGeom prst="ellipse">
          <a:avLst/>
        </a:prstGeom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kern="1200" dirty="0">
              <a:latin typeface="Kalpurush" panose="02000600000000000000" pitchFamily="2" charset="0"/>
              <a:cs typeface="Kalpurush" panose="02000600000000000000" pitchFamily="2" charset="0"/>
            </a:rPr>
            <a:t>বাতাসের আর্দ্রতা </a:t>
          </a:r>
          <a:endParaRPr lang="en-US" sz="2400" kern="1200" dirty="0">
            <a:latin typeface="Kalpurush" panose="02000600000000000000" pitchFamily="2" charset="0"/>
            <a:cs typeface="Kalpurush" panose="02000600000000000000" pitchFamily="2" charset="0"/>
          </a:endParaRPr>
        </a:p>
      </dsp:txBody>
      <dsp:txXfrm>
        <a:off x="3822667" y="4297003"/>
        <a:ext cx="1098625" cy="1098625"/>
      </dsp:txXfrm>
    </dsp:sp>
    <dsp:sp modelId="{60E8E095-13F2-45F9-BD25-765DEE779E72}">
      <dsp:nvSpPr>
        <dsp:cNvPr id="0" name=""/>
        <dsp:cNvSpPr/>
      </dsp:nvSpPr>
      <dsp:spPr>
        <a:xfrm rot="10800000">
          <a:off x="3063074" y="2806740"/>
          <a:ext cx="264826" cy="32483"/>
        </a:xfrm>
        <a:custGeom>
          <a:avLst/>
          <a:gdLst/>
          <a:ahLst/>
          <a:cxnLst/>
          <a:rect l="0" t="0" r="0" b="0"/>
          <a:pathLst>
            <a:path>
              <a:moveTo>
                <a:pt x="0" y="16241"/>
              </a:moveTo>
              <a:lnTo>
                <a:pt x="264826" y="16241"/>
              </a:lnTo>
            </a:path>
          </a:pathLst>
        </a:custGeom>
        <a:noFill/>
        <a:ln w="1079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3188866" y="2816361"/>
        <a:ext cx="13241" cy="13241"/>
      </dsp:txXfrm>
    </dsp:sp>
    <dsp:sp modelId="{C399BA1B-0A72-4D43-8DF9-31680989D673}">
      <dsp:nvSpPr>
        <dsp:cNvPr id="0" name=""/>
        <dsp:cNvSpPr/>
      </dsp:nvSpPr>
      <dsp:spPr>
        <a:xfrm>
          <a:off x="1240316" y="1856937"/>
          <a:ext cx="1822757" cy="1932090"/>
        </a:xfrm>
        <a:prstGeom prst="ellipse">
          <a:avLst/>
        </a:prstGeom>
        <a:blipFill dpi="0"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kern="1200" dirty="0">
              <a:latin typeface="Kalpurush" panose="02000600000000000000" pitchFamily="2" charset="0"/>
              <a:cs typeface="Kalpurush" panose="02000600000000000000" pitchFamily="2" charset="0"/>
            </a:rPr>
            <a:t>বৃষ্টিপাতের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kern="1200" dirty="0">
              <a:latin typeface="Kalpurush" panose="02000600000000000000" pitchFamily="2" charset="0"/>
              <a:cs typeface="Kalpurush" panose="02000600000000000000" pitchFamily="2" charset="0"/>
            </a:rPr>
            <a:t>পরিমাণ </a:t>
          </a:r>
          <a:endParaRPr lang="en-US" sz="2400" kern="1200" dirty="0">
            <a:latin typeface="Kalpurush" panose="02000600000000000000" pitchFamily="2" charset="0"/>
            <a:cs typeface="Kalpurush" panose="02000600000000000000" pitchFamily="2" charset="0"/>
          </a:endParaRPr>
        </a:p>
      </dsp:txBody>
      <dsp:txXfrm>
        <a:off x="1507253" y="2139885"/>
        <a:ext cx="1288883" cy="13661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68CA3C-36E5-44F0-B8F0-B3810554A632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16E01E-7FC7-41E8-9143-DAFD8F36E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021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16E01E-7FC7-41E8-9143-DAFD8F36E91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026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16E01E-7FC7-41E8-9143-DAFD8F36E91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245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31A4-4B8F-4346-A3C3-27C15846C6C7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57A92-6CF9-4F27-9D5C-B90DF344A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764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31A4-4B8F-4346-A3C3-27C15846C6C7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57A92-6CF9-4F27-9D5C-B90DF344A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175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31A4-4B8F-4346-A3C3-27C15846C6C7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57A92-6CF9-4F27-9D5C-B90DF344A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637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31A4-4B8F-4346-A3C3-27C15846C6C7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57A92-6CF9-4F27-9D5C-B90DF344A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523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31A4-4B8F-4346-A3C3-27C15846C6C7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57A92-6CF9-4F27-9D5C-B90DF344A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122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31A4-4B8F-4346-A3C3-27C15846C6C7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57A92-6CF9-4F27-9D5C-B90DF344A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495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31A4-4B8F-4346-A3C3-27C15846C6C7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57A92-6CF9-4F27-9D5C-B90DF344A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826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31A4-4B8F-4346-A3C3-27C15846C6C7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57A92-6CF9-4F27-9D5C-B90DF344A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673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31A4-4B8F-4346-A3C3-27C15846C6C7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57A92-6CF9-4F27-9D5C-B90DF344A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053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31A4-4B8F-4346-A3C3-27C15846C6C7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57A92-6CF9-4F27-9D5C-B90DF344A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31A4-4B8F-4346-A3C3-27C15846C6C7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57A92-6CF9-4F27-9D5C-B90DF344A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324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9FA31A4-4B8F-4346-A3C3-27C15846C6C7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99C57A92-6CF9-4F27-9D5C-B90DF344A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79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gif"/><Relationship Id="rId7" Type="http://schemas.openxmlformats.org/officeDocument/2006/relationships/image" Target="../media/image15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AA14341-E64D-4DD3-B5D5-9083E908FE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76200"/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ADD5425-ABEB-4CCE-BD2C-808FA2ACD539}"/>
              </a:ext>
            </a:extLst>
          </p:cNvPr>
          <p:cNvSpPr/>
          <p:nvPr/>
        </p:nvSpPr>
        <p:spPr>
          <a:xfrm>
            <a:off x="168812" y="126609"/>
            <a:ext cx="11788726" cy="6414868"/>
          </a:xfrm>
          <a:prstGeom prst="rect">
            <a:avLst/>
          </a:prstGeom>
          <a:solidFill>
            <a:schemeClr val="accent1"/>
          </a:solidFill>
          <a:ln w="762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88993C3-3BFD-4A68-8818-EA91EEBB0E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462" y="126609"/>
            <a:ext cx="11723076" cy="6359770"/>
          </a:xfrm>
          <a:prstGeom prst="rect">
            <a:avLst/>
          </a:prstGeom>
        </p:spPr>
      </p:pic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9E46F786-E7A6-4A72-BD9D-8E972D17630F}"/>
              </a:ext>
            </a:extLst>
          </p:cNvPr>
          <p:cNvSpPr/>
          <p:nvPr/>
        </p:nvSpPr>
        <p:spPr>
          <a:xfrm>
            <a:off x="234462" y="3613053"/>
            <a:ext cx="11723076" cy="2873326"/>
          </a:xfrm>
          <a:prstGeom prst="rtTriangle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DBD449D7-025E-496D-88BD-6848D1E2C7EB}"/>
              </a:ext>
            </a:extLst>
          </p:cNvPr>
          <p:cNvSpPr/>
          <p:nvPr/>
        </p:nvSpPr>
        <p:spPr>
          <a:xfrm rot="10800000">
            <a:off x="8356208" y="126608"/>
            <a:ext cx="3601329" cy="2873325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95851B-9C2C-4484-AB34-1BB172D1DCF4}"/>
              </a:ext>
            </a:extLst>
          </p:cNvPr>
          <p:cNvSpPr txBox="1"/>
          <p:nvPr/>
        </p:nvSpPr>
        <p:spPr>
          <a:xfrm>
            <a:off x="689317" y="2999934"/>
            <a:ext cx="10789920" cy="284753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80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/>
                <a:gradFill flip="none" rotWithShape="1">
                  <a:gsLst>
                    <a:gs pos="44224">
                      <a:srgbClr val="FF0000"/>
                    </a:gs>
                    <a:gs pos="23014">
                      <a:srgbClr val="00B0F0"/>
                    </a:gs>
                    <a:gs pos="0">
                      <a:srgbClr val="C00000"/>
                    </a:gs>
                    <a:gs pos="64000">
                      <a:srgbClr val="0070C0"/>
                    </a:gs>
                    <a:gs pos="83000">
                      <a:srgbClr val="FFFF00"/>
                    </a:gs>
                    <a:gs pos="100000">
                      <a:srgbClr val="FFFF00"/>
                    </a:gs>
                  </a:gsLst>
                  <a:lin ang="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000" b="1" dirty="0">
                <a:ln/>
                <a:gradFill flip="none" rotWithShape="1">
                  <a:gsLst>
                    <a:gs pos="44224">
                      <a:srgbClr val="FF0000"/>
                    </a:gs>
                    <a:gs pos="23014">
                      <a:srgbClr val="00B0F0"/>
                    </a:gs>
                    <a:gs pos="0">
                      <a:srgbClr val="C00000"/>
                    </a:gs>
                    <a:gs pos="64000">
                      <a:srgbClr val="0070C0"/>
                    </a:gs>
                    <a:gs pos="83000">
                      <a:srgbClr val="FFFF00"/>
                    </a:gs>
                    <a:gs pos="100000">
                      <a:srgbClr val="FFFF00"/>
                    </a:gs>
                  </a:gsLst>
                  <a:lin ang="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/>
                <a:gradFill flip="none" rotWithShape="1">
                  <a:gsLst>
                    <a:gs pos="44224">
                      <a:srgbClr val="FF0000"/>
                    </a:gs>
                    <a:gs pos="23014">
                      <a:srgbClr val="00B0F0"/>
                    </a:gs>
                    <a:gs pos="0">
                      <a:srgbClr val="C00000"/>
                    </a:gs>
                    <a:gs pos="64000">
                      <a:srgbClr val="0070C0"/>
                    </a:gs>
                    <a:gs pos="83000">
                      <a:srgbClr val="FFFF00"/>
                    </a:gs>
                    <a:gs pos="100000">
                      <a:srgbClr val="FFFF00"/>
                    </a:gs>
                  </a:gsLst>
                  <a:lin ang="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8000" b="1" dirty="0">
                <a:ln/>
                <a:gradFill flip="none" rotWithShape="1">
                  <a:gsLst>
                    <a:gs pos="44224">
                      <a:srgbClr val="FF0000"/>
                    </a:gs>
                    <a:gs pos="23014">
                      <a:srgbClr val="00B0F0"/>
                    </a:gs>
                    <a:gs pos="0">
                      <a:srgbClr val="C00000"/>
                    </a:gs>
                    <a:gs pos="64000">
                      <a:srgbClr val="0070C0"/>
                    </a:gs>
                    <a:gs pos="83000">
                      <a:srgbClr val="FFFF00"/>
                    </a:gs>
                    <a:gs pos="100000">
                      <a:srgbClr val="FFFF00"/>
                    </a:gs>
                  </a:gsLst>
                  <a:lin ang="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/>
                <a:gradFill flip="none" rotWithShape="1">
                  <a:gsLst>
                    <a:gs pos="44224">
                      <a:srgbClr val="FF0000"/>
                    </a:gs>
                    <a:gs pos="23014">
                      <a:srgbClr val="00B0F0"/>
                    </a:gs>
                    <a:gs pos="0">
                      <a:srgbClr val="C00000"/>
                    </a:gs>
                    <a:gs pos="64000">
                      <a:srgbClr val="0070C0"/>
                    </a:gs>
                    <a:gs pos="83000">
                      <a:srgbClr val="FFFF00"/>
                    </a:gs>
                    <a:gs pos="100000">
                      <a:srgbClr val="FFFF00"/>
                    </a:gs>
                  </a:gsLst>
                  <a:lin ang="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8000" b="1" dirty="0">
                <a:ln/>
                <a:gradFill flip="none" rotWithShape="1">
                  <a:gsLst>
                    <a:gs pos="44224">
                      <a:srgbClr val="FF0000"/>
                    </a:gs>
                    <a:gs pos="23014">
                      <a:srgbClr val="00B0F0"/>
                    </a:gs>
                    <a:gs pos="0">
                      <a:srgbClr val="C00000"/>
                    </a:gs>
                    <a:gs pos="64000">
                      <a:srgbClr val="0070C0"/>
                    </a:gs>
                    <a:gs pos="83000">
                      <a:srgbClr val="FFFF00"/>
                    </a:gs>
                    <a:gs pos="100000">
                      <a:srgbClr val="FFFF00"/>
                    </a:gs>
                  </a:gsLst>
                  <a:lin ang="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/>
                <a:gradFill flip="none" rotWithShape="1">
                  <a:gsLst>
                    <a:gs pos="44224">
                      <a:srgbClr val="FF0000"/>
                    </a:gs>
                    <a:gs pos="23014">
                      <a:srgbClr val="00B0F0"/>
                    </a:gs>
                    <a:gs pos="0">
                      <a:srgbClr val="C00000"/>
                    </a:gs>
                    <a:gs pos="64000">
                      <a:srgbClr val="0070C0"/>
                    </a:gs>
                    <a:gs pos="83000">
                      <a:srgbClr val="FFFF00"/>
                    </a:gs>
                    <a:gs pos="100000">
                      <a:srgbClr val="FFFF00"/>
                    </a:gs>
                  </a:gsLst>
                  <a:lin ang="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8000" b="1" dirty="0">
                <a:ln/>
                <a:gradFill flip="none" rotWithShape="1">
                  <a:gsLst>
                    <a:gs pos="44224">
                      <a:srgbClr val="FF0000"/>
                    </a:gs>
                    <a:gs pos="23014">
                      <a:srgbClr val="00B0F0"/>
                    </a:gs>
                    <a:gs pos="0">
                      <a:srgbClr val="C00000"/>
                    </a:gs>
                    <a:gs pos="64000">
                      <a:srgbClr val="0070C0"/>
                    </a:gs>
                    <a:gs pos="83000">
                      <a:srgbClr val="FFFF00"/>
                    </a:gs>
                    <a:gs pos="100000">
                      <a:srgbClr val="FFFF00"/>
                    </a:gs>
                  </a:gsLst>
                  <a:lin ang="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/>
                <a:gradFill flip="none" rotWithShape="1">
                  <a:gsLst>
                    <a:gs pos="44224">
                      <a:srgbClr val="FF0000"/>
                    </a:gs>
                    <a:gs pos="23014">
                      <a:srgbClr val="00B0F0"/>
                    </a:gs>
                    <a:gs pos="0">
                      <a:srgbClr val="C00000"/>
                    </a:gs>
                    <a:gs pos="64000">
                      <a:srgbClr val="0070C0"/>
                    </a:gs>
                    <a:gs pos="83000">
                      <a:srgbClr val="FFFF00"/>
                    </a:gs>
                    <a:gs pos="100000">
                      <a:srgbClr val="FFFF00"/>
                    </a:gs>
                  </a:gsLst>
                  <a:lin ang="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en-US" sz="8000" b="1" dirty="0">
                <a:ln/>
                <a:gradFill flip="none" rotWithShape="1">
                  <a:gsLst>
                    <a:gs pos="44224">
                      <a:srgbClr val="FF0000"/>
                    </a:gs>
                    <a:gs pos="23014">
                      <a:srgbClr val="00B0F0"/>
                    </a:gs>
                    <a:gs pos="0">
                      <a:srgbClr val="C00000"/>
                    </a:gs>
                    <a:gs pos="64000">
                      <a:srgbClr val="0070C0"/>
                    </a:gs>
                    <a:gs pos="83000">
                      <a:srgbClr val="FFFF00"/>
                    </a:gs>
                    <a:gs pos="100000">
                      <a:srgbClr val="FFFF00"/>
                    </a:gs>
                  </a:gsLst>
                  <a:lin ang="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4950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7" presetClass="entr" presetSubtype="10" repeatCount="3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AA14341-E64D-4DD3-B5D5-9083E908FE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7620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ADD5425-ABEB-4CCE-BD2C-808FA2ACD5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1637" y="221566"/>
            <a:ext cx="11788726" cy="6414868"/>
          </a:xfrm>
          <a:prstGeom prst="rect">
            <a:avLst/>
          </a:prstGeom>
          <a:solidFill>
            <a:schemeClr val="accent1"/>
          </a:solidFill>
          <a:ln w="762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115591F-EE71-41F1-B4AA-B3226F43A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01635" y="221567"/>
            <a:ext cx="11788727" cy="4437520"/>
            <a:chOff x="76200" y="152400"/>
            <a:chExt cx="9488928" cy="473213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4C67B8A-DC97-4438-8C17-74B8E07E16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42864" y="152400"/>
              <a:ext cx="5922264" cy="465593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5F21AF6-EDE2-40A4-97B6-8D71C1157E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200" y="160132"/>
              <a:ext cx="6729846" cy="472440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3FECC8BD-0D83-48F2-9476-2A7E719CA4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8708798" y="349935"/>
            <a:ext cx="3048000" cy="4191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95106DB-A543-40D7-BD26-B155D0A959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88974" y="3236259"/>
            <a:ext cx="11701387" cy="3271806"/>
            <a:chOff x="63775" y="2424022"/>
            <a:chExt cx="9186893" cy="428157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6AA8DC8-8F33-4133-87A8-78044258A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t="18464" b="17750"/>
            <a:stretch>
              <a:fillRect/>
            </a:stretch>
          </p:blipFill>
          <p:spPr>
            <a:xfrm>
              <a:off x="63775" y="2438400"/>
              <a:ext cx="9186893" cy="42672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061B803-B715-4BB9-8F78-61E70B7340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66667" t="18464" b="17750"/>
            <a:stretch>
              <a:fillRect/>
            </a:stretch>
          </p:blipFill>
          <p:spPr>
            <a:xfrm>
              <a:off x="6172200" y="2424022"/>
              <a:ext cx="3009900" cy="42672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5C5B580-959C-4F09-B790-44A087C4F307}"/>
              </a:ext>
            </a:extLst>
          </p:cNvPr>
          <p:cNvSpPr txBox="1"/>
          <p:nvPr/>
        </p:nvSpPr>
        <p:spPr>
          <a:xfrm>
            <a:off x="5289452" y="2039815"/>
            <a:ext cx="2419643" cy="6463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l"/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ঝড়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51801B-7D47-4315-BBB4-99AD12D97BAB}"/>
              </a:ext>
            </a:extLst>
          </p:cNvPr>
          <p:cNvSpPr txBox="1"/>
          <p:nvPr/>
        </p:nvSpPr>
        <p:spPr>
          <a:xfrm>
            <a:off x="9517626" y="2382430"/>
            <a:ext cx="1570636" cy="6463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l"/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বৃষ্টি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3A09FB-335E-4944-AA30-AE36FCF28A7B}"/>
              </a:ext>
            </a:extLst>
          </p:cNvPr>
          <p:cNvSpPr txBox="1"/>
          <p:nvPr/>
        </p:nvSpPr>
        <p:spPr>
          <a:xfrm>
            <a:off x="1237957" y="4171855"/>
            <a:ext cx="2884742" cy="6463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l"/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কুয়াশা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6E5A46-79D2-4157-871E-2ED80068EBCA}"/>
              </a:ext>
            </a:extLst>
          </p:cNvPr>
          <p:cNvSpPr txBox="1"/>
          <p:nvPr/>
        </p:nvSpPr>
        <p:spPr>
          <a:xfrm>
            <a:off x="928469" y="506437"/>
            <a:ext cx="5167532" cy="6463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bn-IN" sz="3600" b="1" dirty="0">
                <a:ln/>
                <a:solidFill>
                  <a:srgbClr val="0070C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আবহাওয়া নির্ণেয়র উপাদান</a:t>
            </a:r>
            <a:endParaRPr lang="en-US" sz="3600" b="1" dirty="0">
              <a:ln/>
              <a:solidFill>
                <a:srgbClr val="0070C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09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AA14341-E64D-4DD3-B5D5-9083E908FE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7620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ADD5425-ABEB-4CCE-BD2C-808FA2ACD539}"/>
              </a:ext>
            </a:extLst>
          </p:cNvPr>
          <p:cNvSpPr/>
          <p:nvPr/>
        </p:nvSpPr>
        <p:spPr>
          <a:xfrm>
            <a:off x="201637" y="221566"/>
            <a:ext cx="11788726" cy="6414868"/>
          </a:xfrm>
          <a:prstGeom prst="rect">
            <a:avLst/>
          </a:prstGeom>
          <a:solidFill>
            <a:schemeClr val="accent1"/>
          </a:solidFill>
          <a:ln w="762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0D28CD-C9AD-4C23-8D6A-9EA814A0A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246194"/>
            <a:ext cx="3433497" cy="2288998"/>
          </a:xfrm>
          <a:prstGeom prst="rect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BCD310-72B1-4272-AF0E-0C1EF728DE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2801" y="1246194"/>
            <a:ext cx="3465660" cy="2307939"/>
          </a:xfrm>
          <a:prstGeom prst="rect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BFF201-8044-4AFD-A61E-F5AC02481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76766" y="1246194"/>
            <a:ext cx="3465660" cy="2307939"/>
          </a:xfrm>
          <a:prstGeom prst="rect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25272CA-EF01-42C8-88B4-0431273AF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999" y="3941314"/>
            <a:ext cx="3433497" cy="2288998"/>
          </a:xfrm>
          <a:prstGeom prst="rect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30E24D-C8E6-4D76-BEDA-43AE09F46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802" y="3941314"/>
            <a:ext cx="3465660" cy="2278350"/>
          </a:xfrm>
          <a:prstGeom prst="rect">
            <a:avLst/>
          </a:prstGeom>
          <a:ln w="38100">
            <a:solidFill>
              <a:schemeClr val="accent6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2BE9BCE-3E94-49C9-830C-BFC3B145B4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766" y="3964483"/>
            <a:ext cx="3465660" cy="2278350"/>
          </a:xfrm>
          <a:prstGeom prst="rect">
            <a:avLst/>
          </a:prstGeom>
          <a:ln w="38100">
            <a:solidFill>
              <a:schemeClr val="accent6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F35688B-5766-42DA-A710-0666CA199651}"/>
              </a:ext>
            </a:extLst>
          </p:cNvPr>
          <p:cNvSpPr txBox="1"/>
          <p:nvPr/>
        </p:nvSpPr>
        <p:spPr>
          <a:xfrm>
            <a:off x="3347136" y="315170"/>
            <a:ext cx="5166944" cy="73904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l"/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জলবায়ু নির্ণয়ের উপাদান 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2E01E12-3D75-4B08-9C9F-0B7F3C9B2C27}"/>
              </a:ext>
            </a:extLst>
          </p:cNvPr>
          <p:cNvCxnSpPr>
            <a:cxnSpLocks/>
          </p:cNvCxnSpPr>
          <p:nvPr/>
        </p:nvCxnSpPr>
        <p:spPr>
          <a:xfrm>
            <a:off x="201637" y="1054216"/>
            <a:ext cx="11787163" cy="0"/>
          </a:xfrm>
          <a:prstGeom prst="line">
            <a:avLst/>
          </a:prstGeom>
          <a:ln w="571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1098866-1F31-4E18-BD30-4956378EA2DC}"/>
              </a:ext>
            </a:extLst>
          </p:cNvPr>
          <p:cNvSpPr txBox="1"/>
          <p:nvPr/>
        </p:nvSpPr>
        <p:spPr>
          <a:xfrm>
            <a:off x="832536" y="1724519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bn-BD" sz="2800" dirty="0">
                <a:ln w="1143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সমুদ্র থেকে দূরত্ব </a:t>
            </a:r>
            <a:endParaRPr lang="en-US" sz="2800" dirty="0">
              <a:solidFill>
                <a:prstClr val="black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0C3EF3-7BE2-462B-8D36-F8820C70F5A3}"/>
              </a:ext>
            </a:extLst>
          </p:cNvPr>
          <p:cNvSpPr txBox="1"/>
          <p:nvPr/>
        </p:nvSpPr>
        <p:spPr>
          <a:xfrm>
            <a:off x="4442164" y="1773374"/>
            <a:ext cx="3286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n-BD" sz="2800" dirty="0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সমুদ্র পৃষ্ঠ থেকে  উচ্চতা 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C302258-B7D1-4C20-A1CE-E39957329316}"/>
              </a:ext>
            </a:extLst>
          </p:cNvPr>
          <p:cNvSpPr txBox="1"/>
          <p:nvPr/>
        </p:nvSpPr>
        <p:spPr>
          <a:xfrm>
            <a:off x="9077741" y="1867473"/>
            <a:ext cx="2231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n-BD" sz="2800" dirty="0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বায়ু প্রবাহ 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77F8B11-090E-45EE-82C7-C884F62EA19D}"/>
              </a:ext>
            </a:extLst>
          </p:cNvPr>
          <p:cNvSpPr txBox="1"/>
          <p:nvPr/>
        </p:nvSpPr>
        <p:spPr>
          <a:xfrm>
            <a:off x="805339" y="4611616"/>
            <a:ext cx="2122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n-BD" sz="2800" dirty="0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ভূমির ঢাল 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7C1FEC-787D-4C15-89A9-A0C86CE93B64}"/>
              </a:ext>
            </a:extLst>
          </p:cNvPr>
          <p:cNvSpPr txBox="1"/>
          <p:nvPr/>
        </p:nvSpPr>
        <p:spPr>
          <a:xfrm>
            <a:off x="4442164" y="4038972"/>
            <a:ext cx="1184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বন্যা 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55DB873-CD4F-44FD-A506-E300EBA1D362}"/>
              </a:ext>
            </a:extLst>
          </p:cNvPr>
          <p:cNvSpPr txBox="1"/>
          <p:nvPr/>
        </p:nvSpPr>
        <p:spPr>
          <a:xfrm>
            <a:off x="8176766" y="4362138"/>
            <a:ext cx="1911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প্রচন্ড খড়া 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91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7" grpId="0"/>
      <p:bldP spid="18" grpId="0"/>
      <p:bldP spid="19" grpId="0"/>
      <p:bldP spid="11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AA14341-E64D-4DD3-B5D5-9083E908FE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7620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ADD5425-ABEB-4CCE-BD2C-808FA2ACD539}"/>
              </a:ext>
            </a:extLst>
          </p:cNvPr>
          <p:cNvSpPr/>
          <p:nvPr/>
        </p:nvSpPr>
        <p:spPr>
          <a:xfrm>
            <a:off x="201637" y="221566"/>
            <a:ext cx="11788726" cy="6414868"/>
          </a:xfrm>
          <a:prstGeom prst="rect">
            <a:avLst/>
          </a:prstGeom>
          <a:solidFill>
            <a:schemeClr val="accent1"/>
          </a:solidFill>
          <a:ln w="762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CF4354-A470-407B-BC78-7BB3302E7D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393" y="1535983"/>
            <a:ext cx="4490423" cy="2576943"/>
          </a:xfrm>
          <a:prstGeom prst="rect">
            <a:avLst/>
          </a:prstGeom>
          <a:ln w="38100">
            <a:solidFill>
              <a:schemeClr val="accent6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 descr="Weather20150118193749.jpg">
            <a:extLst>
              <a:ext uri="{FF2B5EF4-FFF2-40B4-BE49-F238E27FC236}">
                <a16:creationId xmlns:a16="http://schemas.microsoft.com/office/drawing/2014/main" id="{790D58B6-22A3-4404-B7BC-5824DE12B1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5738" y="1535983"/>
            <a:ext cx="4003964" cy="2576943"/>
          </a:xfrm>
          <a:prstGeom prst="rect">
            <a:avLst/>
          </a:prstGeom>
          <a:ln w="38100">
            <a:solidFill>
              <a:schemeClr val="accent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5A3BAF6-0F4C-4B40-8791-E7C84F0C4D30}"/>
              </a:ext>
            </a:extLst>
          </p:cNvPr>
          <p:cNvSpPr txBox="1"/>
          <p:nvPr/>
        </p:nvSpPr>
        <p:spPr>
          <a:xfrm>
            <a:off x="829470" y="411720"/>
            <a:ext cx="10473113" cy="646331"/>
          </a:xfrm>
          <a:prstGeom prst="rect">
            <a:avLst/>
          </a:prstGeom>
          <a:noFill/>
          <a:ln>
            <a:solidFill>
              <a:schemeClr val="accent6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l"/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তোমরা কি বলতে পার জলবায়ু কাকে বলে? 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7D032A-12B0-4702-AE52-F83D1DCC653F}"/>
              </a:ext>
            </a:extLst>
          </p:cNvPr>
          <p:cNvSpPr txBox="1"/>
          <p:nvPr/>
        </p:nvSpPr>
        <p:spPr>
          <a:xfrm>
            <a:off x="539647" y="4422098"/>
            <a:ext cx="10822884" cy="120032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l"/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কোনো স্থানের দীর্ঘদিনে(২০-৩০) বছরের আবহাওয়ার একটি </a:t>
            </a:r>
          </a:p>
          <a:p>
            <a:pPr algn="l"/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         সামগ্রিক গড় অবস্থাকে জলবায়ু বলে। 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B9F7E6-BF85-4F91-B941-57F940E90AFE}"/>
              </a:ext>
            </a:extLst>
          </p:cNvPr>
          <p:cNvSpPr txBox="1"/>
          <p:nvPr/>
        </p:nvSpPr>
        <p:spPr>
          <a:xfrm>
            <a:off x="930288" y="450143"/>
            <a:ext cx="10473113" cy="646331"/>
          </a:xfrm>
          <a:prstGeom prst="rect">
            <a:avLst/>
          </a:prstGeom>
          <a:noFill/>
          <a:ln>
            <a:solidFill>
              <a:schemeClr val="accent6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l"/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তোমরা কি বলতে পার আবহাওয়া কাকে বলে? 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20F479-1614-492C-B5A8-88E726533E7C}"/>
              </a:ext>
            </a:extLst>
          </p:cNvPr>
          <p:cNvSpPr txBox="1"/>
          <p:nvPr/>
        </p:nvSpPr>
        <p:spPr>
          <a:xfrm>
            <a:off x="985252" y="4510116"/>
            <a:ext cx="9854319" cy="120032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l"/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কোনো স্থানের স্বল্প সময়ের গড় তাপমাত্রা ও </a:t>
            </a:r>
          </a:p>
          <a:p>
            <a:pPr algn="l"/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     গড় বৃষ্টিপাত কে আবহাওয়া বলে। 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21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6" presetClass="exit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8" grpId="0"/>
      <p:bldP spid="8" grpId="1"/>
      <p:bldP spid="9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AA14341-E64D-4DD3-B5D5-9083E908FE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7620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ADD5425-ABEB-4CCE-BD2C-808FA2ACD539}"/>
              </a:ext>
            </a:extLst>
          </p:cNvPr>
          <p:cNvSpPr/>
          <p:nvPr/>
        </p:nvSpPr>
        <p:spPr>
          <a:xfrm>
            <a:off x="201637" y="221566"/>
            <a:ext cx="11788726" cy="6414868"/>
          </a:xfrm>
          <a:prstGeom prst="rect">
            <a:avLst/>
          </a:prstGeom>
          <a:solidFill>
            <a:schemeClr val="accent1"/>
          </a:solidFill>
          <a:ln w="762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07A721-7BB3-4088-BB84-2F83DBF02CF5}"/>
              </a:ext>
            </a:extLst>
          </p:cNvPr>
          <p:cNvSpPr txBox="1"/>
          <p:nvPr/>
        </p:nvSpPr>
        <p:spPr>
          <a:xfrm>
            <a:off x="309489" y="3770809"/>
            <a:ext cx="11507373" cy="213198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3200" dirty="0">
                <a:latin typeface="Kalpurush" panose="02000600000000000000" pitchFamily="2" charset="0"/>
                <a:cs typeface="Kalpurush" panose="02000600000000000000" pitchFamily="2" charset="0"/>
              </a:rPr>
              <a:t>মনে করো তোমাদের এলাকায় হঠাৎ বন্যা হলো, এবং আবহাওয়ার পূর্বাভাস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IN" sz="3200" dirty="0">
                <a:latin typeface="Kalpurush" panose="02000600000000000000" pitchFamily="2" charset="0"/>
                <a:cs typeface="Kalpurush" panose="02000600000000000000" pitchFamily="2" charset="0"/>
              </a:rPr>
              <a:t> না জানার কারণে কোন প্রস্তুতিই তোমাদের নেই। এমতাবস্থায়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200" dirty="0">
                <a:latin typeface="Kalpurush" panose="02000600000000000000" pitchFamily="2" charset="0"/>
                <a:cs typeface="Kalpurush" panose="02000600000000000000" pitchFamily="2" charset="0"/>
              </a:rPr>
              <a:t>তোমাদের 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             </a:t>
            </a:r>
            <a:r>
              <a:rPr lang="bn-IN" sz="3200" dirty="0">
                <a:latin typeface="Kalpurush" panose="02000600000000000000" pitchFamily="2" charset="0"/>
                <a:cs typeface="Kalpurush" panose="02000600000000000000" pitchFamily="2" charset="0"/>
              </a:rPr>
              <a:t>কী কী ক্ষতি হতে পারে তা আলোচনা করে লিখ। 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A41EA8-E148-4CE3-93E4-12A115F5D849}"/>
              </a:ext>
            </a:extLst>
          </p:cNvPr>
          <p:cNvSpPr txBox="1"/>
          <p:nvPr/>
        </p:nvSpPr>
        <p:spPr>
          <a:xfrm>
            <a:off x="1899138" y="1945526"/>
            <a:ext cx="2743200" cy="77372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l"/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জোড়ায় কাজ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695D77-D80B-456E-9ECD-1E5C1EBAC2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52" r="616" b="11293"/>
          <a:stretch/>
        </p:blipFill>
        <p:spPr>
          <a:xfrm>
            <a:off x="5845907" y="366675"/>
            <a:ext cx="3885809" cy="3259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762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AA14341-E64D-4DD3-B5D5-9083E908FE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7620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ADD5425-ABEB-4CCE-BD2C-808FA2ACD539}"/>
              </a:ext>
            </a:extLst>
          </p:cNvPr>
          <p:cNvSpPr/>
          <p:nvPr/>
        </p:nvSpPr>
        <p:spPr>
          <a:xfrm>
            <a:off x="201637" y="221566"/>
            <a:ext cx="11788726" cy="6414868"/>
          </a:xfrm>
          <a:prstGeom prst="rect">
            <a:avLst/>
          </a:prstGeom>
          <a:solidFill>
            <a:schemeClr val="accent1"/>
          </a:solidFill>
          <a:ln w="762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/>
              <a:t>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546715-ECB9-44DA-9FF8-BE14F0B166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796" y="1339473"/>
            <a:ext cx="4293880" cy="2849864"/>
          </a:xfrm>
          <a:prstGeom prst="rect">
            <a:avLst/>
          </a:prstGeom>
          <a:ln w="3810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9CA829-D7C9-41E4-8C82-79B77C57C5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972" y="1325251"/>
            <a:ext cx="4270043" cy="2849864"/>
          </a:xfrm>
          <a:prstGeom prst="rect">
            <a:avLst/>
          </a:prstGeom>
          <a:ln w="3810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5185FB-9EF4-4EC2-9F33-D2F70357038E}"/>
              </a:ext>
            </a:extLst>
          </p:cNvPr>
          <p:cNvSpPr txBox="1"/>
          <p:nvPr/>
        </p:nvSpPr>
        <p:spPr>
          <a:xfrm>
            <a:off x="3224390" y="457354"/>
            <a:ext cx="5163527" cy="6463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l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আবহাওয়া ও জলবায়ুর পার্থক্য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B241470-954D-4EE2-9BD3-5D943C31DC8F}"/>
              </a:ext>
            </a:extLst>
          </p:cNvPr>
          <p:cNvSpPr/>
          <p:nvPr/>
        </p:nvSpPr>
        <p:spPr>
          <a:xfrm>
            <a:off x="431409" y="4396681"/>
            <a:ext cx="2419643" cy="2158865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rtDeco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3200" b="1" dirty="0">
                <a:ln/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আবহাওয়া </a:t>
            </a:r>
            <a:endParaRPr lang="en-US" sz="3200" b="1" dirty="0">
              <a:ln/>
              <a:solidFill>
                <a:sysClr val="windowText" lastClr="0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Flowchart: Terminator 7">
            <a:extLst>
              <a:ext uri="{FF2B5EF4-FFF2-40B4-BE49-F238E27FC236}">
                <a16:creationId xmlns:a16="http://schemas.microsoft.com/office/drawing/2014/main" id="{589FA94F-E50E-4558-B508-B7752BB37335}"/>
              </a:ext>
            </a:extLst>
          </p:cNvPr>
          <p:cNvSpPr/>
          <p:nvPr/>
        </p:nvSpPr>
        <p:spPr>
          <a:xfrm>
            <a:off x="3123029" y="4396681"/>
            <a:ext cx="8510954" cy="1895017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/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*</a:t>
            </a:r>
            <a:r>
              <a:rPr lang="bn-IN" sz="3600" b="1" dirty="0">
                <a:ln/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আবহাওয়া হল বায়ুমন্ডলের সাময়িক অবস্থা যা </a:t>
            </a:r>
          </a:p>
          <a:p>
            <a:pPr algn="ctr"/>
            <a:r>
              <a:rPr lang="bn-IN" sz="3600" b="1" dirty="0">
                <a:ln/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বায়ু মন্ডলের কতগুলো </a:t>
            </a:r>
          </a:p>
          <a:p>
            <a:pPr algn="ctr"/>
            <a:r>
              <a:rPr lang="bn-IN" sz="3600" b="1" dirty="0">
                <a:ln/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উপাদানের উপর নির্ভরশীল। </a:t>
            </a:r>
            <a:endParaRPr lang="en-US" sz="3200" b="1" dirty="0">
              <a:ln/>
              <a:solidFill>
                <a:sysClr val="windowText" lastClr="0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B0E5FE4-5D41-4333-A7D2-3FAC3ECA135D}"/>
              </a:ext>
            </a:extLst>
          </p:cNvPr>
          <p:cNvSpPr/>
          <p:nvPr/>
        </p:nvSpPr>
        <p:spPr>
          <a:xfrm>
            <a:off x="396239" y="4396681"/>
            <a:ext cx="2489982" cy="21588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4800" b="1" dirty="0">
                <a:ln/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জলবায়ু</a:t>
            </a:r>
            <a:endParaRPr lang="en-US" sz="4800" b="1" dirty="0">
              <a:ln/>
              <a:solidFill>
                <a:sysClr val="windowText" lastClr="0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798F95-9CFE-4B72-BCBE-5EB4DF759AEE}"/>
              </a:ext>
            </a:extLst>
          </p:cNvPr>
          <p:cNvSpPr txBox="1"/>
          <p:nvPr/>
        </p:nvSpPr>
        <p:spPr>
          <a:xfrm>
            <a:off x="4044892" y="4467026"/>
            <a:ext cx="6786800" cy="175432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bn-IN" sz="3600" b="1" dirty="0">
                <a:ln/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জলবায়ু হল আবহাওয়ার বৈশিষ্ট্য সমূহের </a:t>
            </a:r>
          </a:p>
          <a:p>
            <a:pPr algn="l"/>
            <a:r>
              <a:rPr lang="bn-IN" sz="3600" b="1" dirty="0">
                <a:ln/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দীর্ঘকালীন(কমপক্ষে ২০-৩০)বছরের গড়</a:t>
            </a:r>
          </a:p>
          <a:p>
            <a:pPr algn="l"/>
            <a:r>
              <a:rPr lang="bn-IN" sz="3600" b="1" dirty="0">
                <a:ln/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             অবস্থা </a:t>
            </a:r>
            <a:endParaRPr lang="en-US" sz="3600" b="1" dirty="0">
              <a:ln/>
              <a:solidFill>
                <a:sysClr val="windowText" lastClr="0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0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6" grpId="1" animBg="1"/>
      <p:bldP spid="8" grpId="0" animBg="1"/>
      <p:bldP spid="9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AA14341-E64D-4DD3-B5D5-9083E908FE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7620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ADD5425-ABEB-4CCE-BD2C-808FA2ACD539}"/>
              </a:ext>
            </a:extLst>
          </p:cNvPr>
          <p:cNvSpPr/>
          <p:nvPr/>
        </p:nvSpPr>
        <p:spPr>
          <a:xfrm>
            <a:off x="201637" y="221566"/>
            <a:ext cx="11788726" cy="6414868"/>
          </a:xfrm>
          <a:prstGeom prst="rect">
            <a:avLst/>
          </a:prstGeom>
          <a:solidFill>
            <a:schemeClr val="accent1"/>
          </a:solidFill>
          <a:ln w="762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/>
              <a:t> 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3809A4-07D6-4CFE-AB6E-C4E9D7F933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257" y="1454491"/>
            <a:ext cx="4011868" cy="31714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8782B05-9B5A-4E50-9B8E-C3A3314830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00" y="1454491"/>
            <a:ext cx="4158465" cy="31714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4839564-875F-409C-93E4-4451DD84B541}"/>
              </a:ext>
            </a:extLst>
          </p:cNvPr>
          <p:cNvSpPr txBox="1"/>
          <p:nvPr/>
        </p:nvSpPr>
        <p:spPr>
          <a:xfrm>
            <a:off x="3224390" y="457354"/>
            <a:ext cx="5163527" cy="6463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l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আবহাওয়া ও জলবায়ুর পার্থক্য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5D1D8C-936A-4F23-BF0F-0A90CF2A64EC}"/>
              </a:ext>
            </a:extLst>
          </p:cNvPr>
          <p:cNvSpPr txBox="1"/>
          <p:nvPr/>
        </p:nvSpPr>
        <p:spPr>
          <a:xfrm>
            <a:off x="1274164" y="4976734"/>
            <a:ext cx="10163331" cy="974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93A0796-E86D-424C-AED7-7DB694FC9BA7}"/>
              </a:ext>
            </a:extLst>
          </p:cNvPr>
          <p:cNvSpPr/>
          <p:nvPr/>
        </p:nvSpPr>
        <p:spPr>
          <a:xfrm>
            <a:off x="9566762" y="1881266"/>
            <a:ext cx="2211395" cy="226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4800" b="1" dirty="0">
                <a:ln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আব</a:t>
            </a:r>
          </a:p>
          <a:p>
            <a:pPr algn="ctr"/>
            <a:r>
              <a:rPr lang="bn-IN" sz="4800" b="1" dirty="0">
                <a:ln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হাওয়া </a:t>
            </a:r>
            <a:endParaRPr lang="en-US" sz="4800" b="1" dirty="0">
              <a:ln/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985A19-D4F0-49F7-9C47-79F5E37C61FB}"/>
              </a:ext>
            </a:extLst>
          </p:cNvPr>
          <p:cNvSpPr txBox="1"/>
          <p:nvPr/>
        </p:nvSpPr>
        <p:spPr>
          <a:xfrm>
            <a:off x="1034321" y="4976734"/>
            <a:ext cx="9883515" cy="6463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l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বিস্তার আবহাওয়া কোন ক্ষুদ্র এলাকার ক্ষণস্থায়ী আবস্থা।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3D45EED-8950-44A5-87FB-B3AB16EC0FBB}"/>
              </a:ext>
            </a:extLst>
          </p:cNvPr>
          <p:cNvSpPr/>
          <p:nvPr/>
        </p:nvSpPr>
        <p:spPr>
          <a:xfrm>
            <a:off x="9566762" y="1881266"/>
            <a:ext cx="2211395" cy="226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4000" b="1" dirty="0">
                <a:ln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জলবায়ু</a:t>
            </a:r>
            <a:endParaRPr lang="en-US" sz="4000" b="1" dirty="0">
              <a:ln/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4E8090-25E2-4AB5-BBEA-F372B6366200}"/>
              </a:ext>
            </a:extLst>
          </p:cNvPr>
          <p:cNvSpPr txBox="1"/>
          <p:nvPr/>
        </p:nvSpPr>
        <p:spPr>
          <a:xfrm>
            <a:off x="1106773" y="5036693"/>
            <a:ext cx="9738610" cy="6463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l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জলবায়ু কোন বৃহৎ এলাকার দীর্ঘকালীন অবস্থা।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432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6" presetClass="exit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2" grpId="1" animBg="1"/>
      <p:bldP spid="13" grpId="0"/>
      <p:bldP spid="13" grpId="1"/>
      <p:bldP spid="14" grpId="0" animBg="1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AA14341-E64D-4DD3-B5D5-9083E908FE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7620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ADD5425-ABEB-4CCE-BD2C-808FA2ACD539}"/>
              </a:ext>
            </a:extLst>
          </p:cNvPr>
          <p:cNvSpPr/>
          <p:nvPr/>
        </p:nvSpPr>
        <p:spPr>
          <a:xfrm>
            <a:off x="159433" y="221566"/>
            <a:ext cx="11788726" cy="6414868"/>
          </a:xfrm>
          <a:prstGeom prst="rect">
            <a:avLst/>
          </a:prstGeom>
          <a:solidFill>
            <a:schemeClr val="accent1"/>
          </a:solidFill>
          <a:ln w="762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/>
              <a:t> 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960A1F-D270-4C85-BD52-B9993F5206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233" y="1477041"/>
            <a:ext cx="4114800" cy="3113713"/>
          </a:xfrm>
          <a:prstGeom prst="rect">
            <a:avLst/>
          </a:prstGeom>
          <a:ln w="57150">
            <a:solidFill>
              <a:schemeClr val="accent4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0774B3-603D-471A-A0C2-CB3BD18FF8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196" y="1477040"/>
            <a:ext cx="4745148" cy="3113713"/>
          </a:xfrm>
          <a:prstGeom prst="rect">
            <a:avLst/>
          </a:prstGeom>
          <a:ln w="57150">
            <a:solidFill>
              <a:schemeClr val="accent4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D02F7F6-B50E-4436-BE21-03940723D116}"/>
              </a:ext>
            </a:extLst>
          </p:cNvPr>
          <p:cNvSpPr txBox="1"/>
          <p:nvPr/>
        </p:nvSpPr>
        <p:spPr>
          <a:xfrm>
            <a:off x="3224390" y="457354"/>
            <a:ext cx="5163527" cy="6463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l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আবহাওয়া ও জলবায়ুর পার্থক্য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3A07DB2C-77EC-41AD-B7E3-3309CF930343}"/>
              </a:ext>
            </a:extLst>
          </p:cNvPr>
          <p:cNvSpPr/>
          <p:nvPr/>
        </p:nvSpPr>
        <p:spPr>
          <a:xfrm>
            <a:off x="9903655" y="2250831"/>
            <a:ext cx="1842868" cy="2194560"/>
          </a:xfrm>
          <a:prstGeom prst="cloudCallout">
            <a:avLst>
              <a:gd name="adj1" fmla="val -73512"/>
              <a:gd name="adj2" fmla="val -18416"/>
            </a:avLst>
          </a:prstGeom>
          <a:ln w="12700">
            <a:solidFill>
              <a:srgbClr val="00B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আব</a:t>
            </a:r>
          </a:p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হাওয়া</a:t>
            </a:r>
            <a:endParaRPr lang="en-US" sz="3600" b="1" dirty="0">
              <a:ln/>
              <a:solidFill>
                <a:schemeClr val="accent3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FEB3DF-DB30-46F3-94A9-FE66C0C58678}"/>
              </a:ext>
            </a:extLst>
          </p:cNvPr>
          <p:cNvSpPr txBox="1"/>
          <p:nvPr/>
        </p:nvSpPr>
        <p:spPr>
          <a:xfrm>
            <a:off x="745588" y="5247249"/>
            <a:ext cx="10691446" cy="6463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bn-IN" sz="3600" b="1" dirty="0">
                <a:ln/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আবহাওয়া জীবনযাত্রার উপর তেমন প্রভাব ফেলতে পারে না। </a:t>
            </a:r>
            <a:endParaRPr lang="en-US" sz="3600" b="1" dirty="0">
              <a:ln/>
              <a:solidFill>
                <a:sysClr val="windowText" lastClr="0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B4533B86-C60D-44F4-AD38-F7E6036ED4F9}"/>
              </a:ext>
            </a:extLst>
          </p:cNvPr>
          <p:cNvSpPr/>
          <p:nvPr/>
        </p:nvSpPr>
        <p:spPr>
          <a:xfrm>
            <a:off x="9903654" y="2250831"/>
            <a:ext cx="2044505" cy="2253564"/>
          </a:xfrm>
          <a:prstGeom prst="cloudCallout">
            <a:avLst>
              <a:gd name="adj1" fmla="val -71265"/>
              <a:gd name="adj2" fmla="val -22199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জলবায়ু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D88DBB-D527-42B0-9592-2DC3B9C4B51B}"/>
              </a:ext>
            </a:extLst>
          </p:cNvPr>
          <p:cNvSpPr txBox="1"/>
          <p:nvPr/>
        </p:nvSpPr>
        <p:spPr>
          <a:xfrm>
            <a:off x="818615" y="5260409"/>
            <a:ext cx="10618419" cy="6463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bn-IN" sz="3600" b="1" dirty="0">
                <a:ln/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জলবায়ু জীবনযাত্রার উপর দীর্ঘস্থায়ী প্রভাব ফেলতে পারে। </a:t>
            </a:r>
            <a:endParaRPr lang="en-US" sz="3600" b="1" dirty="0">
              <a:ln/>
              <a:solidFill>
                <a:sysClr val="windowText" lastClr="0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88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  <p:bldP spid="3" grpId="1" animBg="1"/>
      <p:bldP spid="8" grpId="0"/>
      <p:bldP spid="8" grpId="1"/>
      <p:bldP spid="9" grpId="0" animBg="1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AA14341-E64D-4DD3-B5D5-9083E908FE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7620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ADD5425-ABEB-4CCE-BD2C-808FA2ACD539}"/>
              </a:ext>
            </a:extLst>
          </p:cNvPr>
          <p:cNvSpPr/>
          <p:nvPr/>
        </p:nvSpPr>
        <p:spPr>
          <a:xfrm>
            <a:off x="201637" y="-249962"/>
            <a:ext cx="11788726" cy="6414868"/>
          </a:xfrm>
          <a:prstGeom prst="rect">
            <a:avLst/>
          </a:prstGeom>
          <a:solidFill>
            <a:schemeClr val="accent1"/>
          </a:solidFill>
          <a:ln w="762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89E05E-ED8A-4DF7-8E82-0547EA67DE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778" y="1717422"/>
            <a:ext cx="4340174" cy="2480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AAC3458-A999-4147-986F-A22FDA7EB0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73" y="1717422"/>
            <a:ext cx="4395485" cy="2480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B5233459-DC0A-4D2B-8F73-F58B46BACCAF}"/>
              </a:ext>
            </a:extLst>
          </p:cNvPr>
          <p:cNvSpPr/>
          <p:nvPr/>
        </p:nvSpPr>
        <p:spPr>
          <a:xfrm>
            <a:off x="9468770" y="1843789"/>
            <a:ext cx="2272642" cy="1978702"/>
          </a:xfrm>
          <a:prstGeom prst="triangle">
            <a:avLst>
              <a:gd name="adj" fmla="val 53957"/>
            </a:avLst>
          </a:prstGeom>
          <a:ln w="57150">
            <a:solidFill>
              <a:schemeClr val="accent4">
                <a:lumMod val="40000"/>
                <a:lumOff val="60000"/>
                <a:alpha val="50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3600" b="1" dirty="0">
                <a:ln/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আব</a:t>
            </a:r>
          </a:p>
          <a:p>
            <a:pPr algn="ctr"/>
            <a:r>
              <a:rPr lang="bn-IN" sz="3600" b="1" dirty="0">
                <a:ln/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হাওয়া </a:t>
            </a:r>
            <a:endParaRPr lang="en-US" sz="3600" b="1" dirty="0">
              <a:ln/>
              <a:solidFill>
                <a:sysClr val="windowText" lastClr="0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9B7C52-B889-47A3-AEAE-82F5B4CB2F10}"/>
              </a:ext>
            </a:extLst>
          </p:cNvPr>
          <p:cNvSpPr txBox="1"/>
          <p:nvPr/>
        </p:nvSpPr>
        <p:spPr>
          <a:xfrm>
            <a:off x="3224390" y="457354"/>
            <a:ext cx="5163527" cy="6463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l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আবহাওয়া ও জলবায়ুর পার্থক্য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B71D5B-51C1-4F80-8322-E825C15D8CB1}"/>
              </a:ext>
            </a:extLst>
          </p:cNvPr>
          <p:cNvSpPr txBox="1"/>
          <p:nvPr/>
        </p:nvSpPr>
        <p:spPr>
          <a:xfrm>
            <a:off x="1160148" y="4629298"/>
            <a:ext cx="8642507" cy="120032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l"/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স্থায়িত্বতা আবহাওয়া কোন জায়গার স্বল্প সময়ের </a:t>
            </a:r>
          </a:p>
          <a:p>
            <a:pPr algn="l"/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        অবস্থান কে প্রকাশ করে। 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B635C769-F450-4B7E-9619-BB729879B6B9}"/>
              </a:ext>
            </a:extLst>
          </p:cNvPr>
          <p:cNvSpPr/>
          <p:nvPr/>
        </p:nvSpPr>
        <p:spPr>
          <a:xfrm>
            <a:off x="9340020" y="1843789"/>
            <a:ext cx="2622411" cy="197870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3600" b="1" dirty="0">
                <a:ln/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জল</a:t>
            </a:r>
          </a:p>
          <a:p>
            <a:pPr algn="ctr"/>
            <a:r>
              <a:rPr lang="bn-IN" sz="3600" b="1" dirty="0">
                <a:ln/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বায়ু </a:t>
            </a:r>
            <a:endParaRPr lang="en-US" sz="4000" b="1" dirty="0">
              <a:ln/>
              <a:solidFill>
                <a:sysClr val="windowText" lastClr="0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05B92A-A5AE-49CF-BA39-8A81F7B791B4}"/>
              </a:ext>
            </a:extLst>
          </p:cNvPr>
          <p:cNvSpPr txBox="1"/>
          <p:nvPr/>
        </p:nvSpPr>
        <p:spPr>
          <a:xfrm>
            <a:off x="782897" y="4681163"/>
            <a:ext cx="10626206" cy="6463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bn-IN" sz="3600" b="1" dirty="0">
                <a:ln/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জলবায়ু হচ্ছে কোন জায়গার দীর্ঘ সময়ের আবহাওয়ার সমষ্টি। </a:t>
            </a:r>
            <a:endParaRPr lang="en-US" sz="3600" b="1" dirty="0">
              <a:ln/>
              <a:solidFill>
                <a:sysClr val="windowText" lastClr="0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853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/>
      <p:bldP spid="9" grpId="0"/>
      <p:bldP spid="9" grpId="1"/>
      <p:bldP spid="10" grpId="0" animBg="1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AA14341-E64D-4DD3-B5D5-9083E908FE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7620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ADD5425-ABEB-4CCE-BD2C-808FA2ACD539}"/>
              </a:ext>
            </a:extLst>
          </p:cNvPr>
          <p:cNvSpPr/>
          <p:nvPr/>
        </p:nvSpPr>
        <p:spPr>
          <a:xfrm>
            <a:off x="201637" y="221566"/>
            <a:ext cx="11788726" cy="6414868"/>
          </a:xfrm>
          <a:prstGeom prst="rect">
            <a:avLst/>
          </a:prstGeom>
          <a:solidFill>
            <a:schemeClr val="accent1"/>
          </a:solidFill>
          <a:ln w="762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D40F21-37EB-4688-A455-30D2C5AE559C}"/>
              </a:ext>
            </a:extLst>
          </p:cNvPr>
          <p:cNvSpPr txBox="1"/>
          <p:nvPr/>
        </p:nvSpPr>
        <p:spPr>
          <a:xfrm>
            <a:off x="890954" y="4037428"/>
            <a:ext cx="10410092" cy="120032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l"/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আবহাওয়া ও জলবায়ু পরিবর্তনের ফলে পরিবেশের উপর </a:t>
            </a:r>
          </a:p>
          <a:p>
            <a:pPr algn="l"/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      কি প্রভাব পরবে? তা আলোচনা করে লিখ।  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89EB95-76EA-45C2-9B65-293F3B8FD921}"/>
              </a:ext>
            </a:extLst>
          </p:cNvPr>
          <p:cNvSpPr txBox="1"/>
          <p:nvPr/>
        </p:nvSpPr>
        <p:spPr>
          <a:xfrm>
            <a:off x="689317" y="1139483"/>
            <a:ext cx="2518117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l"/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দলীয় কাজ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221B66-2B47-45FC-8124-5D9BAAD071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988" y="810213"/>
            <a:ext cx="3887763" cy="29158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32514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AA14341-E64D-4DD3-B5D5-9083E908FE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7620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ADD5425-ABEB-4CCE-BD2C-808FA2ACD539}"/>
              </a:ext>
            </a:extLst>
          </p:cNvPr>
          <p:cNvSpPr/>
          <p:nvPr/>
        </p:nvSpPr>
        <p:spPr>
          <a:xfrm>
            <a:off x="201637" y="58888"/>
            <a:ext cx="11788726" cy="6414868"/>
          </a:xfrm>
          <a:prstGeom prst="rect">
            <a:avLst/>
          </a:prstGeom>
          <a:solidFill>
            <a:schemeClr val="accent1"/>
          </a:solidFill>
          <a:ln w="762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CA6AB1-EF9F-4087-B8C2-36D37D7A4467}"/>
              </a:ext>
            </a:extLst>
          </p:cNvPr>
          <p:cNvSpPr txBox="1"/>
          <p:nvPr/>
        </p:nvSpPr>
        <p:spPr>
          <a:xfrm>
            <a:off x="4242216" y="524656"/>
            <a:ext cx="316292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l"/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প্রশ্নোত্তর পর্ব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32F17A-432C-41DB-A9D6-159996DB554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0720" y="1707346"/>
            <a:ext cx="5134050" cy="3117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420331-E63D-452A-9E1F-B5316E78F1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4690" y="2221856"/>
            <a:ext cx="1888493" cy="27068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5D5D51-5E57-4A14-9B9A-DCFE90CEAD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2617" y="524656"/>
            <a:ext cx="2353103" cy="20667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2E5123C-A53D-4A08-BF47-01F7618FA92B}"/>
              </a:ext>
            </a:extLst>
          </p:cNvPr>
          <p:cNvSpPr txBox="1"/>
          <p:nvPr/>
        </p:nvSpPr>
        <p:spPr>
          <a:xfrm>
            <a:off x="1768840" y="5432058"/>
            <a:ext cx="9188970" cy="6463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bn-IN" sz="3600" b="1" dirty="0">
                <a:ln/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তোমাদের কোন প্রশ্ন থাকলে বলতে পার ।</a:t>
            </a:r>
            <a:endParaRPr lang="en-US" sz="3600" b="1" dirty="0">
              <a:ln/>
              <a:solidFill>
                <a:sysClr val="windowText" lastClr="0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972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ADD5425-ABEB-4CCE-BD2C-808FA2ACD539}"/>
              </a:ext>
            </a:extLst>
          </p:cNvPr>
          <p:cNvSpPr/>
          <p:nvPr/>
        </p:nvSpPr>
        <p:spPr>
          <a:xfrm>
            <a:off x="201637" y="221566"/>
            <a:ext cx="11788726" cy="6414868"/>
          </a:xfrm>
          <a:prstGeom prst="rect">
            <a:avLst/>
          </a:prstGeom>
          <a:solidFill>
            <a:schemeClr val="accent1"/>
          </a:solidFill>
          <a:ln w="762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gradFill flip="none" rotWithShape="1">
                <a:gsLst>
                  <a:gs pos="44224">
                    <a:srgbClr val="FF0000"/>
                  </a:gs>
                  <a:gs pos="23014">
                    <a:srgbClr val="FFFF00"/>
                  </a:gs>
                  <a:gs pos="0">
                    <a:srgbClr val="C00000"/>
                  </a:gs>
                  <a:gs pos="64000">
                    <a:srgbClr val="002060"/>
                  </a:gs>
                  <a:gs pos="83000">
                    <a:schemeClr val="accent6">
                      <a:lumMod val="75000"/>
                    </a:schemeClr>
                  </a:gs>
                  <a:gs pos="100000">
                    <a:srgbClr val="FFFF00"/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614266-88E2-48DA-B89A-D0F5908B6604}"/>
              </a:ext>
            </a:extLst>
          </p:cNvPr>
          <p:cNvSpPr txBox="1"/>
          <p:nvPr/>
        </p:nvSpPr>
        <p:spPr>
          <a:xfrm>
            <a:off x="376312" y="2855893"/>
            <a:ext cx="6714979" cy="36009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bn-IN" sz="66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সাইফুল ইসলাম </a:t>
            </a:r>
            <a:endParaRPr lang="bn-IN" sz="5400" b="1" dirty="0">
              <a:ln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bn-IN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সহকারি প্রধান শিক্ষক</a:t>
            </a:r>
          </a:p>
          <a:p>
            <a:pPr algn="l"/>
            <a:r>
              <a:rPr lang="bn-IN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হবিগঞ্জ বালিকা উচ্চ বিদ্যালয়।</a:t>
            </a:r>
          </a:p>
          <a:p>
            <a:pPr algn="l"/>
            <a:r>
              <a:rPr lang="bn-IN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হবিগঞ্জ সদর।  </a:t>
            </a:r>
            <a:endParaRPr lang="en-US" sz="5400" b="1" dirty="0">
              <a:ln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85ABDC-AA74-4E19-8FE5-E7DD36C1B054}"/>
              </a:ext>
            </a:extLst>
          </p:cNvPr>
          <p:cNvSpPr txBox="1"/>
          <p:nvPr/>
        </p:nvSpPr>
        <p:spPr>
          <a:xfrm>
            <a:off x="5223803" y="695911"/>
            <a:ext cx="2189871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48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IN" sz="48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Predefined Process 5">
            <a:extLst>
              <a:ext uri="{FF2B5EF4-FFF2-40B4-BE49-F238E27FC236}">
                <a16:creationId xmlns:a16="http://schemas.microsoft.com/office/drawing/2014/main" id="{A5E019DD-F50B-4F11-9EFD-96BE3CCDD8DB}"/>
              </a:ext>
            </a:extLst>
          </p:cNvPr>
          <p:cNvSpPr/>
          <p:nvPr/>
        </p:nvSpPr>
        <p:spPr>
          <a:xfrm>
            <a:off x="1207477" y="550742"/>
            <a:ext cx="3010486" cy="1952332"/>
          </a:xfrm>
          <a:prstGeom prst="flowChartPredefinedProcess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5203"/>
                      </a14:imgEffect>
                      <a14:imgEffect>
                        <a14:saturation sat="12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0F52F2A-FA4F-464D-B819-C8F9168AF0E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4091" y="2243246"/>
            <a:ext cx="3010486" cy="3941908"/>
          </a:xfrm>
          <a:prstGeom prst="rect">
            <a:avLst/>
          </a:prstGeom>
          <a:ln w="76200"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17297FA-0142-4D40-8172-46AD3E0DC20E}"/>
              </a:ext>
            </a:extLst>
          </p:cNvPr>
          <p:cNvCxnSpPr>
            <a:cxnSpLocks/>
          </p:cNvCxnSpPr>
          <p:nvPr/>
        </p:nvCxnSpPr>
        <p:spPr>
          <a:xfrm flipH="1">
            <a:off x="6948269" y="2683372"/>
            <a:ext cx="14068" cy="2461846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A5F0286-512D-4E54-98FC-C59887C0300F}"/>
              </a:ext>
            </a:extLst>
          </p:cNvPr>
          <p:cNvCxnSpPr>
            <a:cxnSpLocks/>
          </p:cNvCxnSpPr>
          <p:nvPr/>
        </p:nvCxnSpPr>
        <p:spPr>
          <a:xfrm flipH="1">
            <a:off x="7100669" y="2835772"/>
            <a:ext cx="14068" cy="2461846"/>
          </a:xfrm>
          <a:prstGeom prst="straightConnector1">
            <a:avLst/>
          </a:prstGeom>
          <a:ln w="76200">
            <a:solidFill>
              <a:schemeClr val="accent4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92893C5-45A8-4D52-9CDC-C4DC50C56A56}"/>
              </a:ext>
            </a:extLst>
          </p:cNvPr>
          <p:cNvCxnSpPr>
            <a:cxnSpLocks/>
          </p:cNvCxnSpPr>
          <p:nvPr/>
        </p:nvCxnSpPr>
        <p:spPr>
          <a:xfrm flipH="1">
            <a:off x="7253069" y="2988172"/>
            <a:ext cx="14068" cy="2461846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84142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AA14341-E64D-4DD3-B5D5-9083E908FE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7620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ADD5425-ABEB-4CCE-BD2C-808FA2ACD539}"/>
              </a:ext>
            </a:extLst>
          </p:cNvPr>
          <p:cNvSpPr/>
          <p:nvPr/>
        </p:nvSpPr>
        <p:spPr>
          <a:xfrm>
            <a:off x="201637" y="221566"/>
            <a:ext cx="11788726" cy="6414868"/>
          </a:xfrm>
          <a:prstGeom prst="rect">
            <a:avLst/>
          </a:prstGeom>
          <a:solidFill>
            <a:schemeClr val="accent1"/>
          </a:solidFill>
          <a:ln w="762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/>
              <a:t> 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3A68A9-7FBF-4F8F-BE86-A59CE4434C0F}"/>
              </a:ext>
            </a:extLst>
          </p:cNvPr>
          <p:cNvSpPr txBox="1"/>
          <p:nvPr/>
        </p:nvSpPr>
        <p:spPr>
          <a:xfrm>
            <a:off x="4432090" y="1096617"/>
            <a:ext cx="3327817" cy="83944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bn-IN" sz="3600" b="1" dirty="0">
                <a:ln/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পরিকল্পিত কাজ </a:t>
            </a:r>
            <a:endParaRPr lang="en-US" sz="3600" b="1" dirty="0">
              <a:ln/>
              <a:solidFill>
                <a:sysClr val="windowText" lastClr="0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7DC03E-CD9C-47D0-8DE2-A524EA6BA1ED}"/>
              </a:ext>
            </a:extLst>
          </p:cNvPr>
          <p:cNvSpPr txBox="1"/>
          <p:nvPr/>
        </p:nvSpPr>
        <p:spPr>
          <a:xfrm>
            <a:off x="1096780" y="3650566"/>
            <a:ext cx="9998439" cy="175432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bn-IN" sz="3600" b="1" dirty="0">
                <a:ln/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বাংলাদেশের কাছাকাছি অঞ্চলের আবহাওয়া ভিন্ন কারণ কি?</a:t>
            </a:r>
          </a:p>
          <a:p>
            <a:pPr algn="l"/>
            <a:r>
              <a:rPr lang="bn-IN" sz="3600" b="1" dirty="0">
                <a:ln/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       চিন্তা করে লিখে নিয়ে আসবা। </a:t>
            </a:r>
          </a:p>
          <a:p>
            <a:pPr algn="l"/>
            <a:endParaRPr lang="en-US" sz="3600" b="1" dirty="0">
              <a:ln/>
              <a:solidFill>
                <a:sysClr val="windowText" lastClr="0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7ADE07-D1DF-4F0D-8E9F-9379BF1DFCD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780" y="511583"/>
            <a:ext cx="2009515" cy="200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603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ADD5425-ABEB-4CCE-BD2C-808FA2ACD539}"/>
              </a:ext>
            </a:extLst>
          </p:cNvPr>
          <p:cNvSpPr/>
          <p:nvPr/>
        </p:nvSpPr>
        <p:spPr>
          <a:xfrm>
            <a:off x="201637" y="221566"/>
            <a:ext cx="11788726" cy="6414868"/>
          </a:xfrm>
          <a:prstGeom prst="rect">
            <a:avLst/>
          </a:prstGeom>
          <a:solidFill>
            <a:schemeClr val="accent1"/>
          </a:solidFill>
          <a:ln w="762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gradFill>
                <a:gsLst>
                  <a:gs pos="60156">
                    <a:srgbClr val="00B050"/>
                  </a:gs>
                  <a:gs pos="31006">
                    <a:srgbClr val="FFFF00"/>
                  </a:gs>
                  <a:gs pos="0">
                    <a:srgbClr val="FF0000"/>
                  </a:gs>
                  <a:gs pos="86000">
                    <a:srgbClr val="FF0000"/>
                  </a:gs>
                  <a:gs pos="100000">
                    <a:srgbClr val="0070C0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AA14341-E64D-4DD3-B5D5-9083E908FE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7620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FE6CAF-A16A-4D7B-9CBA-D3BF8AB37D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63" y="365759"/>
            <a:ext cx="11380763" cy="60772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DA2682F-CED0-472D-89E3-32792C8C7DE2}"/>
              </a:ext>
            </a:extLst>
          </p:cNvPr>
          <p:cNvSpPr txBox="1"/>
          <p:nvPr/>
        </p:nvSpPr>
        <p:spPr>
          <a:xfrm>
            <a:off x="1509009" y="2239761"/>
            <a:ext cx="9173981" cy="212860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bn-IN" sz="3600" b="1" dirty="0">
                <a:ln/>
                <a:gradFill flip="none" rotWithShape="1">
                  <a:gsLst>
                    <a:gs pos="60156">
                      <a:srgbClr val="00B050"/>
                    </a:gs>
                    <a:gs pos="31006">
                      <a:srgbClr val="FFFF00"/>
                    </a:gs>
                    <a:gs pos="0">
                      <a:schemeClr val="accent6"/>
                    </a:gs>
                    <a:gs pos="86000">
                      <a:srgbClr val="FF0000"/>
                    </a:gs>
                    <a:gs pos="100000">
                      <a:srgbClr val="0070C0"/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  <a:latin typeface="Kalpurush" panose="02000600000000000000" pitchFamily="2" charset="0"/>
                <a:cs typeface="Kalpurush" panose="02000600000000000000" pitchFamily="2" charset="0"/>
              </a:rPr>
              <a:t>আজকের ডিজিটাল ক্লাস এখানে সমাপ্ত</a:t>
            </a:r>
          </a:p>
          <a:p>
            <a:pPr algn="l"/>
            <a:r>
              <a:rPr lang="bn-IN" sz="3600" b="1" dirty="0">
                <a:ln/>
                <a:gradFill flip="none" rotWithShape="1">
                  <a:gsLst>
                    <a:gs pos="60156">
                      <a:srgbClr val="00B050"/>
                    </a:gs>
                    <a:gs pos="31006">
                      <a:srgbClr val="FFFF00"/>
                    </a:gs>
                    <a:gs pos="0">
                      <a:schemeClr val="accent6"/>
                    </a:gs>
                    <a:gs pos="86000">
                      <a:srgbClr val="FF0000"/>
                    </a:gs>
                    <a:gs pos="100000">
                      <a:srgbClr val="0070C0"/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  <a:latin typeface="Kalpurush" panose="02000600000000000000" pitchFamily="2" charset="0"/>
                <a:cs typeface="Kalpurush" panose="02000600000000000000" pitchFamily="2" charset="0"/>
              </a:rPr>
              <a:t>        ধন্যবাদ সবাই কে</a:t>
            </a:r>
            <a:endParaRPr lang="en-US" sz="3600" b="1" dirty="0">
              <a:ln/>
              <a:gradFill flip="none" rotWithShape="1">
                <a:gsLst>
                  <a:gs pos="60156">
                    <a:srgbClr val="00B050"/>
                  </a:gs>
                  <a:gs pos="31006">
                    <a:srgbClr val="FFFF00"/>
                  </a:gs>
                  <a:gs pos="0">
                    <a:schemeClr val="accent6"/>
                  </a:gs>
                  <a:gs pos="86000">
                    <a:srgbClr val="FF0000"/>
                  </a:gs>
                  <a:gs pos="100000">
                    <a:srgbClr val="0070C0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6200000" scaled="1"/>
                <a:tileRect/>
              </a:gra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438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AA14341-E64D-4DD3-B5D5-9083E908FE0F}"/>
              </a:ext>
            </a:extLst>
          </p:cNvPr>
          <p:cNvSpPr/>
          <p:nvPr/>
        </p:nvSpPr>
        <p:spPr>
          <a:xfrm>
            <a:off x="1214204" y="0"/>
            <a:ext cx="12192000" cy="6858000"/>
          </a:xfrm>
          <a:prstGeom prst="rect">
            <a:avLst/>
          </a:prstGeom>
          <a:ln w="7620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ADD5425-ABEB-4CCE-BD2C-808FA2ACD539}"/>
              </a:ext>
            </a:extLst>
          </p:cNvPr>
          <p:cNvSpPr/>
          <p:nvPr/>
        </p:nvSpPr>
        <p:spPr>
          <a:xfrm>
            <a:off x="201637" y="221566"/>
            <a:ext cx="11788726" cy="6414868"/>
          </a:xfrm>
          <a:prstGeom prst="rect">
            <a:avLst/>
          </a:prstGeom>
          <a:solidFill>
            <a:schemeClr val="accent1"/>
          </a:solidFill>
          <a:ln w="762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68F3A1-E325-48C7-B400-FA04A5CCCE2D}"/>
              </a:ext>
            </a:extLst>
          </p:cNvPr>
          <p:cNvSpPr txBox="1"/>
          <p:nvPr/>
        </p:nvSpPr>
        <p:spPr>
          <a:xfrm>
            <a:off x="1012874" y="900332"/>
            <a:ext cx="8285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FCDBA1E-5598-42C2-8A09-CF97747731BD}"/>
              </a:ext>
            </a:extLst>
          </p:cNvPr>
          <p:cNvCxnSpPr>
            <a:cxnSpLocks/>
          </p:cNvCxnSpPr>
          <p:nvPr/>
        </p:nvCxnSpPr>
        <p:spPr>
          <a:xfrm>
            <a:off x="5997526" y="221566"/>
            <a:ext cx="98474" cy="6414868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37D035D-464F-410C-97FE-0A079540D6F5}"/>
              </a:ext>
            </a:extLst>
          </p:cNvPr>
          <p:cNvSpPr txBox="1"/>
          <p:nvPr/>
        </p:nvSpPr>
        <p:spPr>
          <a:xfrm>
            <a:off x="558020" y="2225429"/>
            <a:ext cx="5134708" cy="178659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bn-IN" sz="3600" b="1" dirty="0">
                <a:ln/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তোমরা কি জানো প্রতিদিন</a:t>
            </a:r>
          </a:p>
          <a:p>
            <a:pPr algn="l"/>
            <a:r>
              <a:rPr lang="bn-IN" sz="3600" b="1" dirty="0">
                <a:ln/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সংবাদ শেষে আমরা কী </a:t>
            </a:r>
          </a:p>
          <a:p>
            <a:pPr algn="l"/>
            <a:r>
              <a:rPr lang="bn-IN" sz="3600" b="1" dirty="0">
                <a:ln/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   দেখতে  পাই? </a:t>
            </a:r>
            <a:endParaRPr lang="en-US" sz="3600" b="1" dirty="0">
              <a:ln/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20169B-4E8F-4CE5-A21D-00EAA52F5E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48917" y="1691640"/>
            <a:ext cx="5185063" cy="3474720"/>
          </a:xfrm>
          <a:prstGeom prst="rect">
            <a:avLst/>
          </a:prstGeom>
          <a:ln w="57150">
            <a:solidFill>
              <a:schemeClr val="accent4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A74249B-0CD8-465A-9F13-1CCE7CE6ED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61539" y="2508771"/>
            <a:ext cx="1575958" cy="1308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085DB2F-2ED1-45F5-BD13-FBE07405794C}"/>
              </a:ext>
            </a:extLst>
          </p:cNvPr>
          <p:cNvSpPr txBox="1"/>
          <p:nvPr/>
        </p:nvSpPr>
        <p:spPr>
          <a:xfrm>
            <a:off x="907943" y="3082813"/>
            <a:ext cx="4020202" cy="69237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l"/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আবহাওয়ার সংবাদ 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AC30F1-FFA3-4F84-A170-129F4C131B0B}"/>
              </a:ext>
            </a:extLst>
          </p:cNvPr>
          <p:cNvSpPr txBox="1"/>
          <p:nvPr/>
        </p:nvSpPr>
        <p:spPr>
          <a:xfrm>
            <a:off x="446434" y="2289978"/>
            <a:ext cx="4943220" cy="1364105"/>
          </a:xfrm>
          <a:prstGeom prst="rect">
            <a:avLst/>
          </a:prstGeom>
          <a:noFill/>
          <a:ln>
            <a:solidFill>
              <a:schemeClr val="accent4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l"/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প্রতিদিন আবহাওয়া কী </a:t>
            </a:r>
          </a:p>
          <a:p>
            <a:pPr algn="l"/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     একই থাকে? 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4118716-E9D3-421C-9DDB-4B180F764F06}"/>
              </a:ext>
            </a:extLst>
          </p:cNvPr>
          <p:cNvSpPr txBox="1"/>
          <p:nvPr/>
        </p:nvSpPr>
        <p:spPr>
          <a:xfrm>
            <a:off x="622893" y="2435240"/>
            <a:ext cx="4943220" cy="96715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bn-IN" sz="3600" b="1" dirty="0">
                <a:ln/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না আবহাওয়া পরিবর্তন হয়।</a:t>
            </a:r>
            <a:endParaRPr lang="en-US" sz="3600" b="1" dirty="0">
              <a:ln/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82F7F08-F276-4589-B15B-02E00B2EED78}"/>
              </a:ext>
            </a:extLst>
          </p:cNvPr>
          <p:cNvSpPr txBox="1"/>
          <p:nvPr/>
        </p:nvSpPr>
        <p:spPr>
          <a:xfrm>
            <a:off x="849614" y="2225429"/>
            <a:ext cx="4628269" cy="196091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l"/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আবহাওয়া সংবাদ থেকে </a:t>
            </a:r>
          </a:p>
          <a:p>
            <a:pPr algn="l"/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   আমরা কি বুঝি, </a:t>
            </a:r>
          </a:p>
          <a:p>
            <a:pPr algn="l"/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   আবহাওয়া কী? 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665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9" grpId="1" build="allAtOnce"/>
      <p:bldP spid="12" grpId="0"/>
      <p:bldP spid="12" grpId="1"/>
      <p:bldP spid="14" grpId="0" animBg="1"/>
      <p:bldP spid="14" grpId="1" animBg="1"/>
      <p:bldP spid="15" grpId="0"/>
      <p:bldP spid="15" grpId="1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AA14341-E64D-4DD3-B5D5-9083E908FE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7620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ADD5425-ABEB-4CCE-BD2C-808FA2ACD539}"/>
              </a:ext>
            </a:extLst>
          </p:cNvPr>
          <p:cNvSpPr/>
          <p:nvPr/>
        </p:nvSpPr>
        <p:spPr>
          <a:xfrm>
            <a:off x="217876" y="221566"/>
            <a:ext cx="11788726" cy="6414868"/>
          </a:xfrm>
          <a:prstGeom prst="rect">
            <a:avLst/>
          </a:prstGeom>
          <a:solidFill>
            <a:schemeClr val="accent1"/>
          </a:solidFill>
          <a:ln w="762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420FB6-944F-4CC5-9AEE-D1D0D321623B}"/>
              </a:ext>
            </a:extLst>
          </p:cNvPr>
          <p:cNvSpPr txBox="1"/>
          <p:nvPr/>
        </p:nvSpPr>
        <p:spPr>
          <a:xfrm>
            <a:off x="2048656" y="524601"/>
            <a:ext cx="8094688" cy="205365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bn-IN" sz="3600" b="1" dirty="0">
                <a:ln/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তাহলে অনুমান করতে পার আজকের </a:t>
            </a:r>
          </a:p>
          <a:p>
            <a:pPr algn="l"/>
            <a:r>
              <a:rPr lang="bn-IN" sz="3600" b="1" dirty="0">
                <a:ln/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  পাঠের বিষয় কি হতে পারে? </a:t>
            </a:r>
            <a:endParaRPr lang="en-US" sz="3600" b="1" dirty="0">
              <a:ln/>
              <a:solidFill>
                <a:srgbClr val="7030A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E97B15F-E77F-4C5A-B4C7-19F0EA7CDA87}"/>
              </a:ext>
            </a:extLst>
          </p:cNvPr>
          <p:cNvGrpSpPr/>
          <p:nvPr/>
        </p:nvGrpSpPr>
        <p:grpSpPr>
          <a:xfrm>
            <a:off x="2885973" y="2651357"/>
            <a:ext cx="6142219" cy="1555286"/>
            <a:chOff x="1761344" y="3429000"/>
            <a:chExt cx="7217764" cy="214365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1A8D369-DF51-418B-A0BC-48738628AC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1344" y="3429000"/>
              <a:ext cx="3680085" cy="214365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9DC13EB-9774-4E2C-A78F-10E4E445AA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1429" y="3445621"/>
              <a:ext cx="3537679" cy="212702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BDA0E9C2-A3A0-4DC1-88AE-DE7706B32EEA}"/>
              </a:ext>
            </a:extLst>
          </p:cNvPr>
          <p:cNvSpPr txBox="1"/>
          <p:nvPr/>
        </p:nvSpPr>
        <p:spPr>
          <a:xfrm>
            <a:off x="2686988" y="5261548"/>
            <a:ext cx="5362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C39846-9E96-4AE0-8DFA-D0BAEA535AAC}"/>
              </a:ext>
            </a:extLst>
          </p:cNvPr>
          <p:cNvSpPr txBox="1"/>
          <p:nvPr/>
        </p:nvSpPr>
        <p:spPr>
          <a:xfrm>
            <a:off x="2907582" y="4496542"/>
            <a:ext cx="6056026" cy="115424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bn-IN" sz="3600" b="1" dirty="0">
                <a:ln/>
                <a:solidFill>
                  <a:schemeClr val="accent4">
                    <a:lumMod val="7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আবহাওয়া ও জলবায়ু </a:t>
            </a:r>
            <a:endParaRPr lang="en-US" sz="3600" b="1" dirty="0">
              <a:ln/>
              <a:solidFill>
                <a:schemeClr val="accent4">
                  <a:lumMod val="75000"/>
                </a:schemeClr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62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AA14341-E64D-4DD3-B5D5-9083E908FE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7620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ADD5425-ABEB-4CCE-BD2C-808FA2ACD539}"/>
              </a:ext>
            </a:extLst>
          </p:cNvPr>
          <p:cNvSpPr/>
          <p:nvPr/>
        </p:nvSpPr>
        <p:spPr>
          <a:xfrm>
            <a:off x="201637" y="221566"/>
            <a:ext cx="11788726" cy="6414868"/>
          </a:xfrm>
          <a:prstGeom prst="rect">
            <a:avLst/>
          </a:prstGeom>
          <a:solidFill>
            <a:schemeClr val="accent1"/>
          </a:solidFill>
          <a:ln w="762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809CBA-4E9E-458C-A2F8-CBC8780727C6}"/>
              </a:ext>
            </a:extLst>
          </p:cNvPr>
          <p:cNvSpPr txBox="1"/>
          <p:nvPr/>
        </p:nvSpPr>
        <p:spPr>
          <a:xfrm>
            <a:off x="524656" y="332710"/>
            <a:ext cx="3087974" cy="92939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l"/>
            <a:r>
              <a:rPr lang="bn-IN" sz="36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শিক্ষনফলঃ-</a:t>
            </a:r>
            <a:endParaRPr lang="en-US" sz="3600" dirty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D8D642-ED18-4D48-BB46-18079B5345E1}"/>
              </a:ext>
            </a:extLst>
          </p:cNvPr>
          <p:cNvSpPr txBox="1"/>
          <p:nvPr/>
        </p:nvSpPr>
        <p:spPr>
          <a:xfrm>
            <a:off x="524656" y="1373243"/>
            <a:ext cx="6910466" cy="767785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pPr algn="l"/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 এই পাঠ শেষে শিক্ষার্থীরা কি জানবে----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6012F968-44F7-4213-B767-DB39E07914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6212783"/>
              </p:ext>
            </p:extLst>
          </p:nvPr>
        </p:nvGraphicFramePr>
        <p:xfrm>
          <a:off x="426182" y="2125317"/>
          <a:ext cx="11114373" cy="3835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953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7B55B68-4050-4276-AC1D-AACBF145FF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>
                                            <p:graphicEl>
                                              <a:dgm id="{37B55B68-4050-4276-AC1D-AACBF145FF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246AE74-CAD1-464A-BAC1-14DB991C1D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>
                                            <p:graphicEl>
                                              <a:dgm id="{C246AE74-CAD1-464A-BAC1-14DB991C1D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0AB354E-9DCE-4EB0-8DD1-68A2D5243F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>
                                            <p:graphicEl>
                                              <a:dgm id="{30AB354E-9DCE-4EB0-8DD1-68A2D5243F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306933C-7A63-4088-A70A-6A9CBDD560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graphicEl>
                                              <a:dgm id="{9306933C-7A63-4088-A70A-6A9CBDD560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AC5A26F-0CA4-43ED-BB5B-6C063BC18A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>
                                            <p:graphicEl>
                                              <a:dgm id="{1AC5A26F-0CA4-43ED-BB5B-6C063BC18A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Graphic spid="8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AA14341-E64D-4DD3-B5D5-9083E908FE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7620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ADD5425-ABEB-4CCE-BD2C-808FA2ACD539}"/>
              </a:ext>
            </a:extLst>
          </p:cNvPr>
          <p:cNvSpPr/>
          <p:nvPr/>
        </p:nvSpPr>
        <p:spPr>
          <a:xfrm>
            <a:off x="201637" y="253651"/>
            <a:ext cx="11788726" cy="6414868"/>
          </a:xfrm>
          <a:prstGeom prst="rect">
            <a:avLst/>
          </a:prstGeom>
          <a:solidFill>
            <a:schemeClr val="accent1"/>
          </a:solidFill>
          <a:ln w="762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/>
              <a:t> 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298B199-B4BC-4B0A-83CF-01A12E611A2B}"/>
              </a:ext>
            </a:extLst>
          </p:cNvPr>
          <p:cNvCxnSpPr>
            <a:cxnSpLocks/>
          </p:cNvCxnSpPr>
          <p:nvPr/>
        </p:nvCxnSpPr>
        <p:spPr>
          <a:xfrm>
            <a:off x="201637" y="1274164"/>
            <a:ext cx="11788726" cy="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Picture 7" descr="Hot-Indicator-Label-L-0333.gif">
            <a:extLst>
              <a:ext uri="{FF2B5EF4-FFF2-40B4-BE49-F238E27FC236}">
                <a16:creationId xmlns:a16="http://schemas.microsoft.com/office/drawing/2014/main" id="{5EF40A26-5A47-42AB-95D5-1C8771D7151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4741" y="1495731"/>
            <a:ext cx="3124200" cy="1752600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9" name="Picture 8" descr="food-and-drinks-stove-963713.gif">
            <a:extLst>
              <a:ext uri="{FF2B5EF4-FFF2-40B4-BE49-F238E27FC236}">
                <a16:creationId xmlns:a16="http://schemas.microsoft.com/office/drawing/2014/main" id="{304FC704-E114-4696-918F-B0CD29C3F6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41" y="5362269"/>
            <a:ext cx="1510862" cy="9525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3" descr="E:\DC image\Wind movement\boiling water 1.jpg">
            <a:extLst>
              <a:ext uri="{FF2B5EF4-FFF2-40B4-BE49-F238E27FC236}">
                <a16:creationId xmlns:a16="http://schemas.microsoft.com/office/drawing/2014/main" id="{53A433D8-5742-497F-8B4B-B3D99B91E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rcRect l="4922" t="43459" r="45045" b="7317"/>
          <a:stretch>
            <a:fillRect/>
          </a:stretch>
        </p:blipFill>
        <p:spPr bwMode="auto">
          <a:xfrm>
            <a:off x="401515" y="3875314"/>
            <a:ext cx="1752600" cy="1752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Group 57">
            <a:extLst>
              <a:ext uri="{FF2B5EF4-FFF2-40B4-BE49-F238E27FC236}">
                <a16:creationId xmlns:a16="http://schemas.microsoft.com/office/drawing/2014/main" id="{44564A1B-D795-41DD-86FD-FF3182BBF2F0}"/>
              </a:ext>
            </a:extLst>
          </p:cNvPr>
          <p:cNvGrpSpPr/>
          <p:nvPr/>
        </p:nvGrpSpPr>
        <p:grpSpPr>
          <a:xfrm>
            <a:off x="812290" y="3466937"/>
            <a:ext cx="1009338" cy="775116"/>
            <a:chOff x="5334000" y="3276600"/>
            <a:chExt cx="1125415" cy="1066800"/>
          </a:xfrm>
        </p:grpSpPr>
        <p:grpSp>
          <p:nvGrpSpPr>
            <p:cNvPr id="12" name="Group 33">
              <a:extLst>
                <a:ext uri="{FF2B5EF4-FFF2-40B4-BE49-F238E27FC236}">
                  <a16:creationId xmlns:a16="http://schemas.microsoft.com/office/drawing/2014/main" id="{F73866AC-2558-4913-8B5A-897A432757BC}"/>
                </a:ext>
              </a:extLst>
            </p:cNvPr>
            <p:cNvGrpSpPr/>
            <p:nvPr/>
          </p:nvGrpSpPr>
          <p:grpSpPr>
            <a:xfrm>
              <a:off x="5334000" y="3429000"/>
              <a:ext cx="1125415" cy="914400"/>
              <a:chOff x="914400" y="3048000"/>
              <a:chExt cx="1125415" cy="914400"/>
            </a:xfrm>
          </p:grpSpPr>
          <p:sp>
            <p:nvSpPr>
              <p:cNvPr id="16" name="Freeform 13">
                <a:extLst>
                  <a:ext uri="{FF2B5EF4-FFF2-40B4-BE49-F238E27FC236}">
                    <a16:creationId xmlns:a16="http://schemas.microsoft.com/office/drawing/2014/main" id="{C2448745-45BE-444E-A0A7-2E6A7DCE0187}"/>
                  </a:ext>
                </a:extLst>
              </p:cNvPr>
              <p:cNvSpPr/>
              <p:nvPr/>
            </p:nvSpPr>
            <p:spPr>
              <a:xfrm>
                <a:off x="1828800" y="3048000"/>
                <a:ext cx="211015" cy="914400"/>
              </a:xfrm>
              <a:custGeom>
                <a:avLst/>
                <a:gdLst>
                  <a:gd name="connsiteX0" fmla="*/ 0 w 211015"/>
                  <a:gd name="connsiteY0" fmla="*/ 0 h 914400"/>
                  <a:gd name="connsiteX1" fmla="*/ 28135 w 211015"/>
                  <a:gd name="connsiteY1" fmla="*/ 253218 h 914400"/>
                  <a:gd name="connsiteX2" fmla="*/ 56270 w 211015"/>
                  <a:gd name="connsiteY2" fmla="*/ 295421 h 914400"/>
                  <a:gd name="connsiteX3" fmla="*/ 98473 w 211015"/>
                  <a:gd name="connsiteY3" fmla="*/ 365760 h 914400"/>
                  <a:gd name="connsiteX4" fmla="*/ 154744 w 211015"/>
                  <a:gd name="connsiteY4" fmla="*/ 492369 h 914400"/>
                  <a:gd name="connsiteX5" fmla="*/ 182880 w 211015"/>
                  <a:gd name="connsiteY5" fmla="*/ 520504 h 914400"/>
                  <a:gd name="connsiteX6" fmla="*/ 211015 w 211015"/>
                  <a:gd name="connsiteY6" fmla="*/ 689317 h 914400"/>
                  <a:gd name="connsiteX7" fmla="*/ 196947 w 211015"/>
                  <a:gd name="connsiteY7" fmla="*/ 773723 h 914400"/>
                  <a:gd name="connsiteX8" fmla="*/ 182880 w 211015"/>
                  <a:gd name="connsiteY8" fmla="*/ 815926 h 914400"/>
                  <a:gd name="connsiteX9" fmla="*/ 140676 w 211015"/>
                  <a:gd name="connsiteY9" fmla="*/ 829994 h 914400"/>
                  <a:gd name="connsiteX10" fmla="*/ 112541 w 211015"/>
                  <a:gd name="connsiteY10" fmla="*/ 9144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1015" h="914400">
                    <a:moveTo>
                      <a:pt x="0" y="0"/>
                    </a:moveTo>
                    <a:cubicBezTo>
                      <a:pt x="842" y="11785"/>
                      <a:pt x="2393" y="193154"/>
                      <a:pt x="28135" y="253218"/>
                    </a:cubicBezTo>
                    <a:cubicBezTo>
                      <a:pt x="34795" y="268758"/>
                      <a:pt x="48709" y="280299"/>
                      <a:pt x="56270" y="295421"/>
                    </a:cubicBezTo>
                    <a:cubicBezTo>
                      <a:pt x="92794" y="368469"/>
                      <a:pt x="43519" y="310804"/>
                      <a:pt x="98473" y="365760"/>
                    </a:cubicBezTo>
                    <a:cubicBezTo>
                      <a:pt x="120781" y="432683"/>
                      <a:pt x="116529" y="444600"/>
                      <a:pt x="154744" y="492369"/>
                    </a:cubicBezTo>
                    <a:cubicBezTo>
                      <a:pt x="163030" y="502726"/>
                      <a:pt x="173501" y="511126"/>
                      <a:pt x="182880" y="520504"/>
                    </a:cubicBezTo>
                    <a:cubicBezTo>
                      <a:pt x="204889" y="586537"/>
                      <a:pt x="211015" y="595090"/>
                      <a:pt x="211015" y="689317"/>
                    </a:cubicBezTo>
                    <a:cubicBezTo>
                      <a:pt x="211015" y="717840"/>
                      <a:pt x="203135" y="745879"/>
                      <a:pt x="196947" y="773723"/>
                    </a:cubicBezTo>
                    <a:cubicBezTo>
                      <a:pt x="193730" y="788198"/>
                      <a:pt x="193365" y="805441"/>
                      <a:pt x="182880" y="815926"/>
                    </a:cubicBezTo>
                    <a:cubicBezTo>
                      <a:pt x="172394" y="826412"/>
                      <a:pt x="154744" y="825305"/>
                      <a:pt x="140676" y="829994"/>
                    </a:cubicBezTo>
                    <a:lnTo>
                      <a:pt x="112541" y="914400"/>
                    </a:lnTo>
                  </a:path>
                </a:pathLst>
              </a:custGeom>
              <a:ln w="762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reeform 14">
                <a:extLst>
                  <a:ext uri="{FF2B5EF4-FFF2-40B4-BE49-F238E27FC236}">
                    <a16:creationId xmlns:a16="http://schemas.microsoft.com/office/drawing/2014/main" id="{8B36D5E6-C72B-40AE-8EAE-B8E3AF683FAB}"/>
                  </a:ext>
                </a:extLst>
              </p:cNvPr>
              <p:cNvSpPr/>
              <p:nvPr/>
            </p:nvSpPr>
            <p:spPr>
              <a:xfrm>
                <a:off x="1371600" y="3048000"/>
                <a:ext cx="211015" cy="914400"/>
              </a:xfrm>
              <a:custGeom>
                <a:avLst/>
                <a:gdLst>
                  <a:gd name="connsiteX0" fmla="*/ 0 w 211015"/>
                  <a:gd name="connsiteY0" fmla="*/ 0 h 914400"/>
                  <a:gd name="connsiteX1" fmla="*/ 28135 w 211015"/>
                  <a:gd name="connsiteY1" fmla="*/ 253218 h 914400"/>
                  <a:gd name="connsiteX2" fmla="*/ 56270 w 211015"/>
                  <a:gd name="connsiteY2" fmla="*/ 295421 h 914400"/>
                  <a:gd name="connsiteX3" fmla="*/ 98473 w 211015"/>
                  <a:gd name="connsiteY3" fmla="*/ 365760 h 914400"/>
                  <a:gd name="connsiteX4" fmla="*/ 154744 w 211015"/>
                  <a:gd name="connsiteY4" fmla="*/ 492369 h 914400"/>
                  <a:gd name="connsiteX5" fmla="*/ 182880 w 211015"/>
                  <a:gd name="connsiteY5" fmla="*/ 520504 h 914400"/>
                  <a:gd name="connsiteX6" fmla="*/ 211015 w 211015"/>
                  <a:gd name="connsiteY6" fmla="*/ 689317 h 914400"/>
                  <a:gd name="connsiteX7" fmla="*/ 196947 w 211015"/>
                  <a:gd name="connsiteY7" fmla="*/ 773723 h 914400"/>
                  <a:gd name="connsiteX8" fmla="*/ 182880 w 211015"/>
                  <a:gd name="connsiteY8" fmla="*/ 815926 h 914400"/>
                  <a:gd name="connsiteX9" fmla="*/ 140676 w 211015"/>
                  <a:gd name="connsiteY9" fmla="*/ 829994 h 914400"/>
                  <a:gd name="connsiteX10" fmla="*/ 112541 w 211015"/>
                  <a:gd name="connsiteY10" fmla="*/ 9144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1015" h="914400">
                    <a:moveTo>
                      <a:pt x="0" y="0"/>
                    </a:moveTo>
                    <a:cubicBezTo>
                      <a:pt x="842" y="11785"/>
                      <a:pt x="2393" y="193154"/>
                      <a:pt x="28135" y="253218"/>
                    </a:cubicBezTo>
                    <a:cubicBezTo>
                      <a:pt x="34795" y="268758"/>
                      <a:pt x="48709" y="280299"/>
                      <a:pt x="56270" y="295421"/>
                    </a:cubicBezTo>
                    <a:cubicBezTo>
                      <a:pt x="92794" y="368469"/>
                      <a:pt x="43519" y="310804"/>
                      <a:pt x="98473" y="365760"/>
                    </a:cubicBezTo>
                    <a:cubicBezTo>
                      <a:pt x="120781" y="432683"/>
                      <a:pt x="116529" y="444600"/>
                      <a:pt x="154744" y="492369"/>
                    </a:cubicBezTo>
                    <a:cubicBezTo>
                      <a:pt x="163030" y="502726"/>
                      <a:pt x="173501" y="511126"/>
                      <a:pt x="182880" y="520504"/>
                    </a:cubicBezTo>
                    <a:cubicBezTo>
                      <a:pt x="204889" y="586537"/>
                      <a:pt x="211015" y="595090"/>
                      <a:pt x="211015" y="689317"/>
                    </a:cubicBezTo>
                    <a:cubicBezTo>
                      <a:pt x="211015" y="717840"/>
                      <a:pt x="203135" y="745879"/>
                      <a:pt x="196947" y="773723"/>
                    </a:cubicBezTo>
                    <a:cubicBezTo>
                      <a:pt x="193730" y="788198"/>
                      <a:pt x="193365" y="805441"/>
                      <a:pt x="182880" y="815926"/>
                    </a:cubicBezTo>
                    <a:cubicBezTo>
                      <a:pt x="172394" y="826412"/>
                      <a:pt x="154744" y="825305"/>
                      <a:pt x="140676" y="829994"/>
                    </a:cubicBezTo>
                    <a:lnTo>
                      <a:pt x="112541" y="914400"/>
                    </a:lnTo>
                  </a:path>
                </a:pathLst>
              </a:custGeom>
              <a:ln w="762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Freeform 15">
                <a:extLst>
                  <a:ext uri="{FF2B5EF4-FFF2-40B4-BE49-F238E27FC236}">
                    <a16:creationId xmlns:a16="http://schemas.microsoft.com/office/drawing/2014/main" id="{F36CF45F-5A3B-4D69-BAAB-400A12DB9279}"/>
                  </a:ext>
                </a:extLst>
              </p:cNvPr>
              <p:cNvSpPr/>
              <p:nvPr/>
            </p:nvSpPr>
            <p:spPr>
              <a:xfrm>
                <a:off x="914400" y="3048000"/>
                <a:ext cx="211015" cy="914400"/>
              </a:xfrm>
              <a:custGeom>
                <a:avLst/>
                <a:gdLst>
                  <a:gd name="connsiteX0" fmla="*/ 0 w 211015"/>
                  <a:gd name="connsiteY0" fmla="*/ 0 h 914400"/>
                  <a:gd name="connsiteX1" fmla="*/ 28135 w 211015"/>
                  <a:gd name="connsiteY1" fmla="*/ 253218 h 914400"/>
                  <a:gd name="connsiteX2" fmla="*/ 56270 w 211015"/>
                  <a:gd name="connsiteY2" fmla="*/ 295421 h 914400"/>
                  <a:gd name="connsiteX3" fmla="*/ 98473 w 211015"/>
                  <a:gd name="connsiteY3" fmla="*/ 365760 h 914400"/>
                  <a:gd name="connsiteX4" fmla="*/ 154744 w 211015"/>
                  <a:gd name="connsiteY4" fmla="*/ 492369 h 914400"/>
                  <a:gd name="connsiteX5" fmla="*/ 182880 w 211015"/>
                  <a:gd name="connsiteY5" fmla="*/ 520504 h 914400"/>
                  <a:gd name="connsiteX6" fmla="*/ 211015 w 211015"/>
                  <a:gd name="connsiteY6" fmla="*/ 689317 h 914400"/>
                  <a:gd name="connsiteX7" fmla="*/ 196947 w 211015"/>
                  <a:gd name="connsiteY7" fmla="*/ 773723 h 914400"/>
                  <a:gd name="connsiteX8" fmla="*/ 182880 w 211015"/>
                  <a:gd name="connsiteY8" fmla="*/ 815926 h 914400"/>
                  <a:gd name="connsiteX9" fmla="*/ 140676 w 211015"/>
                  <a:gd name="connsiteY9" fmla="*/ 829994 h 914400"/>
                  <a:gd name="connsiteX10" fmla="*/ 112541 w 211015"/>
                  <a:gd name="connsiteY10" fmla="*/ 9144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1015" h="914400">
                    <a:moveTo>
                      <a:pt x="0" y="0"/>
                    </a:moveTo>
                    <a:cubicBezTo>
                      <a:pt x="842" y="11785"/>
                      <a:pt x="2393" y="193154"/>
                      <a:pt x="28135" y="253218"/>
                    </a:cubicBezTo>
                    <a:cubicBezTo>
                      <a:pt x="34795" y="268758"/>
                      <a:pt x="48709" y="280299"/>
                      <a:pt x="56270" y="295421"/>
                    </a:cubicBezTo>
                    <a:cubicBezTo>
                      <a:pt x="92794" y="368469"/>
                      <a:pt x="43519" y="310804"/>
                      <a:pt x="98473" y="365760"/>
                    </a:cubicBezTo>
                    <a:cubicBezTo>
                      <a:pt x="120781" y="432683"/>
                      <a:pt x="116529" y="444600"/>
                      <a:pt x="154744" y="492369"/>
                    </a:cubicBezTo>
                    <a:cubicBezTo>
                      <a:pt x="163030" y="502726"/>
                      <a:pt x="173501" y="511126"/>
                      <a:pt x="182880" y="520504"/>
                    </a:cubicBezTo>
                    <a:cubicBezTo>
                      <a:pt x="204889" y="586537"/>
                      <a:pt x="211015" y="595090"/>
                      <a:pt x="211015" y="689317"/>
                    </a:cubicBezTo>
                    <a:cubicBezTo>
                      <a:pt x="211015" y="717840"/>
                      <a:pt x="203135" y="745879"/>
                      <a:pt x="196947" y="773723"/>
                    </a:cubicBezTo>
                    <a:cubicBezTo>
                      <a:pt x="193730" y="788198"/>
                      <a:pt x="193365" y="805441"/>
                      <a:pt x="182880" y="815926"/>
                    </a:cubicBezTo>
                    <a:cubicBezTo>
                      <a:pt x="172394" y="826412"/>
                      <a:pt x="154744" y="825305"/>
                      <a:pt x="140676" y="829994"/>
                    </a:cubicBezTo>
                    <a:lnTo>
                      <a:pt x="112541" y="914400"/>
                    </a:lnTo>
                  </a:path>
                </a:pathLst>
              </a:custGeom>
              <a:ln w="762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FF462F07-7AAE-4E0F-9676-0238790E6B9F}"/>
                </a:ext>
              </a:extLst>
            </p:cNvPr>
            <p:cNvCxnSpPr/>
            <p:nvPr/>
          </p:nvCxnSpPr>
          <p:spPr>
            <a:xfrm rot="5400000" flipH="1" flipV="1">
              <a:off x="6134894" y="3390106"/>
              <a:ext cx="228600" cy="1588"/>
            </a:xfrm>
            <a:prstGeom prst="straightConnector1">
              <a:avLst/>
            </a:prstGeom>
            <a:ln w="5715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31D537B1-D660-41B4-93D3-3A153F2E43C7}"/>
                </a:ext>
              </a:extLst>
            </p:cNvPr>
            <p:cNvCxnSpPr/>
            <p:nvPr/>
          </p:nvCxnSpPr>
          <p:spPr>
            <a:xfrm rot="5400000" flipH="1" flipV="1">
              <a:off x="5220494" y="3466306"/>
              <a:ext cx="228600" cy="1588"/>
            </a:xfrm>
            <a:prstGeom prst="straightConnector1">
              <a:avLst/>
            </a:prstGeom>
            <a:ln w="5715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2D522BD5-991F-48FC-8F08-1556EA06A545}"/>
                </a:ext>
              </a:extLst>
            </p:cNvPr>
            <p:cNvCxnSpPr/>
            <p:nvPr/>
          </p:nvCxnSpPr>
          <p:spPr>
            <a:xfrm rot="5400000" flipH="1" flipV="1">
              <a:off x="5677694" y="3390106"/>
              <a:ext cx="228600" cy="1588"/>
            </a:xfrm>
            <a:prstGeom prst="straightConnector1">
              <a:avLst/>
            </a:prstGeom>
            <a:ln w="5715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Picture 18" descr="16_1.jpg">
            <a:extLst>
              <a:ext uri="{FF2B5EF4-FFF2-40B4-BE49-F238E27FC236}">
                <a16:creationId xmlns:a16="http://schemas.microsoft.com/office/drawing/2014/main" id="{AF917299-A826-45DC-8E98-F8A524A436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667" t="8653"/>
          <a:stretch>
            <a:fillRect/>
          </a:stretch>
        </p:blipFill>
        <p:spPr>
          <a:xfrm>
            <a:off x="2689629" y="3534608"/>
            <a:ext cx="1066800" cy="804385"/>
          </a:xfrm>
          <a:prstGeom prst="rect">
            <a:avLst/>
          </a:prstGeom>
        </p:spPr>
      </p:pic>
      <p:pic>
        <p:nvPicPr>
          <p:cNvPr id="20" name="Picture 19" descr="colemanpump.jpg">
            <a:extLst>
              <a:ext uri="{FF2B5EF4-FFF2-40B4-BE49-F238E27FC236}">
                <a16:creationId xmlns:a16="http://schemas.microsoft.com/office/drawing/2014/main" id="{C379E96E-B0C9-4EC0-AB19-83DFF30F734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16188" y="1528979"/>
            <a:ext cx="1719352" cy="1719352"/>
          </a:xfrm>
          <a:prstGeom prst="rect">
            <a:avLst/>
          </a:prstGeom>
        </p:spPr>
      </p:pic>
      <p:grpSp>
        <p:nvGrpSpPr>
          <p:cNvPr id="21" name="Group 69">
            <a:extLst>
              <a:ext uri="{FF2B5EF4-FFF2-40B4-BE49-F238E27FC236}">
                <a16:creationId xmlns:a16="http://schemas.microsoft.com/office/drawing/2014/main" id="{A261ECB0-7AF6-43FE-9D76-1FD56ED5E24C}"/>
              </a:ext>
            </a:extLst>
          </p:cNvPr>
          <p:cNvGrpSpPr/>
          <p:nvPr/>
        </p:nvGrpSpPr>
        <p:grpSpPr>
          <a:xfrm>
            <a:off x="5088476" y="4019549"/>
            <a:ext cx="1659996" cy="1800958"/>
            <a:chOff x="6629400" y="2895600"/>
            <a:chExt cx="1905000" cy="1750646"/>
          </a:xfrm>
        </p:grpSpPr>
        <p:pic>
          <p:nvPicPr>
            <p:cNvPr id="22" name="Picture 3" descr="E:\DC image\Wind movement\atmosphericpressure_clip_image001_0000.gif">
              <a:extLst>
                <a:ext uri="{FF2B5EF4-FFF2-40B4-BE49-F238E27FC236}">
                  <a16:creationId xmlns:a16="http://schemas.microsoft.com/office/drawing/2014/main" id="{D80DE5A6-21EE-4134-A9D6-D564CB593F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6228" t="4087" r="27433" b="27696"/>
            <a:stretch>
              <a:fillRect/>
            </a:stretch>
          </p:blipFill>
          <p:spPr bwMode="auto">
            <a:xfrm>
              <a:off x="6629400" y="2895600"/>
              <a:ext cx="1905000" cy="17506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A178375-0364-4998-BF01-AB5A2E751DA8}"/>
                </a:ext>
              </a:extLst>
            </p:cNvPr>
            <p:cNvSpPr/>
            <p:nvPr/>
          </p:nvSpPr>
          <p:spPr>
            <a:xfrm>
              <a:off x="6934200" y="3733800"/>
              <a:ext cx="1143000" cy="381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পানি</a:t>
              </a:r>
              <a:r>
                <a:rPr lang="en-US" sz="1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ভর্তি</a:t>
              </a:r>
              <a:r>
                <a:rPr lang="en-US" sz="1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গ্লাস</a:t>
              </a:r>
              <a:endParaRPr lang="en-US" sz="1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4" name="Group 57">
            <a:extLst>
              <a:ext uri="{FF2B5EF4-FFF2-40B4-BE49-F238E27FC236}">
                <a16:creationId xmlns:a16="http://schemas.microsoft.com/office/drawing/2014/main" id="{30F69ED7-C0C4-451C-BEC2-36D995451E1A}"/>
              </a:ext>
            </a:extLst>
          </p:cNvPr>
          <p:cNvGrpSpPr/>
          <p:nvPr/>
        </p:nvGrpSpPr>
        <p:grpSpPr>
          <a:xfrm>
            <a:off x="5589553" y="5863883"/>
            <a:ext cx="721306" cy="666343"/>
            <a:chOff x="5334000" y="3276600"/>
            <a:chExt cx="1125415" cy="1066800"/>
          </a:xfrm>
        </p:grpSpPr>
        <p:grpSp>
          <p:nvGrpSpPr>
            <p:cNvPr id="25" name="Group 33">
              <a:extLst>
                <a:ext uri="{FF2B5EF4-FFF2-40B4-BE49-F238E27FC236}">
                  <a16:creationId xmlns:a16="http://schemas.microsoft.com/office/drawing/2014/main" id="{9C984A69-CFE9-4E1E-9075-FA645C6CD9BB}"/>
                </a:ext>
              </a:extLst>
            </p:cNvPr>
            <p:cNvGrpSpPr/>
            <p:nvPr/>
          </p:nvGrpSpPr>
          <p:grpSpPr>
            <a:xfrm>
              <a:off x="5334000" y="3429000"/>
              <a:ext cx="1125415" cy="914400"/>
              <a:chOff x="914400" y="3048000"/>
              <a:chExt cx="1125415" cy="914400"/>
            </a:xfrm>
          </p:grpSpPr>
          <p:sp>
            <p:nvSpPr>
              <p:cNvPr id="29" name="Freeform 39">
                <a:extLst>
                  <a:ext uri="{FF2B5EF4-FFF2-40B4-BE49-F238E27FC236}">
                    <a16:creationId xmlns:a16="http://schemas.microsoft.com/office/drawing/2014/main" id="{DAB1B0B2-DF00-48F3-84EA-183DEDEE7069}"/>
                  </a:ext>
                </a:extLst>
              </p:cNvPr>
              <p:cNvSpPr/>
              <p:nvPr/>
            </p:nvSpPr>
            <p:spPr>
              <a:xfrm>
                <a:off x="1828800" y="3048000"/>
                <a:ext cx="211015" cy="914400"/>
              </a:xfrm>
              <a:custGeom>
                <a:avLst/>
                <a:gdLst>
                  <a:gd name="connsiteX0" fmla="*/ 0 w 211015"/>
                  <a:gd name="connsiteY0" fmla="*/ 0 h 914400"/>
                  <a:gd name="connsiteX1" fmla="*/ 28135 w 211015"/>
                  <a:gd name="connsiteY1" fmla="*/ 253218 h 914400"/>
                  <a:gd name="connsiteX2" fmla="*/ 56270 w 211015"/>
                  <a:gd name="connsiteY2" fmla="*/ 295421 h 914400"/>
                  <a:gd name="connsiteX3" fmla="*/ 98473 w 211015"/>
                  <a:gd name="connsiteY3" fmla="*/ 365760 h 914400"/>
                  <a:gd name="connsiteX4" fmla="*/ 154744 w 211015"/>
                  <a:gd name="connsiteY4" fmla="*/ 492369 h 914400"/>
                  <a:gd name="connsiteX5" fmla="*/ 182880 w 211015"/>
                  <a:gd name="connsiteY5" fmla="*/ 520504 h 914400"/>
                  <a:gd name="connsiteX6" fmla="*/ 211015 w 211015"/>
                  <a:gd name="connsiteY6" fmla="*/ 689317 h 914400"/>
                  <a:gd name="connsiteX7" fmla="*/ 196947 w 211015"/>
                  <a:gd name="connsiteY7" fmla="*/ 773723 h 914400"/>
                  <a:gd name="connsiteX8" fmla="*/ 182880 w 211015"/>
                  <a:gd name="connsiteY8" fmla="*/ 815926 h 914400"/>
                  <a:gd name="connsiteX9" fmla="*/ 140676 w 211015"/>
                  <a:gd name="connsiteY9" fmla="*/ 829994 h 914400"/>
                  <a:gd name="connsiteX10" fmla="*/ 112541 w 211015"/>
                  <a:gd name="connsiteY10" fmla="*/ 9144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1015" h="914400">
                    <a:moveTo>
                      <a:pt x="0" y="0"/>
                    </a:moveTo>
                    <a:cubicBezTo>
                      <a:pt x="842" y="11785"/>
                      <a:pt x="2393" y="193154"/>
                      <a:pt x="28135" y="253218"/>
                    </a:cubicBezTo>
                    <a:cubicBezTo>
                      <a:pt x="34795" y="268758"/>
                      <a:pt x="48709" y="280299"/>
                      <a:pt x="56270" y="295421"/>
                    </a:cubicBezTo>
                    <a:cubicBezTo>
                      <a:pt x="92794" y="368469"/>
                      <a:pt x="43519" y="310804"/>
                      <a:pt x="98473" y="365760"/>
                    </a:cubicBezTo>
                    <a:cubicBezTo>
                      <a:pt x="120781" y="432683"/>
                      <a:pt x="116529" y="444600"/>
                      <a:pt x="154744" y="492369"/>
                    </a:cubicBezTo>
                    <a:cubicBezTo>
                      <a:pt x="163030" y="502726"/>
                      <a:pt x="173501" y="511126"/>
                      <a:pt x="182880" y="520504"/>
                    </a:cubicBezTo>
                    <a:cubicBezTo>
                      <a:pt x="204889" y="586537"/>
                      <a:pt x="211015" y="595090"/>
                      <a:pt x="211015" y="689317"/>
                    </a:cubicBezTo>
                    <a:cubicBezTo>
                      <a:pt x="211015" y="717840"/>
                      <a:pt x="203135" y="745879"/>
                      <a:pt x="196947" y="773723"/>
                    </a:cubicBezTo>
                    <a:cubicBezTo>
                      <a:pt x="193730" y="788198"/>
                      <a:pt x="193365" y="805441"/>
                      <a:pt x="182880" y="815926"/>
                    </a:cubicBezTo>
                    <a:cubicBezTo>
                      <a:pt x="172394" y="826412"/>
                      <a:pt x="154744" y="825305"/>
                      <a:pt x="140676" y="829994"/>
                    </a:cubicBezTo>
                    <a:lnTo>
                      <a:pt x="112541" y="914400"/>
                    </a:lnTo>
                  </a:path>
                </a:pathLst>
              </a:custGeom>
              <a:ln w="762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Freeform 40">
                <a:extLst>
                  <a:ext uri="{FF2B5EF4-FFF2-40B4-BE49-F238E27FC236}">
                    <a16:creationId xmlns:a16="http://schemas.microsoft.com/office/drawing/2014/main" id="{DB3B1D60-4DC7-4B00-84DB-F2D144DE5AFC}"/>
                  </a:ext>
                </a:extLst>
              </p:cNvPr>
              <p:cNvSpPr/>
              <p:nvPr/>
            </p:nvSpPr>
            <p:spPr>
              <a:xfrm>
                <a:off x="1371600" y="3048000"/>
                <a:ext cx="211015" cy="914400"/>
              </a:xfrm>
              <a:custGeom>
                <a:avLst/>
                <a:gdLst>
                  <a:gd name="connsiteX0" fmla="*/ 0 w 211015"/>
                  <a:gd name="connsiteY0" fmla="*/ 0 h 914400"/>
                  <a:gd name="connsiteX1" fmla="*/ 28135 w 211015"/>
                  <a:gd name="connsiteY1" fmla="*/ 253218 h 914400"/>
                  <a:gd name="connsiteX2" fmla="*/ 56270 w 211015"/>
                  <a:gd name="connsiteY2" fmla="*/ 295421 h 914400"/>
                  <a:gd name="connsiteX3" fmla="*/ 98473 w 211015"/>
                  <a:gd name="connsiteY3" fmla="*/ 365760 h 914400"/>
                  <a:gd name="connsiteX4" fmla="*/ 154744 w 211015"/>
                  <a:gd name="connsiteY4" fmla="*/ 492369 h 914400"/>
                  <a:gd name="connsiteX5" fmla="*/ 182880 w 211015"/>
                  <a:gd name="connsiteY5" fmla="*/ 520504 h 914400"/>
                  <a:gd name="connsiteX6" fmla="*/ 211015 w 211015"/>
                  <a:gd name="connsiteY6" fmla="*/ 689317 h 914400"/>
                  <a:gd name="connsiteX7" fmla="*/ 196947 w 211015"/>
                  <a:gd name="connsiteY7" fmla="*/ 773723 h 914400"/>
                  <a:gd name="connsiteX8" fmla="*/ 182880 w 211015"/>
                  <a:gd name="connsiteY8" fmla="*/ 815926 h 914400"/>
                  <a:gd name="connsiteX9" fmla="*/ 140676 w 211015"/>
                  <a:gd name="connsiteY9" fmla="*/ 829994 h 914400"/>
                  <a:gd name="connsiteX10" fmla="*/ 112541 w 211015"/>
                  <a:gd name="connsiteY10" fmla="*/ 9144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1015" h="914400">
                    <a:moveTo>
                      <a:pt x="0" y="0"/>
                    </a:moveTo>
                    <a:cubicBezTo>
                      <a:pt x="842" y="11785"/>
                      <a:pt x="2393" y="193154"/>
                      <a:pt x="28135" y="253218"/>
                    </a:cubicBezTo>
                    <a:cubicBezTo>
                      <a:pt x="34795" y="268758"/>
                      <a:pt x="48709" y="280299"/>
                      <a:pt x="56270" y="295421"/>
                    </a:cubicBezTo>
                    <a:cubicBezTo>
                      <a:pt x="92794" y="368469"/>
                      <a:pt x="43519" y="310804"/>
                      <a:pt x="98473" y="365760"/>
                    </a:cubicBezTo>
                    <a:cubicBezTo>
                      <a:pt x="120781" y="432683"/>
                      <a:pt x="116529" y="444600"/>
                      <a:pt x="154744" y="492369"/>
                    </a:cubicBezTo>
                    <a:cubicBezTo>
                      <a:pt x="163030" y="502726"/>
                      <a:pt x="173501" y="511126"/>
                      <a:pt x="182880" y="520504"/>
                    </a:cubicBezTo>
                    <a:cubicBezTo>
                      <a:pt x="204889" y="586537"/>
                      <a:pt x="211015" y="595090"/>
                      <a:pt x="211015" y="689317"/>
                    </a:cubicBezTo>
                    <a:cubicBezTo>
                      <a:pt x="211015" y="717840"/>
                      <a:pt x="203135" y="745879"/>
                      <a:pt x="196947" y="773723"/>
                    </a:cubicBezTo>
                    <a:cubicBezTo>
                      <a:pt x="193730" y="788198"/>
                      <a:pt x="193365" y="805441"/>
                      <a:pt x="182880" y="815926"/>
                    </a:cubicBezTo>
                    <a:cubicBezTo>
                      <a:pt x="172394" y="826412"/>
                      <a:pt x="154744" y="825305"/>
                      <a:pt x="140676" y="829994"/>
                    </a:cubicBezTo>
                    <a:lnTo>
                      <a:pt x="112541" y="914400"/>
                    </a:lnTo>
                  </a:path>
                </a:pathLst>
              </a:custGeom>
              <a:ln w="762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Freeform 41">
                <a:extLst>
                  <a:ext uri="{FF2B5EF4-FFF2-40B4-BE49-F238E27FC236}">
                    <a16:creationId xmlns:a16="http://schemas.microsoft.com/office/drawing/2014/main" id="{509A2BFD-C2B3-4105-93CC-7AA395C365FA}"/>
                  </a:ext>
                </a:extLst>
              </p:cNvPr>
              <p:cNvSpPr/>
              <p:nvPr/>
            </p:nvSpPr>
            <p:spPr>
              <a:xfrm>
                <a:off x="914400" y="3048000"/>
                <a:ext cx="211015" cy="914400"/>
              </a:xfrm>
              <a:custGeom>
                <a:avLst/>
                <a:gdLst>
                  <a:gd name="connsiteX0" fmla="*/ 0 w 211015"/>
                  <a:gd name="connsiteY0" fmla="*/ 0 h 914400"/>
                  <a:gd name="connsiteX1" fmla="*/ 28135 w 211015"/>
                  <a:gd name="connsiteY1" fmla="*/ 253218 h 914400"/>
                  <a:gd name="connsiteX2" fmla="*/ 56270 w 211015"/>
                  <a:gd name="connsiteY2" fmla="*/ 295421 h 914400"/>
                  <a:gd name="connsiteX3" fmla="*/ 98473 w 211015"/>
                  <a:gd name="connsiteY3" fmla="*/ 365760 h 914400"/>
                  <a:gd name="connsiteX4" fmla="*/ 154744 w 211015"/>
                  <a:gd name="connsiteY4" fmla="*/ 492369 h 914400"/>
                  <a:gd name="connsiteX5" fmla="*/ 182880 w 211015"/>
                  <a:gd name="connsiteY5" fmla="*/ 520504 h 914400"/>
                  <a:gd name="connsiteX6" fmla="*/ 211015 w 211015"/>
                  <a:gd name="connsiteY6" fmla="*/ 689317 h 914400"/>
                  <a:gd name="connsiteX7" fmla="*/ 196947 w 211015"/>
                  <a:gd name="connsiteY7" fmla="*/ 773723 h 914400"/>
                  <a:gd name="connsiteX8" fmla="*/ 182880 w 211015"/>
                  <a:gd name="connsiteY8" fmla="*/ 815926 h 914400"/>
                  <a:gd name="connsiteX9" fmla="*/ 140676 w 211015"/>
                  <a:gd name="connsiteY9" fmla="*/ 829994 h 914400"/>
                  <a:gd name="connsiteX10" fmla="*/ 112541 w 211015"/>
                  <a:gd name="connsiteY10" fmla="*/ 9144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1015" h="914400">
                    <a:moveTo>
                      <a:pt x="0" y="0"/>
                    </a:moveTo>
                    <a:cubicBezTo>
                      <a:pt x="842" y="11785"/>
                      <a:pt x="2393" y="193154"/>
                      <a:pt x="28135" y="253218"/>
                    </a:cubicBezTo>
                    <a:cubicBezTo>
                      <a:pt x="34795" y="268758"/>
                      <a:pt x="48709" y="280299"/>
                      <a:pt x="56270" y="295421"/>
                    </a:cubicBezTo>
                    <a:cubicBezTo>
                      <a:pt x="92794" y="368469"/>
                      <a:pt x="43519" y="310804"/>
                      <a:pt x="98473" y="365760"/>
                    </a:cubicBezTo>
                    <a:cubicBezTo>
                      <a:pt x="120781" y="432683"/>
                      <a:pt x="116529" y="444600"/>
                      <a:pt x="154744" y="492369"/>
                    </a:cubicBezTo>
                    <a:cubicBezTo>
                      <a:pt x="163030" y="502726"/>
                      <a:pt x="173501" y="511126"/>
                      <a:pt x="182880" y="520504"/>
                    </a:cubicBezTo>
                    <a:cubicBezTo>
                      <a:pt x="204889" y="586537"/>
                      <a:pt x="211015" y="595090"/>
                      <a:pt x="211015" y="689317"/>
                    </a:cubicBezTo>
                    <a:cubicBezTo>
                      <a:pt x="211015" y="717840"/>
                      <a:pt x="203135" y="745879"/>
                      <a:pt x="196947" y="773723"/>
                    </a:cubicBezTo>
                    <a:cubicBezTo>
                      <a:pt x="193730" y="788198"/>
                      <a:pt x="193365" y="805441"/>
                      <a:pt x="182880" y="815926"/>
                    </a:cubicBezTo>
                    <a:cubicBezTo>
                      <a:pt x="172394" y="826412"/>
                      <a:pt x="154744" y="825305"/>
                      <a:pt x="140676" y="829994"/>
                    </a:cubicBezTo>
                    <a:lnTo>
                      <a:pt x="112541" y="914400"/>
                    </a:lnTo>
                  </a:path>
                </a:pathLst>
              </a:custGeom>
              <a:ln w="762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4447A720-F422-4661-B08B-04A70A8E1E7F}"/>
                </a:ext>
              </a:extLst>
            </p:cNvPr>
            <p:cNvCxnSpPr/>
            <p:nvPr/>
          </p:nvCxnSpPr>
          <p:spPr>
            <a:xfrm rot="5400000" flipH="1" flipV="1">
              <a:off x="6134894" y="3390106"/>
              <a:ext cx="228600" cy="1588"/>
            </a:xfrm>
            <a:prstGeom prst="straightConnector1">
              <a:avLst/>
            </a:prstGeom>
            <a:ln w="5715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7F5EE21A-1A6E-4FE7-9E4E-48F85840FBDC}"/>
                </a:ext>
              </a:extLst>
            </p:cNvPr>
            <p:cNvCxnSpPr/>
            <p:nvPr/>
          </p:nvCxnSpPr>
          <p:spPr>
            <a:xfrm rot="5400000" flipH="1" flipV="1">
              <a:off x="5220494" y="3466306"/>
              <a:ext cx="228600" cy="1588"/>
            </a:xfrm>
            <a:prstGeom prst="straightConnector1">
              <a:avLst/>
            </a:prstGeom>
            <a:ln w="5715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515DF2D2-D989-4A55-8C49-924E1DFFF0F2}"/>
                </a:ext>
              </a:extLst>
            </p:cNvPr>
            <p:cNvCxnSpPr/>
            <p:nvPr/>
          </p:nvCxnSpPr>
          <p:spPr>
            <a:xfrm rot="5400000" flipH="1" flipV="1">
              <a:off x="5677694" y="3390106"/>
              <a:ext cx="228600" cy="1588"/>
            </a:xfrm>
            <a:prstGeom prst="straightConnector1">
              <a:avLst/>
            </a:prstGeom>
            <a:ln w="5715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2" name="Picture 31" descr="2066710.jpg">
            <a:extLst>
              <a:ext uri="{FF2B5EF4-FFF2-40B4-BE49-F238E27FC236}">
                <a16:creationId xmlns:a16="http://schemas.microsoft.com/office/drawing/2014/main" id="{BDECF714-B2CF-47A3-A968-7FBB86870758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4000" t="6667" r="3000" b="17333"/>
          <a:stretch>
            <a:fillRect/>
          </a:stretch>
        </p:blipFill>
        <p:spPr>
          <a:xfrm>
            <a:off x="8638993" y="1512355"/>
            <a:ext cx="2411607" cy="1595019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3" name="Picture 32" descr="RainingOverWater320x244.gif">
            <a:extLst>
              <a:ext uri="{FF2B5EF4-FFF2-40B4-BE49-F238E27FC236}">
                <a16:creationId xmlns:a16="http://schemas.microsoft.com/office/drawing/2014/main" id="{C44C6B5A-2383-46D1-8A79-6F77EAFF61E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06832" y="4075331"/>
            <a:ext cx="2503293" cy="1767030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D62715C-2D1A-482E-94E4-A87A06B5E65D}"/>
              </a:ext>
            </a:extLst>
          </p:cNvPr>
          <p:cNvCxnSpPr>
            <a:cxnSpLocks/>
          </p:cNvCxnSpPr>
          <p:nvPr/>
        </p:nvCxnSpPr>
        <p:spPr>
          <a:xfrm>
            <a:off x="4237188" y="1274164"/>
            <a:ext cx="46740" cy="536227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DF952B2-BC9C-46E6-8F1F-B5EB5C5AC311}"/>
              </a:ext>
            </a:extLst>
          </p:cNvPr>
          <p:cNvCxnSpPr>
            <a:cxnSpLocks/>
          </p:cNvCxnSpPr>
          <p:nvPr/>
        </p:nvCxnSpPr>
        <p:spPr>
          <a:xfrm>
            <a:off x="7479114" y="1308769"/>
            <a:ext cx="29169" cy="5327665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0AA263DE-BEEE-47C7-930F-171537E29B0B}"/>
              </a:ext>
            </a:extLst>
          </p:cNvPr>
          <p:cNvSpPr txBox="1"/>
          <p:nvPr/>
        </p:nvSpPr>
        <p:spPr>
          <a:xfrm>
            <a:off x="1956841" y="253651"/>
            <a:ext cx="7451640" cy="87478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l"/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তোমরা কি জানো এগুলোকে কি বলা হয়? 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463283F-19E9-45F0-96E5-4BF59799A0B6}"/>
              </a:ext>
            </a:extLst>
          </p:cNvPr>
          <p:cNvSpPr txBox="1"/>
          <p:nvPr/>
        </p:nvSpPr>
        <p:spPr>
          <a:xfrm>
            <a:off x="1956841" y="4609438"/>
            <a:ext cx="2292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১ সূর্যের তাপ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4238F7E-2FA2-457F-9BA7-8726B9F43B2C}"/>
              </a:ext>
            </a:extLst>
          </p:cNvPr>
          <p:cNvSpPr txBox="1"/>
          <p:nvPr/>
        </p:nvSpPr>
        <p:spPr>
          <a:xfrm>
            <a:off x="4796852" y="3318217"/>
            <a:ext cx="2154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২বায়ুর চাপ 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0B5D006-D1DF-4426-A452-7884ED193488}"/>
              </a:ext>
            </a:extLst>
          </p:cNvPr>
          <p:cNvSpPr txBox="1"/>
          <p:nvPr/>
        </p:nvSpPr>
        <p:spPr>
          <a:xfrm>
            <a:off x="8153838" y="3429000"/>
            <a:ext cx="3478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৩ বাতাসের আর্দ্রতা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DB16D48-6E02-4291-93F3-122CD6A54CDF}"/>
              </a:ext>
            </a:extLst>
          </p:cNvPr>
          <p:cNvSpPr txBox="1"/>
          <p:nvPr/>
        </p:nvSpPr>
        <p:spPr>
          <a:xfrm>
            <a:off x="7893879" y="5919037"/>
            <a:ext cx="3642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৪ বৃষ্টিপাতের পরিমাণ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36E1489-BA16-464D-B575-265FC493947E}"/>
              </a:ext>
            </a:extLst>
          </p:cNvPr>
          <p:cNvSpPr txBox="1"/>
          <p:nvPr/>
        </p:nvSpPr>
        <p:spPr>
          <a:xfrm>
            <a:off x="3709024" y="272360"/>
            <a:ext cx="4444814" cy="74699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l"/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আবহাওয়ার উপাদান 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99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4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0" grpId="1"/>
      <p:bldP spid="41" grpId="0"/>
      <p:bldP spid="42" grpId="0"/>
      <p:bldP spid="43" grpId="0"/>
      <p:bldP spid="44" grpId="0"/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AA14341-E64D-4DD3-B5D5-9083E908FE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7620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ADD5425-ABEB-4CCE-BD2C-808FA2ACD539}"/>
              </a:ext>
            </a:extLst>
          </p:cNvPr>
          <p:cNvSpPr/>
          <p:nvPr/>
        </p:nvSpPr>
        <p:spPr>
          <a:xfrm>
            <a:off x="201637" y="221566"/>
            <a:ext cx="11788726" cy="6414868"/>
          </a:xfrm>
          <a:prstGeom prst="rect">
            <a:avLst/>
          </a:prstGeom>
          <a:solidFill>
            <a:schemeClr val="accent1"/>
          </a:solidFill>
          <a:ln w="762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617DE9D-9B46-4583-B95A-B38D4DB902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1361306"/>
              </p:ext>
            </p:extLst>
          </p:nvPr>
        </p:nvGraphicFramePr>
        <p:xfrm>
          <a:off x="1617785" y="492369"/>
          <a:ext cx="8609427" cy="5645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431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63E742F-8FE5-4E01-83EC-1002C01C86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F63E742F-8FE5-4E01-83EC-1002C01C86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13967A1-645C-40ED-AEE8-C50144DE70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graphicEl>
                                              <a:dgm id="{E13967A1-645C-40ED-AEE8-C50144DE70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D2927B6-7CA8-4293-97F2-104430969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0D2927B6-7CA8-4293-97F2-1044309698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2D6DFA2-A2BA-4BAD-80EA-59E908479C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graphicEl>
                                              <a:dgm id="{B2D6DFA2-A2BA-4BAD-80EA-59E908479C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247890F-947C-4B8D-94AA-36A23983B8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7247890F-947C-4B8D-94AA-36A23983B8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4C606A5-D18A-4132-97F5-73CFF9C976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64C606A5-D18A-4132-97F5-73CFF9C976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0BDCF30-6D42-4357-B742-C66CABEB05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20BDCF30-6D42-4357-B742-C66CABEB05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0E8E095-13F2-45F9-BD25-765DEE779E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graphicEl>
                                              <a:dgm id="{60E8E095-13F2-45F9-BD25-765DEE779E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399BA1B-0A72-4D43-8DF9-31680989D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C399BA1B-0A72-4D43-8DF9-31680989D6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AA14341-E64D-4DD3-B5D5-9083E908FE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7620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ADD5425-ABEB-4CCE-BD2C-808FA2ACD539}"/>
              </a:ext>
            </a:extLst>
          </p:cNvPr>
          <p:cNvSpPr/>
          <p:nvPr/>
        </p:nvSpPr>
        <p:spPr>
          <a:xfrm>
            <a:off x="201637" y="221566"/>
            <a:ext cx="11788726" cy="6414868"/>
          </a:xfrm>
          <a:prstGeom prst="rect">
            <a:avLst/>
          </a:prstGeom>
          <a:solidFill>
            <a:schemeClr val="accent1"/>
          </a:solidFill>
          <a:ln w="762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/>
              <a:t> 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IN" dirty="0"/>
              <a:t> 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7582AF-743C-40EC-922F-8247D421F3E9}"/>
              </a:ext>
            </a:extLst>
          </p:cNvPr>
          <p:cNvSpPr txBox="1"/>
          <p:nvPr/>
        </p:nvSpPr>
        <p:spPr>
          <a:xfrm>
            <a:off x="624590" y="4266933"/>
            <a:ext cx="10942819" cy="137909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l"/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উপরোক্ত চারটি উপাদান ছাড়াও বিভিন্ন স্থানে আবহাওয়ার</a:t>
            </a:r>
          </a:p>
          <a:p>
            <a:pPr algn="l"/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     ঘটার আরও কি কোন ধরণের কারণ আছে? 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823ECF-B160-47C5-8159-260AA226C2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605540"/>
            <a:ext cx="2578214" cy="3434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6682D70-6D1F-4976-B2AB-8DBEE7AB88E8}"/>
              </a:ext>
            </a:extLst>
          </p:cNvPr>
          <p:cNvSpPr txBox="1"/>
          <p:nvPr/>
        </p:nvSpPr>
        <p:spPr>
          <a:xfrm>
            <a:off x="2533339" y="2053652"/>
            <a:ext cx="2773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E7577A-4858-441D-B703-A116CD561AA4}"/>
              </a:ext>
            </a:extLst>
          </p:cNvPr>
          <p:cNvSpPr txBox="1"/>
          <p:nvPr/>
        </p:nvSpPr>
        <p:spPr>
          <a:xfrm>
            <a:off x="1309237" y="1890307"/>
            <a:ext cx="3047907" cy="707886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l"/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একক কাজঃ-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888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AA14341-E64D-4DD3-B5D5-9083E908FE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7620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ADD5425-ABEB-4CCE-BD2C-808FA2ACD539}"/>
              </a:ext>
            </a:extLst>
          </p:cNvPr>
          <p:cNvSpPr/>
          <p:nvPr/>
        </p:nvSpPr>
        <p:spPr>
          <a:xfrm>
            <a:off x="201637" y="221566"/>
            <a:ext cx="11788726" cy="6414868"/>
          </a:xfrm>
          <a:prstGeom prst="rect">
            <a:avLst/>
          </a:prstGeom>
          <a:solidFill>
            <a:schemeClr val="accent1"/>
          </a:solidFill>
          <a:ln w="762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96EBB96-A8E1-4EF5-8FCD-63F6350481AB}"/>
              </a:ext>
            </a:extLst>
          </p:cNvPr>
          <p:cNvGrpSpPr/>
          <p:nvPr/>
        </p:nvGrpSpPr>
        <p:grpSpPr>
          <a:xfrm>
            <a:off x="307144" y="221566"/>
            <a:ext cx="11577711" cy="6309360"/>
            <a:chOff x="307144" y="221566"/>
            <a:chExt cx="11577711" cy="630936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5A86F8E-425A-4044-AA60-1A04D2C6FD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144" y="327074"/>
              <a:ext cx="11577711" cy="620385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6E4E658-D797-42AD-8D06-48796ACF74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955" b="30035"/>
            <a:stretch/>
          </p:blipFill>
          <p:spPr>
            <a:xfrm>
              <a:off x="307144" y="221566"/>
              <a:ext cx="2757269" cy="221917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E839678-49B2-465A-939B-F72AEF0C5E06}"/>
              </a:ext>
            </a:extLst>
          </p:cNvPr>
          <p:cNvSpPr txBox="1"/>
          <p:nvPr/>
        </p:nvSpPr>
        <p:spPr>
          <a:xfrm>
            <a:off x="4754880" y="647115"/>
            <a:ext cx="2053883" cy="84406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l"/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রোদ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94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dirty="0">
            <a:latin typeface="Kalpurush" panose="02000600000000000000" pitchFamily="2" charset="0"/>
            <a:cs typeface="Kalpurush" panose="02000600000000000000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3600" dirty="0">
            <a:latin typeface="Kalpurush" panose="02000600000000000000" pitchFamily="2" charset="0"/>
            <a:cs typeface="Kalpurush" panose="020006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Frame</Template>
  <TotalTime>396</TotalTime>
  <Words>433</Words>
  <Application>Microsoft Office PowerPoint</Application>
  <PresentationFormat>Widescreen</PresentationFormat>
  <Paragraphs>110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Calibri</vt:lpstr>
      <vt:lpstr>Corbel</vt:lpstr>
      <vt:lpstr>Kalpurush</vt:lpstr>
      <vt:lpstr>NikoshBAN</vt:lpstr>
      <vt:lpstr>Wingdings 2</vt:lpstr>
      <vt:lpstr>Frame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51</cp:revision>
  <dcterms:created xsi:type="dcterms:W3CDTF">2021-06-30T08:09:59Z</dcterms:created>
  <dcterms:modified xsi:type="dcterms:W3CDTF">2021-07-06T10:36:43Z</dcterms:modified>
</cp:coreProperties>
</file>