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1"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7" r:id="rId20"/>
    <p:sldId id="274" r:id="rId21"/>
    <p:sldId id="276" r:id="rId22"/>
    <p:sldId id="278" r:id="rId23"/>
    <p:sldId id="275"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D5A80-1172-4DC7-AC9A-130FB947621F}" type="datetimeFigureOut">
              <a:rPr lang="en-US" smtClean="0"/>
              <a:t>7/6/2021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29D82-438A-46CA-8213-B69B29117E85}" type="slidenum">
              <a:rPr lang="en-US" smtClean="0"/>
              <a:t>‹#›</a:t>
            </a:fld>
            <a:endParaRPr lang="en-US"/>
          </a:p>
        </p:txBody>
      </p:sp>
    </p:spTree>
    <p:extLst>
      <p:ext uri="{BB962C8B-B14F-4D97-AF65-F5344CB8AC3E}">
        <p14:creationId xmlns:p14="http://schemas.microsoft.com/office/powerpoint/2010/main" val="85899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0"/>
              </a:gradFill>
            </a:endParaRPr>
          </a:p>
        </p:txBody>
      </p:sp>
      <p:sp>
        <p:nvSpPr>
          <p:cNvPr id="4" name="Slide Number Placeholder 3"/>
          <p:cNvSpPr>
            <a:spLocks noGrp="1"/>
          </p:cNvSpPr>
          <p:nvPr>
            <p:ph type="sldNum" sz="quarter" idx="10"/>
          </p:nvPr>
        </p:nvSpPr>
        <p:spPr/>
        <p:txBody>
          <a:bodyPr/>
          <a:lstStyle/>
          <a:p>
            <a:fld id="{E4529D82-438A-46CA-8213-B69B29117E85}" type="slidenum">
              <a:rPr lang="en-US" smtClean="0"/>
              <a:t>2</a:t>
            </a:fld>
            <a:endParaRPr lang="en-US"/>
          </a:p>
        </p:txBody>
      </p:sp>
    </p:spTree>
    <p:extLst>
      <p:ext uri="{BB962C8B-B14F-4D97-AF65-F5344CB8AC3E}">
        <p14:creationId xmlns:p14="http://schemas.microsoft.com/office/powerpoint/2010/main" val="183067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1D8BD707-D9CF-40AE-B4C6-C98DA3205C09}" type="datetimeFigureOut">
              <a:rPr lang="en-US" smtClean="0"/>
              <a:pPr/>
              <a:t>7/6/2021</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8BD707-D9CF-40AE-B4C6-C98DA3205C09}" type="datetimeFigureOut">
              <a:rPr lang="en-US" smtClean="0"/>
              <a:pPr/>
              <a:t>7/6/2021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7/6/2021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0"/>
            <a:ext cx="8686800" cy="6324600"/>
          </a:xfrm>
          <a:prstGeom prst="rect">
            <a:avLst/>
          </a:prstGeom>
        </p:spPr>
      </p:pic>
    </p:spTree>
    <p:extLst>
      <p:ext uri="{BB962C8B-B14F-4D97-AF65-F5344CB8AC3E}">
        <p14:creationId xmlns:p14="http://schemas.microsoft.com/office/powerpoint/2010/main" val="3064953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ltDnDiag">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457200" y="533400"/>
            <a:ext cx="8305800" cy="5867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447800" y="609600"/>
            <a:ext cx="6248400" cy="4686300"/>
          </a:xfrm>
          <a:prstGeom prst="rect">
            <a:avLst/>
          </a:prstGeom>
        </p:spPr>
      </p:pic>
      <p:sp>
        <p:nvSpPr>
          <p:cNvPr id="7" name="Rounded Rectangle 6"/>
          <p:cNvSpPr/>
          <p:nvPr/>
        </p:nvSpPr>
        <p:spPr>
          <a:xfrm>
            <a:off x="838200" y="5181600"/>
            <a:ext cx="7620000" cy="106680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t>নির্ভরযোগ্য</a:t>
            </a:r>
            <a:r>
              <a:rPr lang="en-US" sz="3200" b="1" dirty="0" smtClean="0"/>
              <a:t> </a:t>
            </a:r>
            <a:r>
              <a:rPr lang="en-US" sz="3200" b="1" dirty="0" err="1" smtClean="0"/>
              <a:t>প্রতিষ্ঠান</a:t>
            </a:r>
            <a:r>
              <a:rPr lang="en-US" sz="3200" b="1" dirty="0" smtClean="0"/>
              <a:t> </a:t>
            </a:r>
            <a:r>
              <a:rPr lang="en-US" sz="3200" b="1" dirty="0" err="1" smtClean="0"/>
              <a:t>থেকে</a:t>
            </a:r>
            <a:r>
              <a:rPr lang="en-US" sz="3200" b="1" dirty="0" smtClean="0"/>
              <a:t> </a:t>
            </a:r>
            <a:r>
              <a:rPr lang="en-US" sz="3200" b="1" dirty="0" err="1" smtClean="0"/>
              <a:t>বীজ</a:t>
            </a:r>
            <a:r>
              <a:rPr lang="en-US" sz="3200" b="1" dirty="0" smtClean="0"/>
              <a:t> </a:t>
            </a:r>
            <a:r>
              <a:rPr lang="en-US" sz="3200" b="1" dirty="0" err="1" smtClean="0"/>
              <a:t>সংগ্রহ</a:t>
            </a:r>
            <a:r>
              <a:rPr lang="en-US" sz="3200" b="1" dirty="0" smtClean="0"/>
              <a:t> </a:t>
            </a:r>
            <a:r>
              <a:rPr lang="en-US" sz="3200" b="1" dirty="0" err="1" smtClean="0"/>
              <a:t>করা</a:t>
            </a:r>
            <a:r>
              <a:rPr lang="en-US" sz="3200" b="1" dirty="0" smtClean="0"/>
              <a:t> </a:t>
            </a:r>
            <a:endParaRPr lang="en-US" sz="3200" b="1" dirty="0"/>
          </a:p>
        </p:txBody>
      </p:sp>
    </p:spTree>
    <p:extLst>
      <p:ext uri="{BB962C8B-B14F-4D97-AF65-F5344CB8AC3E}">
        <p14:creationId xmlns:p14="http://schemas.microsoft.com/office/powerpoint/2010/main" val="32188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279400" cmpd="tri">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185" y="282055"/>
            <a:ext cx="3819215" cy="4899546"/>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9144" r="14779"/>
          <a:stretch/>
        </p:blipFill>
        <p:spPr>
          <a:xfrm>
            <a:off x="304800" y="304800"/>
            <a:ext cx="4840067" cy="4876801"/>
          </a:xfrm>
          <a:prstGeom prst="rect">
            <a:avLst/>
          </a:prstGeom>
        </p:spPr>
      </p:pic>
      <p:sp>
        <p:nvSpPr>
          <p:cNvPr id="5" name="Rounded Rectangle 4"/>
          <p:cNvSpPr/>
          <p:nvPr/>
        </p:nvSpPr>
        <p:spPr>
          <a:xfrm>
            <a:off x="457200" y="5334000"/>
            <a:ext cx="8305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2060"/>
                </a:solidFill>
              </a:rPr>
              <a:t>বীজের</a:t>
            </a:r>
            <a:r>
              <a:rPr lang="en-US" sz="2800" b="1" i="1" dirty="0" smtClean="0">
                <a:solidFill>
                  <a:srgbClr val="002060"/>
                </a:solidFill>
              </a:rPr>
              <a:t> </a:t>
            </a:r>
            <a:r>
              <a:rPr lang="en-US" sz="2800" b="1" i="1" dirty="0" err="1" smtClean="0">
                <a:solidFill>
                  <a:srgbClr val="002060"/>
                </a:solidFill>
              </a:rPr>
              <a:t>চারা</a:t>
            </a:r>
            <a:r>
              <a:rPr lang="en-US" sz="2800" b="1" i="1" dirty="0" smtClean="0">
                <a:solidFill>
                  <a:srgbClr val="002060"/>
                </a:solidFill>
              </a:rPr>
              <a:t> </a:t>
            </a:r>
            <a:r>
              <a:rPr lang="en-US" sz="2800" b="1" i="1" dirty="0" err="1" smtClean="0">
                <a:solidFill>
                  <a:srgbClr val="002060"/>
                </a:solidFill>
              </a:rPr>
              <a:t>বৃদ্ধিকালে</a:t>
            </a:r>
            <a:r>
              <a:rPr lang="en-US" sz="2800" b="1" i="1" dirty="0" smtClean="0">
                <a:solidFill>
                  <a:srgbClr val="002060"/>
                </a:solidFill>
              </a:rPr>
              <a:t> </a:t>
            </a:r>
            <a:r>
              <a:rPr lang="en-US" sz="2800" b="1" i="1" dirty="0" err="1" smtClean="0">
                <a:solidFill>
                  <a:srgbClr val="002060"/>
                </a:solidFill>
              </a:rPr>
              <a:t>জমি</a:t>
            </a:r>
            <a:r>
              <a:rPr lang="en-US" sz="2800" b="1" i="1" dirty="0" smtClean="0">
                <a:solidFill>
                  <a:srgbClr val="002060"/>
                </a:solidFill>
              </a:rPr>
              <a:t> </a:t>
            </a:r>
            <a:r>
              <a:rPr lang="en-US" sz="2800" b="1" i="1" dirty="0" err="1" smtClean="0">
                <a:solidFill>
                  <a:srgbClr val="002060"/>
                </a:solidFill>
              </a:rPr>
              <a:t>থেকে</a:t>
            </a:r>
            <a:r>
              <a:rPr lang="en-US" sz="2800" b="1" i="1" dirty="0" smtClean="0">
                <a:solidFill>
                  <a:srgbClr val="002060"/>
                </a:solidFill>
              </a:rPr>
              <a:t> </a:t>
            </a:r>
            <a:r>
              <a:rPr lang="en-US" sz="2800" b="1" i="1" dirty="0" err="1" smtClean="0">
                <a:solidFill>
                  <a:srgbClr val="002060"/>
                </a:solidFill>
              </a:rPr>
              <a:t>ভিন্ন</a:t>
            </a:r>
            <a:r>
              <a:rPr lang="en-US" sz="2800" b="1" i="1" dirty="0" smtClean="0">
                <a:solidFill>
                  <a:srgbClr val="002060"/>
                </a:solidFill>
              </a:rPr>
              <a:t> </a:t>
            </a:r>
            <a:r>
              <a:rPr lang="en-US" sz="2800" b="1" i="1" dirty="0" err="1" smtClean="0">
                <a:solidFill>
                  <a:srgbClr val="002060"/>
                </a:solidFill>
              </a:rPr>
              <a:t>জাতের</a:t>
            </a:r>
            <a:r>
              <a:rPr lang="en-US" sz="2800" b="1" i="1" dirty="0" smtClean="0">
                <a:solidFill>
                  <a:srgbClr val="002060"/>
                </a:solidFill>
              </a:rPr>
              <a:t> </a:t>
            </a:r>
            <a:r>
              <a:rPr lang="en-US" sz="2800" b="1" i="1" dirty="0" err="1" smtClean="0">
                <a:solidFill>
                  <a:srgbClr val="002060"/>
                </a:solidFill>
              </a:rPr>
              <a:t>গাছ</a:t>
            </a:r>
            <a:r>
              <a:rPr lang="en-US" sz="2800" b="1" i="1" dirty="0" smtClean="0">
                <a:solidFill>
                  <a:srgbClr val="002060"/>
                </a:solidFill>
              </a:rPr>
              <a:t> </a:t>
            </a:r>
            <a:r>
              <a:rPr lang="en-US" sz="2800" b="1" i="1" dirty="0" err="1" smtClean="0">
                <a:solidFill>
                  <a:srgbClr val="002060"/>
                </a:solidFill>
              </a:rPr>
              <a:t>বা</a:t>
            </a:r>
            <a:r>
              <a:rPr lang="en-US" sz="2800" b="1" i="1" dirty="0" smtClean="0">
                <a:solidFill>
                  <a:srgbClr val="002060"/>
                </a:solidFill>
              </a:rPr>
              <a:t> </a:t>
            </a:r>
            <a:r>
              <a:rPr lang="en-US" sz="2800" b="1" i="1" dirty="0" err="1" smtClean="0">
                <a:solidFill>
                  <a:srgbClr val="002060"/>
                </a:solidFill>
              </a:rPr>
              <a:t>আগাছা</a:t>
            </a:r>
            <a:r>
              <a:rPr lang="en-US" sz="2800" b="1" i="1" dirty="0" smtClean="0">
                <a:solidFill>
                  <a:srgbClr val="002060"/>
                </a:solidFill>
              </a:rPr>
              <a:t> </a:t>
            </a:r>
            <a:r>
              <a:rPr lang="en-US" sz="2800" b="1" i="1" dirty="0" err="1" smtClean="0">
                <a:solidFill>
                  <a:srgbClr val="002060"/>
                </a:solidFill>
              </a:rPr>
              <a:t>তুলে</a:t>
            </a:r>
            <a:r>
              <a:rPr lang="en-US" sz="2800" b="1" i="1" dirty="0" smtClean="0">
                <a:solidFill>
                  <a:srgbClr val="002060"/>
                </a:solidFill>
              </a:rPr>
              <a:t> </a:t>
            </a:r>
            <a:r>
              <a:rPr lang="en-US" sz="2800" b="1" i="1" dirty="0" err="1" smtClean="0">
                <a:solidFill>
                  <a:srgbClr val="002060"/>
                </a:solidFill>
              </a:rPr>
              <a:t>ফেলা</a:t>
            </a:r>
            <a:r>
              <a:rPr lang="en-US" sz="2800" b="1" i="1" dirty="0" smtClean="0">
                <a:solidFill>
                  <a:srgbClr val="002060"/>
                </a:solidFill>
              </a:rPr>
              <a:t> </a:t>
            </a:r>
            <a:endParaRPr lang="en-US" sz="2800" b="1" i="1" dirty="0">
              <a:solidFill>
                <a:srgbClr val="002060"/>
              </a:solidFill>
            </a:endParaRPr>
          </a:p>
        </p:txBody>
      </p:sp>
    </p:spTree>
    <p:extLst>
      <p:ext uri="{BB962C8B-B14F-4D97-AF65-F5344CB8AC3E}">
        <p14:creationId xmlns:p14="http://schemas.microsoft.com/office/powerpoint/2010/main" val="267697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Half Frame 1"/>
          <p:cNvSpPr/>
          <p:nvPr/>
        </p:nvSpPr>
        <p:spPr>
          <a:xfrm>
            <a:off x="304800" y="3048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2"/>
          <p:cNvSpPr/>
          <p:nvPr/>
        </p:nvSpPr>
        <p:spPr>
          <a:xfrm rot="10800000">
            <a:off x="7924800" y="5714999"/>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rot="16200000">
            <a:off x="266700" y="56769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5400000">
            <a:off x="7962900" y="3429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4317"/>
          <a:stretch/>
        </p:blipFill>
        <p:spPr>
          <a:xfrm>
            <a:off x="609600" y="609600"/>
            <a:ext cx="7950368" cy="5562600"/>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685800" y="5181600"/>
            <a:ext cx="7772400" cy="533400"/>
          </a:xfrm>
          <a:prstGeom prst="rect">
            <a:avLst/>
          </a:prstGeom>
          <a:noFill/>
        </p:spPr>
        <p:txBody>
          <a:bodyPr wrap="square" rtlCol="0">
            <a:prstTxWarp prst="textPlain">
              <a:avLst/>
            </a:prstTxWarp>
            <a:spAutoFit/>
          </a:bodyPr>
          <a:lstStyle/>
          <a:p>
            <a:r>
              <a:rPr lang="en-US" b="1" dirty="0" err="1" smtClean="0">
                <a:solidFill>
                  <a:schemeClr val="bg1"/>
                </a:solidFill>
              </a:rPr>
              <a:t>বীজের</a:t>
            </a:r>
            <a:r>
              <a:rPr lang="en-US" b="1" dirty="0" smtClean="0">
                <a:solidFill>
                  <a:schemeClr val="bg1"/>
                </a:solidFill>
              </a:rPr>
              <a:t> </a:t>
            </a:r>
            <a:r>
              <a:rPr lang="en-US" b="1" dirty="0" err="1" smtClean="0">
                <a:solidFill>
                  <a:schemeClr val="bg1"/>
                </a:solidFill>
              </a:rPr>
              <a:t>ক্ষেত</a:t>
            </a:r>
            <a:r>
              <a:rPr lang="en-US" b="1" dirty="0" smtClean="0">
                <a:solidFill>
                  <a:schemeClr val="bg1"/>
                </a:solidFill>
              </a:rPr>
              <a:t> </a:t>
            </a:r>
            <a:r>
              <a:rPr lang="en-US" b="1" dirty="0" err="1" smtClean="0">
                <a:solidFill>
                  <a:schemeClr val="bg1"/>
                </a:solidFill>
              </a:rPr>
              <a:t>ঘন</a:t>
            </a:r>
            <a:r>
              <a:rPr lang="en-US" b="1" dirty="0" smtClean="0">
                <a:solidFill>
                  <a:schemeClr val="bg1"/>
                </a:solidFill>
              </a:rPr>
              <a:t> </a:t>
            </a:r>
            <a:r>
              <a:rPr lang="en-US" b="1" dirty="0" err="1" smtClean="0">
                <a:solidFill>
                  <a:schemeClr val="bg1"/>
                </a:solidFill>
              </a:rPr>
              <a:t>ঘন</a:t>
            </a:r>
            <a:r>
              <a:rPr lang="en-US" b="1" dirty="0" smtClean="0">
                <a:solidFill>
                  <a:schemeClr val="bg1"/>
                </a:solidFill>
              </a:rPr>
              <a:t>  </a:t>
            </a:r>
            <a:r>
              <a:rPr lang="en-US" b="1" dirty="0" err="1" smtClean="0">
                <a:solidFill>
                  <a:schemeClr val="bg1"/>
                </a:solidFill>
              </a:rPr>
              <a:t>পরিদর্শন</a:t>
            </a:r>
            <a:r>
              <a:rPr lang="en-US" b="1" dirty="0" smtClean="0">
                <a:solidFill>
                  <a:schemeClr val="bg1"/>
                </a:solidFill>
              </a:rPr>
              <a:t> </a:t>
            </a:r>
            <a:r>
              <a:rPr lang="en-US" b="1" dirty="0" err="1" smtClean="0">
                <a:solidFill>
                  <a:schemeClr val="bg1"/>
                </a:solidFill>
              </a:rPr>
              <a:t>করা</a:t>
            </a: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23870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0575"/>
          <a:stretch/>
        </p:blipFill>
        <p:spPr>
          <a:xfrm>
            <a:off x="2200605" y="867187"/>
            <a:ext cx="4742790" cy="512362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381000" y="381000"/>
            <a:ext cx="8382000" cy="594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্ট</a:t>
            </a:r>
            <a:endParaRPr lang="en-US"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0575"/>
          <a:stretch/>
        </p:blipFill>
        <p:spPr>
          <a:xfrm>
            <a:off x="457201" y="533400"/>
            <a:ext cx="8153399" cy="48006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609600" y="5562600"/>
            <a:ext cx="8001000" cy="609600"/>
          </a:xfrm>
          <a:prstGeom prst="rect">
            <a:avLst/>
          </a:prstGeom>
          <a:noFill/>
        </p:spPr>
        <p:txBody>
          <a:bodyPr wrap="square" rtlCol="0">
            <a:prstTxWarp prst="textPlain">
              <a:avLst/>
            </a:prstTxWarp>
            <a:spAutoFit/>
          </a:bodyPr>
          <a:lstStyle/>
          <a:p>
            <a:r>
              <a:rPr lang="en-US" sz="3200" b="1" i="1" dirty="0" err="1" smtClean="0"/>
              <a:t>ফসলের</a:t>
            </a:r>
            <a:r>
              <a:rPr lang="en-US" sz="3200" b="1" i="1" dirty="0" smtClean="0"/>
              <a:t> </a:t>
            </a:r>
            <a:r>
              <a:rPr lang="en-US" sz="3200" b="1" i="1" dirty="0" err="1" smtClean="0"/>
              <a:t>পরিপক্ষতার</a:t>
            </a:r>
            <a:r>
              <a:rPr lang="en-US" sz="3200" b="1" i="1" dirty="0" smtClean="0"/>
              <a:t> </a:t>
            </a:r>
            <a:r>
              <a:rPr lang="en-US" sz="3200" b="1" i="1" dirty="0" err="1" smtClean="0"/>
              <a:t>উপর</a:t>
            </a:r>
            <a:r>
              <a:rPr lang="en-US" sz="3200" b="1" i="1" dirty="0" smtClean="0"/>
              <a:t> </a:t>
            </a:r>
            <a:r>
              <a:rPr lang="en-US" sz="3200" b="1" i="1" dirty="0" err="1" smtClean="0"/>
              <a:t>দৃষ্টি</a:t>
            </a:r>
            <a:r>
              <a:rPr lang="en-US" sz="3200" b="1" i="1" dirty="0" smtClean="0"/>
              <a:t> </a:t>
            </a:r>
            <a:r>
              <a:rPr lang="en-US" sz="3200" b="1" i="1" dirty="0" err="1" smtClean="0"/>
              <a:t>রাখা</a:t>
            </a:r>
            <a:r>
              <a:rPr lang="en-US" sz="3200" b="1" i="1" dirty="0" smtClean="0"/>
              <a:t> </a:t>
            </a:r>
          </a:p>
        </p:txBody>
      </p:sp>
    </p:spTree>
    <p:extLst>
      <p:ext uri="{BB962C8B-B14F-4D97-AF65-F5344CB8AC3E}">
        <p14:creationId xmlns:p14="http://schemas.microsoft.com/office/powerpoint/2010/main" val="30879214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10000"/>
                    </a14:imgEffect>
                    <a14:imgEffect>
                      <a14:brightnessContrast bright="20000"/>
                    </a14:imgEffect>
                  </a14:imgLayer>
                </a14:imgProps>
              </a:ext>
              <a:ext uri="{28A0092B-C50C-407E-A947-70E740481C1C}">
                <a14:useLocalDpi xmlns:a14="http://schemas.microsoft.com/office/drawing/2010/main" val="0"/>
              </a:ext>
            </a:extLst>
          </a:blip>
          <a:srcRect l="14211"/>
          <a:stretch/>
        </p:blipFill>
        <p:spPr>
          <a:xfrm>
            <a:off x="685800" y="381000"/>
            <a:ext cx="7772400" cy="4758116"/>
          </a:xfrm>
          <a:prstGeom prst="rect">
            <a:avLst/>
          </a:prstGeom>
        </p:spPr>
      </p:pic>
      <p:sp>
        <p:nvSpPr>
          <p:cNvPr id="3" name="TextBox 2"/>
          <p:cNvSpPr txBox="1"/>
          <p:nvPr/>
        </p:nvSpPr>
        <p:spPr>
          <a:xfrm>
            <a:off x="533400" y="5257800"/>
            <a:ext cx="8001000" cy="762000"/>
          </a:xfrm>
          <a:prstGeom prst="rect">
            <a:avLst/>
          </a:prstGeom>
          <a:noFill/>
        </p:spPr>
        <p:txBody>
          <a:bodyPr wrap="square" rtlCol="0">
            <a:prstTxWarp prst="textPlain">
              <a:avLst/>
            </a:prstTxWarp>
            <a:spAutoFit/>
          </a:bodyPr>
          <a:lstStyle/>
          <a:p>
            <a:r>
              <a:rPr lang="en-US" b="1" i="1" dirty="0" err="1" smtClean="0"/>
              <a:t>পরিষ্কার</a:t>
            </a:r>
            <a:r>
              <a:rPr lang="en-US" b="1" i="1" dirty="0" smtClean="0"/>
              <a:t> </a:t>
            </a:r>
            <a:r>
              <a:rPr lang="en-US" b="1" i="1" dirty="0" err="1" smtClean="0"/>
              <a:t>পরিচ্ছন্নভাবে</a:t>
            </a:r>
            <a:r>
              <a:rPr lang="en-US" b="1" i="1" dirty="0" smtClean="0"/>
              <a:t> </a:t>
            </a:r>
            <a:r>
              <a:rPr lang="en-US" b="1" i="1" dirty="0" err="1" smtClean="0"/>
              <a:t>ফসল</a:t>
            </a:r>
            <a:r>
              <a:rPr lang="en-US" b="1" i="1" dirty="0" smtClean="0"/>
              <a:t> </a:t>
            </a:r>
            <a:r>
              <a:rPr lang="en-US" b="1" i="1" dirty="0" err="1" smtClean="0"/>
              <a:t>কাটা</a:t>
            </a:r>
            <a:r>
              <a:rPr lang="en-US" b="1" i="1" dirty="0" smtClean="0"/>
              <a:t> ,</a:t>
            </a:r>
            <a:r>
              <a:rPr lang="en-US" b="1" i="1" dirty="0" err="1" smtClean="0"/>
              <a:t>মাড়ায়</a:t>
            </a:r>
            <a:r>
              <a:rPr lang="en-US" b="1" i="1" dirty="0" smtClean="0"/>
              <a:t> </a:t>
            </a:r>
            <a:r>
              <a:rPr lang="en-US" b="1" i="1" dirty="0" err="1" smtClean="0"/>
              <a:t>করা</a:t>
            </a:r>
            <a:r>
              <a:rPr lang="en-US" b="1" i="1" dirty="0" smtClean="0"/>
              <a:t> ও </a:t>
            </a:r>
            <a:r>
              <a:rPr lang="en-US" b="1" i="1" dirty="0" err="1" smtClean="0"/>
              <a:t>ঝাড়া</a:t>
            </a:r>
            <a:endParaRPr lang="en-US" b="1" i="1" dirty="0"/>
          </a:p>
        </p:txBody>
      </p:sp>
    </p:spTree>
    <p:extLst>
      <p:ext uri="{BB962C8B-B14F-4D97-AF65-F5344CB8AC3E}">
        <p14:creationId xmlns:p14="http://schemas.microsoft.com/office/powerpoint/2010/main" val="351732298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4852">
              <a:schemeClr val="tx1"/>
            </a:gs>
            <a:gs pos="0">
              <a:srgbClr val="002060"/>
            </a:gs>
            <a:gs pos="13000">
              <a:srgbClr val="F8B049"/>
            </a:gs>
            <a:gs pos="21001">
              <a:srgbClr val="00B0F0"/>
            </a:gs>
            <a:gs pos="63000">
              <a:srgbClr val="FEE7F2"/>
            </a:gs>
            <a:gs pos="67000">
              <a:srgbClr val="F952A0"/>
            </a:gs>
            <a:gs pos="69000">
              <a:srgbClr val="C50849"/>
            </a:gs>
            <a:gs pos="82001">
              <a:srgbClr val="B43E85"/>
            </a:gs>
            <a:gs pos="92026">
              <a:srgbClr val="FFFF00"/>
            </a:gs>
            <a:gs pos="100000">
              <a:srgbClr val="0070C0"/>
            </a:gs>
          </a:gsLst>
          <a:lin ang="0" scaled="1"/>
        </a:gradFill>
        <a:effectLst/>
      </p:bgPr>
    </p:bg>
    <p:spTree>
      <p:nvGrpSpPr>
        <p:cNvPr id="1" name=""/>
        <p:cNvGrpSpPr/>
        <p:nvPr/>
      </p:nvGrpSpPr>
      <p:grpSpPr>
        <a:xfrm>
          <a:off x="0" y="0"/>
          <a:ext cx="0" cy="0"/>
          <a:chOff x="0" y="0"/>
          <a:chExt cx="0" cy="0"/>
        </a:xfrm>
      </p:grpSpPr>
      <p:sp>
        <p:nvSpPr>
          <p:cNvPr id="2" name="Rectangle 1"/>
          <p:cNvSpPr/>
          <p:nvPr/>
        </p:nvSpPr>
        <p:spPr>
          <a:xfrm>
            <a:off x="304800" y="381000"/>
            <a:ext cx="8534400" cy="6096000"/>
          </a:xfrm>
          <a:prstGeom prst="rect">
            <a:avLst/>
          </a:prstGeom>
          <a:solidFill>
            <a:schemeClr val="accent6">
              <a:lumMod val="75000"/>
            </a:schemeClr>
          </a:solidFill>
          <a:ln>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057400" y="533400"/>
            <a:ext cx="5029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t>একক কাজ </a:t>
            </a:r>
            <a:endParaRPr lang="en-US"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56" y="1524000"/>
            <a:ext cx="7177087" cy="3302977"/>
          </a:xfrm>
          <a:prstGeom prst="rect">
            <a:avLst/>
          </a:prstGeom>
        </p:spPr>
      </p:pic>
      <p:sp>
        <p:nvSpPr>
          <p:cNvPr id="5" name="Rounded Rectangle 4"/>
          <p:cNvSpPr/>
          <p:nvPr/>
        </p:nvSpPr>
        <p:spPr>
          <a:xfrm>
            <a:off x="983456" y="5181600"/>
            <a:ext cx="7474744" cy="1066800"/>
          </a:xfrm>
          <a:prstGeom prst="roundRect">
            <a:avLst/>
          </a:prstGeom>
          <a:solidFill>
            <a:schemeClr val="bg2"/>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i="1" dirty="0" smtClean="0">
                <a:solidFill>
                  <a:schemeClr val="tx1"/>
                </a:solidFill>
              </a:rPr>
              <a:t>বীজ সংরক্ষন বলতে কী বুঝ ? </a:t>
            </a:r>
            <a:endParaRPr lang="en-US" sz="3600" b="1" i="1" dirty="0">
              <a:solidFill>
                <a:schemeClr val="tx1"/>
              </a:solidFill>
            </a:endParaRPr>
          </a:p>
        </p:txBody>
      </p:sp>
    </p:spTree>
    <p:extLst>
      <p:ext uri="{BB962C8B-B14F-4D97-AF65-F5344CB8AC3E}">
        <p14:creationId xmlns:p14="http://schemas.microsoft.com/office/powerpoint/2010/main" val="432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528" y="3831493"/>
            <a:ext cx="3639361" cy="1795475"/>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818530"/>
            <a:ext cx="3581400" cy="1821399"/>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3581400" y="381000"/>
            <a:ext cx="7391400" cy="523220"/>
          </a:xfrm>
          <a:prstGeom prst="rect">
            <a:avLst/>
          </a:prstGeom>
          <a:noFill/>
        </p:spPr>
        <p:txBody>
          <a:bodyPr wrap="square" rtlCol="0">
            <a:spAutoFit/>
          </a:bodyPr>
          <a:lstStyle/>
          <a:p>
            <a:r>
              <a:rPr lang="en-US" sz="2800" b="1" dirty="0" err="1" smtClean="0">
                <a:solidFill>
                  <a:srgbClr val="002060"/>
                </a:solidFill>
              </a:rPr>
              <a:t>বীজ</a:t>
            </a:r>
            <a:r>
              <a:rPr lang="en-US" sz="2800" b="1" dirty="0" smtClean="0">
                <a:solidFill>
                  <a:srgbClr val="002060"/>
                </a:solidFill>
              </a:rPr>
              <a:t> </a:t>
            </a:r>
            <a:r>
              <a:rPr lang="en-US" sz="2800" b="1" dirty="0" err="1" smtClean="0">
                <a:solidFill>
                  <a:srgbClr val="002060"/>
                </a:solidFill>
              </a:rPr>
              <a:t>শুকানো</a:t>
            </a:r>
            <a:r>
              <a:rPr lang="en-US" sz="2800" b="1" dirty="0" smtClean="0">
                <a:solidFill>
                  <a:srgbClr val="002060"/>
                </a:solidFill>
              </a:rPr>
              <a:t> </a:t>
            </a:r>
            <a:endParaRPr lang="en-US" sz="2800" b="1" dirty="0">
              <a:solidFill>
                <a:srgbClr val="002060"/>
              </a:solidFill>
            </a:endParaRPr>
          </a:p>
        </p:txBody>
      </p:sp>
      <p:sp>
        <p:nvSpPr>
          <p:cNvPr id="5" name="TextBox 4"/>
          <p:cNvSpPr txBox="1"/>
          <p:nvPr/>
        </p:nvSpPr>
        <p:spPr>
          <a:xfrm>
            <a:off x="533400" y="1066800"/>
            <a:ext cx="8229600" cy="707886"/>
          </a:xfrm>
          <a:prstGeom prst="rect">
            <a:avLst/>
          </a:prstGeom>
          <a:noFill/>
        </p:spPr>
        <p:txBody>
          <a:bodyPr wrap="square" rtlCol="0">
            <a:spAutoFit/>
          </a:bodyPr>
          <a:lstStyle/>
          <a:p>
            <a:r>
              <a:rPr lang="bn-BD" sz="2000" b="1" i="1" dirty="0" smtClean="0"/>
              <a:t>ক্ষেত থেকে ফসল কাটার সময় বীজের আদ্রতা থাকে ১৮%থেকে ৪০%।কিন্তু সংরক্ষনের জন্য ১২% আদ্রতা বা তার কম আবশ্যক। </a:t>
            </a:r>
            <a:endParaRPr lang="en-US" sz="2000" b="1" i="1" dirty="0"/>
          </a:p>
        </p:txBody>
      </p:sp>
      <p:sp>
        <p:nvSpPr>
          <p:cNvPr id="6" name="Down Arrow 5"/>
          <p:cNvSpPr/>
          <p:nvPr/>
        </p:nvSpPr>
        <p:spPr>
          <a:xfrm>
            <a:off x="2971800" y="1828800"/>
            <a:ext cx="2590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rPr>
              <a:t>পদ্ধতি </a:t>
            </a:r>
            <a:endParaRPr lang="en-US" sz="2800" b="1" dirty="0">
              <a:solidFill>
                <a:schemeClr val="tx1"/>
              </a:solidFill>
            </a:endParaRPr>
          </a:p>
        </p:txBody>
      </p:sp>
      <p:sp>
        <p:nvSpPr>
          <p:cNvPr id="7" name="Bent-Up Arrow 6"/>
          <p:cNvSpPr/>
          <p:nvPr/>
        </p:nvSpPr>
        <p:spPr>
          <a:xfrm rot="10800000">
            <a:off x="1571925" y="2887672"/>
            <a:ext cx="2480530" cy="63987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Up Arrow 9"/>
          <p:cNvSpPr/>
          <p:nvPr/>
        </p:nvSpPr>
        <p:spPr>
          <a:xfrm flipV="1">
            <a:off x="4429991" y="2896111"/>
            <a:ext cx="2265218" cy="623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5849664"/>
            <a:ext cx="4114800" cy="707886"/>
          </a:xfrm>
          <a:prstGeom prst="rect">
            <a:avLst/>
          </a:prstGeom>
          <a:noFill/>
        </p:spPr>
        <p:txBody>
          <a:bodyPr wrap="square" rtlCol="0">
            <a:spAutoFit/>
          </a:bodyPr>
          <a:lstStyle/>
          <a:p>
            <a:r>
              <a:rPr lang="bn-BD" sz="2000" b="1" dirty="0" smtClean="0"/>
              <a:t>প্রাকৃতিক বা স্বাভাবিক বাতাসে শুকানো </a:t>
            </a:r>
            <a:endParaRPr lang="en-US" sz="2000" b="1" dirty="0"/>
          </a:p>
        </p:txBody>
      </p:sp>
      <p:sp>
        <p:nvSpPr>
          <p:cNvPr id="12" name="TextBox 11"/>
          <p:cNvSpPr txBox="1"/>
          <p:nvPr/>
        </p:nvSpPr>
        <p:spPr>
          <a:xfrm>
            <a:off x="5257800" y="5944951"/>
            <a:ext cx="4419601" cy="461665"/>
          </a:xfrm>
          <a:prstGeom prst="rect">
            <a:avLst/>
          </a:prstGeom>
          <a:noFill/>
        </p:spPr>
        <p:txBody>
          <a:bodyPr wrap="square" rtlCol="0">
            <a:spAutoFit/>
          </a:bodyPr>
          <a:lstStyle/>
          <a:p>
            <a:r>
              <a:rPr lang="bn-BD" sz="2400" b="1" dirty="0" smtClean="0"/>
              <a:t>উত্তপ্ত বাতাসে শুকানো </a:t>
            </a:r>
            <a:endParaRPr lang="en-US" sz="2400" b="1" dirty="0"/>
          </a:p>
        </p:txBody>
      </p:sp>
    </p:spTree>
    <p:extLst>
      <p:ext uri="{BB962C8B-B14F-4D97-AF65-F5344CB8AC3E}">
        <p14:creationId xmlns:p14="http://schemas.microsoft.com/office/powerpoint/2010/main" val="294515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ircle(in)">
                                      <p:cBhvr>
                                        <p:cTn id="4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0"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Horizontal Scroll 1"/>
          <p:cNvSpPr/>
          <p:nvPr/>
        </p:nvSpPr>
        <p:spPr>
          <a:xfrm>
            <a:off x="2438400" y="304800"/>
            <a:ext cx="4267200" cy="990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বীজ</a:t>
            </a:r>
            <a:r>
              <a:rPr lang="en-US" sz="2800" b="1" dirty="0" smtClean="0"/>
              <a:t> </a:t>
            </a:r>
            <a:r>
              <a:rPr lang="en-US" sz="2800" b="1" dirty="0" err="1" smtClean="0"/>
              <a:t>পক্রিয়াজাতকরণ</a:t>
            </a:r>
            <a:r>
              <a:rPr lang="en-US" sz="2800" b="1" dirty="0" smtClean="0"/>
              <a:t> </a:t>
            </a:r>
            <a:endParaRPr lang="en-US" sz="2800" b="1" dirty="0"/>
          </a:p>
        </p:txBody>
      </p:sp>
      <p:sp>
        <p:nvSpPr>
          <p:cNvPr id="3" name="TextBox 2"/>
          <p:cNvSpPr txBox="1"/>
          <p:nvPr/>
        </p:nvSpPr>
        <p:spPr>
          <a:xfrm>
            <a:off x="609600" y="1600200"/>
            <a:ext cx="8077200" cy="2677656"/>
          </a:xfrm>
          <a:prstGeom prst="rect">
            <a:avLst/>
          </a:prstGeom>
          <a:noFill/>
        </p:spPr>
        <p:txBody>
          <a:bodyPr wrap="square" rtlCol="0">
            <a:spAutoFit/>
          </a:bodyPr>
          <a:lstStyle/>
          <a:p>
            <a:r>
              <a:rPr lang="bn-BD" sz="2800" b="1" i="1" dirty="0" smtClean="0"/>
              <a:t>ফসল কাটার পর ফসলের দানাকে বীজে পরিনত করা এবং পরবর্তী বপনের পূর্ব পর্যন্ত সকল পরিচর্যাকে বীজ পক্রিয়াজাতকরণ বলে। এতে –বীজের বিশুদ্ধতা বৃদ্ধি পায়, বীজ দীর্ঘকাল সংরক্ষণ করা যায়,বীজের ব্যবসায় আর্থিক লাভের সম্ভাবনা বাড়ে। </a:t>
            </a:r>
            <a:endParaRPr lang="en-US" sz="2800" b="1" i="1" dirty="0"/>
          </a:p>
        </p:txBody>
      </p:sp>
    </p:spTree>
    <p:extLst>
      <p:ext uri="{BB962C8B-B14F-4D97-AF65-F5344CB8AC3E}">
        <p14:creationId xmlns:p14="http://schemas.microsoft.com/office/powerpoint/2010/main" val="163946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4854">
              <a:srgbClr val="FFFF00"/>
            </a:gs>
            <a:gs pos="37181">
              <a:srgbClr val="FF0000"/>
            </a:gs>
            <a:gs pos="25681">
              <a:schemeClr val="bg2">
                <a:lumMod val="10000"/>
              </a:schemeClr>
            </a:gs>
            <a:gs pos="8880">
              <a:srgbClr val="00B0F0"/>
            </a:gs>
            <a:gs pos="0">
              <a:schemeClr val="accent1">
                <a:lumMod val="75000"/>
              </a:schemeClr>
            </a:gs>
            <a:gs pos="74000">
              <a:schemeClr val="accent1">
                <a:lumMod val="45000"/>
                <a:lumOff val="55000"/>
              </a:schemeClr>
            </a:gs>
            <a:gs pos="83000">
              <a:srgbClr val="002060"/>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2" name="Explosion 2 1"/>
          <p:cNvSpPr/>
          <p:nvPr/>
        </p:nvSpPr>
        <p:spPr>
          <a:xfrm rot="264256">
            <a:off x="2129085" y="263341"/>
            <a:ext cx="4953000" cy="2057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t>বীজের মান নিয়ন্ত্রণ </a:t>
            </a:r>
            <a:endParaRPr lang="en-US" sz="2800" b="1" dirty="0"/>
          </a:p>
        </p:txBody>
      </p:sp>
      <p:sp>
        <p:nvSpPr>
          <p:cNvPr id="3" name="TextBox 2"/>
          <p:cNvSpPr txBox="1"/>
          <p:nvPr/>
        </p:nvSpPr>
        <p:spPr>
          <a:xfrm>
            <a:off x="381000" y="2362200"/>
            <a:ext cx="8458200" cy="2677656"/>
          </a:xfrm>
          <a:prstGeom prst="rect">
            <a:avLst/>
          </a:prstGeom>
          <a:noFill/>
        </p:spPr>
        <p:txBody>
          <a:bodyPr wrap="square" rtlCol="0">
            <a:spAutoFit/>
          </a:bodyPr>
          <a:lstStyle/>
          <a:p>
            <a:r>
              <a:rPr lang="bn-BD" sz="2400" b="1" i="1" dirty="0" smtClean="0"/>
              <a:t>বিশুদ্ধ বীজ , ঘাসের বীজ , অন্যান্য শস্যের বীজ ,পাথর্‌্‌ এই চারটি ভাগের মদ্ধে বিশুদ্ধ বীজের শতকরা হার বের করাই বীজের বিশুদ্ধতা । ৩৫-৬০% বা তার উপর হয় তখন অঙ্কুরোদ্গম শুরু হয় । </a:t>
            </a:r>
          </a:p>
          <a:p>
            <a:endParaRPr lang="bn-BD" sz="2400" b="1" i="1" dirty="0" smtClean="0"/>
          </a:p>
          <a:p>
            <a:r>
              <a:rPr lang="bn-BD" sz="1600" b="1" dirty="0" smtClean="0"/>
              <a:t>                                   নমুনা বীজের ওজন – নমুনা বীজ শুকানোর পর ওজন </a:t>
            </a:r>
          </a:p>
          <a:p>
            <a:r>
              <a:rPr lang="bn-BD" sz="1600" b="1" dirty="0" smtClean="0"/>
              <a:t> আদ্রতার শতকরা হার=----------------------------------------------------------------------</a:t>
            </a:r>
            <a:r>
              <a:rPr lang="en-US" sz="1600" b="1" dirty="0" smtClean="0"/>
              <a:t>Х</a:t>
            </a:r>
            <a:r>
              <a:rPr lang="bn-BD" sz="1600" b="1" dirty="0" smtClean="0"/>
              <a:t> ১০০ </a:t>
            </a:r>
            <a:r>
              <a:rPr lang="bn-BD" sz="1600" b="1" dirty="0"/>
              <a:t>	</a:t>
            </a:r>
            <a:r>
              <a:rPr lang="bn-BD" sz="1600" b="1" dirty="0" smtClean="0"/>
              <a:t>			             নমুনা বীজের ওজন </a:t>
            </a:r>
          </a:p>
        </p:txBody>
      </p:sp>
    </p:spTree>
    <p:extLst>
      <p:ext uri="{BB962C8B-B14F-4D97-AF65-F5344CB8AC3E}">
        <p14:creationId xmlns:p14="http://schemas.microsoft.com/office/powerpoint/2010/main" val="209900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5420">
              <a:srgbClr val="002060"/>
            </a:gs>
            <a:gs pos="0">
              <a:srgbClr val="FF0000"/>
            </a:gs>
            <a:gs pos="23000">
              <a:schemeClr val="accent4">
                <a:lumMod val="89000"/>
              </a:schemeClr>
            </a:gs>
            <a:gs pos="69000">
              <a:schemeClr val="accent4">
                <a:lumMod val="75000"/>
              </a:schemeClr>
            </a:gs>
            <a:gs pos="97000">
              <a:srgbClr val="FFFF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50" y="1409700"/>
            <a:ext cx="6896100" cy="4038600"/>
          </a:xfrm>
          <a:prstGeom prst="rect">
            <a:avLst/>
          </a:prstGeom>
        </p:spPr>
      </p:pic>
      <p:sp>
        <p:nvSpPr>
          <p:cNvPr id="3" name="Rounded Rectangle 2"/>
          <p:cNvSpPr/>
          <p:nvPr/>
        </p:nvSpPr>
        <p:spPr>
          <a:xfrm>
            <a:off x="714375" y="457200"/>
            <a:ext cx="771525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BD" sz="3600" b="1" dirty="0" smtClean="0">
                <a:solidFill>
                  <a:srgbClr val="FF0000"/>
                </a:solidFill>
              </a:rPr>
              <a:t>জোড়ায় কাজ </a:t>
            </a:r>
            <a:endParaRPr lang="en-US" sz="3600" b="1" dirty="0">
              <a:solidFill>
                <a:srgbClr val="FF0000"/>
              </a:solidFill>
            </a:endParaRPr>
          </a:p>
        </p:txBody>
      </p:sp>
      <p:sp>
        <p:nvSpPr>
          <p:cNvPr id="4" name="TextBox 3"/>
          <p:cNvSpPr txBox="1"/>
          <p:nvPr/>
        </p:nvSpPr>
        <p:spPr>
          <a:xfrm>
            <a:off x="533400" y="5715000"/>
            <a:ext cx="8077200" cy="584775"/>
          </a:xfrm>
          <a:prstGeom prst="rect">
            <a:avLst/>
          </a:prstGeom>
          <a:noFill/>
        </p:spPr>
        <p:txBody>
          <a:bodyPr wrap="square" rtlCol="0">
            <a:spAutoFit/>
          </a:bodyPr>
          <a:lstStyle/>
          <a:p>
            <a:r>
              <a:rPr lang="bn-BD" sz="3200" b="1" i="1" dirty="0" smtClean="0">
                <a:latin typeface="Kalpurush" panose="02000600000000000000" pitchFamily="2" charset="0"/>
                <a:cs typeface="Kalpurush" panose="02000600000000000000" pitchFamily="2" charset="0"/>
              </a:rPr>
              <a:t>বীজের বিশুদ্ধতা বলতে কী বুঝ ? আদ্রতার সুত্রটি লিখ </a:t>
            </a:r>
            <a:endParaRPr lang="en-US" sz="3200" b="1" i="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33055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1" name="Group 70"/>
          <p:cNvGrpSpPr/>
          <p:nvPr/>
        </p:nvGrpSpPr>
        <p:grpSpPr>
          <a:xfrm>
            <a:off x="685800" y="609600"/>
            <a:ext cx="7848600" cy="5562600"/>
            <a:chOff x="685800" y="609600"/>
            <a:chExt cx="7848600" cy="5562600"/>
          </a:xfrm>
        </p:grpSpPr>
        <p:sp>
          <p:nvSpPr>
            <p:cNvPr id="69" name="TextBox 68"/>
            <p:cNvSpPr txBox="1"/>
            <p:nvPr/>
          </p:nvSpPr>
          <p:spPr>
            <a:xfrm>
              <a:off x="685800" y="609600"/>
              <a:ext cx="7848600" cy="5562600"/>
            </a:xfrm>
            <a:prstGeom prst="rect">
              <a:avLst/>
            </a:prstGeom>
            <a:blipFill>
              <a:blip r:embed="rId4"/>
              <a:tile tx="0" ty="0" sx="100000" sy="100000" flip="none" algn="tl"/>
            </a:blipFill>
            <a:ln w="406400" cmpd="tri">
              <a:solidFill>
                <a:srgbClr val="FF0000"/>
              </a:solidFill>
            </a:ln>
          </p:spPr>
          <p:txBody>
            <a:bodyPr wrap="square" rtlCol="0">
              <a:prstTxWarp prst="textArchUpPour">
                <a:avLst/>
              </a:prstTxWarp>
              <a:spAutoFit/>
            </a:bodyPr>
            <a:lstStyle/>
            <a:p>
              <a:r>
                <a:rPr lang="en-US" sz="3600" b="1" dirty="0" smtClean="0"/>
                <a:t> </a:t>
              </a:r>
              <a:endParaRPr lang="en-US" sz="3600" b="1" dirty="0"/>
            </a:p>
          </p:txBody>
        </p:sp>
        <p:sp>
          <p:nvSpPr>
            <p:cNvPr id="70" name="Oval 69"/>
            <p:cNvSpPr/>
            <p:nvPr/>
          </p:nvSpPr>
          <p:spPr>
            <a:xfrm>
              <a:off x="2590800" y="1905000"/>
              <a:ext cx="3962400" cy="34290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p:cNvSpPr txBox="1"/>
          <p:nvPr/>
        </p:nvSpPr>
        <p:spPr>
          <a:xfrm>
            <a:off x="1143000" y="838200"/>
            <a:ext cx="7391400" cy="4114800"/>
          </a:xfrm>
          <a:prstGeom prst="rect">
            <a:avLst/>
          </a:prstGeom>
          <a:noFill/>
        </p:spPr>
        <p:txBody>
          <a:bodyPr wrap="square" rtlCol="0">
            <a:prstTxWarp prst="textArchUpPour">
              <a:avLst/>
            </a:prstTxWarp>
            <a:spAutoFit/>
          </a:bodyPr>
          <a:lstStyle/>
          <a:p>
            <a:r>
              <a:rPr lang="en-US" sz="2000" b="1" dirty="0" err="1" smtClean="0">
                <a:ln>
                  <a:solidFill>
                    <a:srgbClr val="FFFF00"/>
                  </a:solidFill>
                </a:ln>
              </a:rPr>
              <a:t>মাল্টিমিডিয়া</a:t>
            </a:r>
            <a:r>
              <a:rPr lang="en-US" sz="2000" b="1" dirty="0" smtClean="0">
                <a:ln>
                  <a:solidFill>
                    <a:srgbClr val="FFFF00"/>
                  </a:solidFill>
                </a:ln>
              </a:rPr>
              <a:t> </a:t>
            </a:r>
            <a:r>
              <a:rPr lang="en-US" sz="2000" b="1" dirty="0" err="1" smtClean="0">
                <a:ln>
                  <a:solidFill>
                    <a:srgbClr val="FFFF00"/>
                  </a:solidFill>
                </a:ln>
              </a:rPr>
              <a:t>ক্লাসে</a:t>
            </a:r>
            <a:r>
              <a:rPr lang="en-US" sz="2000" b="1" dirty="0" smtClean="0">
                <a:ln>
                  <a:solidFill>
                    <a:srgbClr val="FFFF00"/>
                  </a:solidFill>
                </a:ln>
              </a:rPr>
              <a:t> </a:t>
            </a:r>
            <a:r>
              <a:rPr lang="en-US" sz="2000" b="1" dirty="0" err="1" smtClean="0">
                <a:ln>
                  <a:solidFill>
                    <a:srgbClr val="FFFF00"/>
                  </a:solidFill>
                </a:ln>
              </a:rPr>
              <a:t>সবাইকে</a:t>
            </a:r>
            <a:r>
              <a:rPr lang="en-US" sz="2000" b="1" dirty="0" smtClean="0">
                <a:ln>
                  <a:solidFill>
                    <a:srgbClr val="FFFF00"/>
                  </a:solidFill>
                </a:ln>
              </a:rPr>
              <a:t> </a:t>
            </a:r>
            <a:r>
              <a:rPr lang="en-US" sz="2000" b="1" dirty="0" err="1" smtClean="0">
                <a:ln>
                  <a:solidFill>
                    <a:srgbClr val="FFFF00"/>
                  </a:solidFill>
                </a:ln>
              </a:rPr>
              <a:t>স্বাগত</a:t>
            </a:r>
            <a:r>
              <a:rPr lang="en-US" sz="2000" b="1" dirty="0" smtClean="0">
                <a:ln>
                  <a:solidFill>
                    <a:srgbClr val="FFFF00"/>
                  </a:solidFill>
                </a:ln>
              </a:rPr>
              <a:t> </a:t>
            </a:r>
            <a:endParaRPr lang="en-US" sz="2000" b="1" dirty="0">
              <a:ln>
                <a:solidFill>
                  <a:srgbClr val="FFFF00"/>
                </a:solidFill>
              </a:ln>
            </a:endParaRPr>
          </a:p>
        </p:txBody>
      </p:sp>
    </p:spTree>
    <p:extLst>
      <p:ext uri="{BB962C8B-B14F-4D97-AF65-F5344CB8AC3E}">
        <p14:creationId xmlns:p14="http://schemas.microsoft.com/office/powerpoint/2010/main" val="3429935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11" name="Group 10"/>
          <p:cNvGrpSpPr/>
          <p:nvPr/>
        </p:nvGrpSpPr>
        <p:grpSpPr>
          <a:xfrm>
            <a:off x="0" y="13855"/>
            <a:ext cx="9144000" cy="6816437"/>
            <a:chOff x="0" y="13855"/>
            <a:chExt cx="9144000" cy="6816437"/>
          </a:xfrm>
        </p:grpSpPr>
        <p:sp>
          <p:nvSpPr>
            <p:cNvPr id="3" name="Half Frame 2"/>
            <p:cNvSpPr/>
            <p:nvPr/>
          </p:nvSpPr>
          <p:spPr>
            <a:xfrm rot="5400000">
              <a:off x="7228609" y="-51954"/>
              <a:ext cx="1821872" cy="1953491"/>
            </a:xfrm>
            <a:custGeom>
              <a:avLst/>
              <a:gdLst>
                <a:gd name="connsiteX0" fmla="*/ 0 w 962891"/>
                <a:gd name="connsiteY0" fmla="*/ 0 h 886691"/>
                <a:gd name="connsiteX1" fmla="*/ 962891 w 962891"/>
                <a:gd name="connsiteY1" fmla="*/ 0 h 886691"/>
                <a:gd name="connsiteX2" fmla="*/ 641931 w 962891"/>
                <a:gd name="connsiteY2" fmla="*/ 295561 h 886691"/>
                <a:gd name="connsiteX3" fmla="*/ 295561 w 962891"/>
                <a:gd name="connsiteY3" fmla="*/ 295561 h 886691"/>
                <a:gd name="connsiteX4" fmla="*/ 295561 w 962891"/>
                <a:gd name="connsiteY4" fmla="*/ 614520 h 886691"/>
                <a:gd name="connsiteX5" fmla="*/ 0 w 962891"/>
                <a:gd name="connsiteY5" fmla="*/ 886691 h 886691"/>
                <a:gd name="connsiteX6" fmla="*/ 0 w 962891"/>
                <a:gd name="connsiteY6" fmla="*/ 0 h 886691"/>
                <a:gd name="connsiteX0" fmla="*/ 13854 w 976745"/>
                <a:gd name="connsiteY0" fmla="*/ 0 h 1953491"/>
                <a:gd name="connsiteX1" fmla="*/ 976745 w 976745"/>
                <a:gd name="connsiteY1" fmla="*/ 0 h 1953491"/>
                <a:gd name="connsiteX2" fmla="*/ 655785 w 976745"/>
                <a:gd name="connsiteY2" fmla="*/ 295561 h 1953491"/>
                <a:gd name="connsiteX3" fmla="*/ 309415 w 976745"/>
                <a:gd name="connsiteY3" fmla="*/ 295561 h 1953491"/>
                <a:gd name="connsiteX4" fmla="*/ 309415 w 976745"/>
                <a:gd name="connsiteY4" fmla="*/ 614520 h 1953491"/>
                <a:gd name="connsiteX5" fmla="*/ 0 w 976745"/>
                <a:gd name="connsiteY5" fmla="*/ 1953491 h 1953491"/>
                <a:gd name="connsiteX6" fmla="*/ 13854 w 976745"/>
                <a:gd name="connsiteY6" fmla="*/ 0 h 1953491"/>
                <a:gd name="connsiteX0" fmla="*/ 13854 w 976745"/>
                <a:gd name="connsiteY0" fmla="*/ 0 h 1953491"/>
                <a:gd name="connsiteX1" fmla="*/ 976745 w 976745"/>
                <a:gd name="connsiteY1" fmla="*/ 0 h 1953491"/>
                <a:gd name="connsiteX2" fmla="*/ 655785 w 976745"/>
                <a:gd name="connsiteY2" fmla="*/ 295561 h 1953491"/>
                <a:gd name="connsiteX3" fmla="*/ 309415 w 976745"/>
                <a:gd name="connsiteY3" fmla="*/ 295561 h 1953491"/>
                <a:gd name="connsiteX4" fmla="*/ 267851 w 976745"/>
                <a:gd name="connsiteY4" fmla="*/ 1625902 h 1953491"/>
                <a:gd name="connsiteX5" fmla="*/ 0 w 976745"/>
                <a:gd name="connsiteY5" fmla="*/ 1953491 h 1953491"/>
                <a:gd name="connsiteX6" fmla="*/ 13854 w 976745"/>
                <a:gd name="connsiteY6" fmla="*/ 0 h 1953491"/>
                <a:gd name="connsiteX0" fmla="*/ 13854 w 1821872"/>
                <a:gd name="connsiteY0" fmla="*/ 0 h 1953491"/>
                <a:gd name="connsiteX1" fmla="*/ 1821872 w 1821872"/>
                <a:gd name="connsiteY1" fmla="*/ 13854 h 1953491"/>
                <a:gd name="connsiteX2" fmla="*/ 655785 w 1821872"/>
                <a:gd name="connsiteY2" fmla="*/ 295561 h 1953491"/>
                <a:gd name="connsiteX3" fmla="*/ 309415 w 1821872"/>
                <a:gd name="connsiteY3" fmla="*/ 295561 h 1953491"/>
                <a:gd name="connsiteX4" fmla="*/ 267851 w 1821872"/>
                <a:gd name="connsiteY4" fmla="*/ 1625902 h 1953491"/>
                <a:gd name="connsiteX5" fmla="*/ 0 w 1821872"/>
                <a:gd name="connsiteY5" fmla="*/ 1953491 h 1953491"/>
                <a:gd name="connsiteX6" fmla="*/ 13854 w 1821872"/>
                <a:gd name="connsiteY6" fmla="*/ 0 h 1953491"/>
                <a:gd name="connsiteX0" fmla="*/ 13854 w 1821872"/>
                <a:gd name="connsiteY0" fmla="*/ 0 h 1953491"/>
                <a:gd name="connsiteX1" fmla="*/ 1821872 w 1821872"/>
                <a:gd name="connsiteY1" fmla="*/ 13854 h 1953491"/>
                <a:gd name="connsiteX2" fmla="*/ 1473206 w 1821872"/>
                <a:gd name="connsiteY2" fmla="*/ 281707 h 1953491"/>
                <a:gd name="connsiteX3" fmla="*/ 309415 w 1821872"/>
                <a:gd name="connsiteY3" fmla="*/ 295561 h 1953491"/>
                <a:gd name="connsiteX4" fmla="*/ 267851 w 1821872"/>
                <a:gd name="connsiteY4" fmla="*/ 1625902 h 1953491"/>
                <a:gd name="connsiteX5" fmla="*/ 0 w 1821872"/>
                <a:gd name="connsiteY5" fmla="*/ 1953491 h 1953491"/>
                <a:gd name="connsiteX6" fmla="*/ 13854 w 1821872"/>
                <a:gd name="connsiteY6" fmla="*/ 0 h 1953491"/>
                <a:gd name="connsiteX0" fmla="*/ 13854 w 1821872"/>
                <a:gd name="connsiteY0" fmla="*/ 0 h 1953491"/>
                <a:gd name="connsiteX1" fmla="*/ 1821872 w 1821872"/>
                <a:gd name="connsiteY1" fmla="*/ 13854 h 1953491"/>
                <a:gd name="connsiteX2" fmla="*/ 1473206 w 1821872"/>
                <a:gd name="connsiteY2" fmla="*/ 281707 h 1953491"/>
                <a:gd name="connsiteX3" fmla="*/ 309415 w 1821872"/>
                <a:gd name="connsiteY3" fmla="*/ 295561 h 1953491"/>
                <a:gd name="connsiteX4" fmla="*/ 323272 w 1821872"/>
                <a:gd name="connsiteY4" fmla="*/ 1584339 h 1953491"/>
                <a:gd name="connsiteX5" fmla="*/ 0 w 1821872"/>
                <a:gd name="connsiteY5" fmla="*/ 1953491 h 1953491"/>
                <a:gd name="connsiteX6" fmla="*/ 13854 w 1821872"/>
                <a:gd name="connsiteY6" fmla="*/ 0 h 195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1872" h="1953491">
                  <a:moveTo>
                    <a:pt x="13854" y="0"/>
                  </a:moveTo>
                  <a:lnTo>
                    <a:pt x="1821872" y="13854"/>
                  </a:lnTo>
                  <a:lnTo>
                    <a:pt x="1473206" y="281707"/>
                  </a:lnTo>
                  <a:lnTo>
                    <a:pt x="309415" y="295561"/>
                  </a:lnTo>
                  <a:lnTo>
                    <a:pt x="323272" y="1584339"/>
                  </a:lnTo>
                  <a:lnTo>
                    <a:pt x="0" y="1953491"/>
                  </a:lnTo>
                  <a:lnTo>
                    <a:pt x="13854" y="0"/>
                  </a:lnTo>
                  <a:close/>
                </a:path>
              </a:pathLst>
            </a:custGeom>
            <a:blipFill>
              <a:blip r:embed="rId3"/>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2"/>
            <p:cNvSpPr/>
            <p:nvPr/>
          </p:nvSpPr>
          <p:spPr>
            <a:xfrm>
              <a:off x="0" y="13855"/>
              <a:ext cx="1821872" cy="1953491"/>
            </a:xfrm>
            <a:custGeom>
              <a:avLst/>
              <a:gdLst>
                <a:gd name="connsiteX0" fmla="*/ 0 w 962891"/>
                <a:gd name="connsiteY0" fmla="*/ 0 h 886691"/>
                <a:gd name="connsiteX1" fmla="*/ 962891 w 962891"/>
                <a:gd name="connsiteY1" fmla="*/ 0 h 886691"/>
                <a:gd name="connsiteX2" fmla="*/ 641931 w 962891"/>
                <a:gd name="connsiteY2" fmla="*/ 295561 h 886691"/>
                <a:gd name="connsiteX3" fmla="*/ 295561 w 962891"/>
                <a:gd name="connsiteY3" fmla="*/ 295561 h 886691"/>
                <a:gd name="connsiteX4" fmla="*/ 295561 w 962891"/>
                <a:gd name="connsiteY4" fmla="*/ 614520 h 886691"/>
                <a:gd name="connsiteX5" fmla="*/ 0 w 962891"/>
                <a:gd name="connsiteY5" fmla="*/ 886691 h 886691"/>
                <a:gd name="connsiteX6" fmla="*/ 0 w 962891"/>
                <a:gd name="connsiteY6" fmla="*/ 0 h 886691"/>
                <a:gd name="connsiteX0" fmla="*/ 13854 w 976745"/>
                <a:gd name="connsiteY0" fmla="*/ 0 h 1953491"/>
                <a:gd name="connsiteX1" fmla="*/ 976745 w 976745"/>
                <a:gd name="connsiteY1" fmla="*/ 0 h 1953491"/>
                <a:gd name="connsiteX2" fmla="*/ 655785 w 976745"/>
                <a:gd name="connsiteY2" fmla="*/ 295561 h 1953491"/>
                <a:gd name="connsiteX3" fmla="*/ 309415 w 976745"/>
                <a:gd name="connsiteY3" fmla="*/ 295561 h 1953491"/>
                <a:gd name="connsiteX4" fmla="*/ 309415 w 976745"/>
                <a:gd name="connsiteY4" fmla="*/ 614520 h 1953491"/>
                <a:gd name="connsiteX5" fmla="*/ 0 w 976745"/>
                <a:gd name="connsiteY5" fmla="*/ 1953491 h 1953491"/>
                <a:gd name="connsiteX6" fmla="*/ 13854 w 976745"/>
                <a:gd name="connsiteY6" fmla="*/ 0 h 1953491"/>
                <a:gd name="connsiteX0" fmla="*/ 13854 w 976745"/>
                <a:gd name="connsiteY0" fmla="*/ 0 h 1953491"/>
                <a:gd name="connsiteX1" fmla="*/ 976745 w 976745"/>
                <a:gd name="connsiteY1" fmla="*/ 0 h 1953491"/>
                <a:gd name="connsiteX2" fmla="*/ 655785 w 976745"/>
                <a:gd name="connsiteY2" fmla="*/ 295561 h 1953491"/>
                <a:gd name="connsiteX3" fmla="*/ 309415 w 976745"/>
                <a:gd name="connsiteY3" fmla="*/ 295561 h 1953491"/>
                <a:gd name="connsiteX4" fmla="*/ 267851 w 976745"/>
                <a:gd name="connsiteY4" fmla="*/ 1625902 h 1953491"/>
                <a:gd name="connsiteX5" fmla="*/ 0 w 976745"/>
                <a:gd name="connsiteY5" fmla="*/ 1953491 h 1953491"/>
                <a:gd name="connsiteX6" fmla="*/ 13854 w 976745"/>
                <a:gd name="connsiteY6" fmla="*/ 0 h 1953491"/>
                <a:gd name="connsiteX0" fmla="*/ 13854 w 1821872"/>
                <a:gd name="connsiteY0" fmla="*/ 0 h 1953491"/>
                <a:gd name="connsiteX1" fmla="*/ 1821872 w 1821872"/>
                <a:gd name="connsiteY1" fmla="*/ 13854 h 1953491"/>
                <a:gd name="connsiteX2" fmla="*/ 655785 w 1821872"/>
                <a:gd name="connsiteY2" fmla="*/ 295561 h 1953491"/>
                <a:gd name="connsiteX3" fmla="*/ 309415 w 1821872"/>
                <a:gd name="connsiteY3" fmla="*/ 295561 h 1953491"/>
                <a:gd name="connsiteX4" fmla="*/ 267851 w 1821872"/>
                <a:gd name="connsiteY4" fmla="*/ 1625902 h 1953491"/>
                <a:gd name="connsiteX5" fmla="*/ 0 w 1821872"/>
                <a:gd name="connsiteY5" fmla="*/ 1953491 h 1953491"/>
                <a:gd name="connsiteX6" fmla="*/ 13854 w 1821872"/>
                <a:gd name="connsiteY6" fmla="*/ 0 h 1953491"/>
                <a:gd name="connsiteX0" fmla="*/ 13854 w 1821872"/>
                <a:gd name="connsiteY0" fmla="*/ 0 h 1953491"/>
                <a:gd name="connsiteX1" fmla="*/ 1821872 w 1821872"/>
                <a:gd name="connsiteY1" fmla="*/ 13854 h 1953491"/>
                <a:gd name="connsiteX2" fmla="*/ 1473206 w 1821872"/>
                <a:gd name="connsiteY2" fmla="*/ 281707 h 1953491"/>
                <a:gd name="connsiteX3" fmla="*/ 309415 w 1821872"/>
                <a:gd name="connsiteY3" fmla="*/ 295561 h 1953491"/>
                <a:gd name="connsiteX4" fmla="*/ 267851 w 1821872"/>
                <a:gd name="connsiteY4" fmla="*/ 1625902 h 1953491"/>
                <a:gd name="connsiteX5" fmla="*/ 0 w 1821872"/>
                <a:gd name="connsiteY5" fmla="*/ 1953491 h 1953491"/>
                <a:gd name="connsiteX6" fmla="*/ 13854 w 1821872"/>
                <a:gd name="connsiteY6" fmla="*/ 0 h 1953491"/>
                <a:gd name="connsiteX0" fmla="*/ 13854 w 1821872"/>
                <a:gd name="connsiteY0" fmla="*/ 0 h 1953491"/>
                <a:gd name="connsiteX1" fmla="*/ 1821872 w 1821872"/>
                <a:gd name="connsiteY1" fmla="*/ 13854 h 1953491"/>
                <a:gd name="connsiteX2" fmla="*/ 1473206 w 1821872"/>
                <a:gd name="connsiteY2" fmla="*/ 281707 h 1953491"/>
                <a:gd name="connsiteX3" fmla="*/ 309415 w 1821872"/>
                <a:gd name="connsiteY3" fmla="*/ 295561 h 1953491"/>
                <a:gd name="connsiteX4" fmla="*/ 323272 w 1821872"/>
                <a:gd name="connsiteY4" fmla="*/ 1584339 h 1953491"/>
                <a:gd name="connsiteX5" fmla="*/ 0 w 1821872"/>
                <a:gd name="connsiteY5" fmla="*/ 1953491 h 1953491"/>
                <a:gd name="connsiteX6" fmla="*/ 13854 w 1821872"/>
                <a:gd name="connsiteY6" fmla="*/ 0 h 195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1872" h="1953491">
                  <a:moveTo>
                    <a:pt x="13854" y="0"/>
                  </a:moveTo>
                  <a:lnTo>
                    <a:pt x="1821872" y="13854"/>
                  </a:lnTo>
                  <a:lnTo>
                    <a:pt x="1473206" y="281707"/>
                  </a:lnTo>
                  <a:lnTo>
                    <a:pt x="309415" y="295561"/>
                  </a:lnTo>
                  <a:lnTo>
                    <a:pt x="323272" y="1584339"/>
                  </a:lnTo>
                  <a:lnTo>
                    <a:pt x="0" y="1953491"/>
                  </a:lnTo>
                  <a:lnTo>
                    <a:pt x="13854" y="0"/>
                  </a:lnTo>
                  <a:close/>
                </a:path>
              </a:pathLst>
            </a:custGeom>
            <a:blipFill>
              <a:blip r:embed="rId3"/>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2"/>
            <p:cNvSpPr/>
            <p:nvPr/>
          </p:nvSpPr>
          <p:spPr>
            <a:xfrm rot="16200000">
              <a:off x="72738" y="4942610"/>
              <a:ext cx="1821872" cy="1953491"/>
            </a:xfrm>
            <a:custGeom>
              <a:avLst/>
              <a:gdLst>
                <a:gd name="connsiteX0" fmla="*/ 0 w 962891"/>
                <a:gd name="connsiteY0" fmla="*/ 0 h 886691"/>
                <a:gd name="connsiteX1" fmla="*/ 962891 w 962891"/>
                <a:gd name="connsiteY1" fmla="*/ 0 h 886691"/>
                <a:gd name="connsiteX2" fmla="*/ 641931 w 962891"/>
                <a:gd name="connsiteY2" fmla="*/ 295561 h 886691"/>
                <a:gd name="connsiteX3" fmla="*/ 295561 w 962891"/>
                <a:gd name="connsiteY3" fmla="*/ 295561 h 886691"/>
                <a:gd name="connsiteX4" fmla="*/ 295561 w 962891"/>
                <a:gd name="connsiteY4" fmla="*/ 614520 h 886691"/>
                <a:gd name="connsiteX5" fmla="*/ 0 w 962891"/>
                <a:gd name="connsiteY5" fmla="*/ 886691 h 886691"/>
                <a:gd name="connsiteX6" fmla="*/ 0 w 962891"/>
                <a:gd name="connsiteY6" fmla="*/ 0 h 886691"/>
                <a:gd name="connsiteX0" fmla="*/ 13854 w 976745"/>
                <a:gd name="connsiteY0" fmla="*/ 0 h 1953491"/>
                <a:gd name="connsiteX1" fmla="*/ 976745 w 976745"/>
                <a:gd name="connsiteY1" fmla="*/ 0 h 1953491"/>
                <a:gd name="connsiteX2" fmla="*/ 655785 w 976745"/>
                <a:gd name="connsiteY2" fmla="*/ 295561 h 1953491"/>
                <a:gd name="connsiteX3" fmla="*/ 309415 w 976745"/>
                <a:gd name="connsiteY3" fmla="*/ 295561 h 1953491"/>
                <a:gd name="connsiteX4" fmla="*/ 309415 w 976745"/>
                <a:gd name="connsiteY4" fmla="*/ 614520 h 1953491"/>
                <a:gd name="connsiteX5" fmla="*/ 0 w 976745"/>
                <a:gd name="connsiteY5" fmla="*/ 1953491 h 1953491"/>
                <a:gd name="connsiteX6" fmla="*/ 13854 w 976745"/>
                <a:gd name="connsiteY6" fmla="*/ 0 h 1953491"/>
                <a:gd name="connsiteX0" fmla="*/ 13854 w 976745"/>
                <a:gd name="connsiteY0" fmla="*/ 0 h 1953491"/>
                <a:gd name="connsiteX1" fmla="*/ 976745 w 976745"/>
                <a:gd name="connsiteY1" fmla="*/ 0 h 1953491"/>
                <a:gd name="connsiteX2" fmla="*/ 655785 w 976745"/>
                <a:gd name="connsiteY2" fmla="*/ 295561 h 1953491"/>
                <a:gd name="connsiteX3" fmla="*/ 309415 w 976745"/>
                <a:gd name="connsiteY3" fmla="*/ 295561 h 1953491"/>
                <a:gd name="connsiteX4" fmla="*/ 267851 w 976745"/>
                <a:gd name="connsiteY4" fmla="*/ 1625902 h 1953491"/>
                <a:gd name="connsiteX5" fmla="*/ 0 w 976745"/>
                <a:gd name="connsiteY5" fmla="*/ 1953491 h 1953491"/>
                <a:gd name="connsiteX6" fmla="*/ 13854 w 976745"/>
                <a:gd name="connsiteY6" fmla="*/ 0 h 1953491"/>
                <a:gd name="connsiteX0" fmla="*/ 13854 w 1821872"/>
                <a:gd name="connsiteY0" fmla="*/ 0 h 1953491"/>
                <a:gd name="connsiteX1" fmla="*/ 1821872 w 1821872"/>
                <a:gd name="connsiteY1" fmla="*/ 13854 h 1953491"/>
                <a:gd name="connsiteX2" fmla="*/ 655785 w 1821872"/>
                <a:gd name="connsiteY2" fmla="*/ 295561 h 1953491"/>
                <a:gd name="connsiteX3" fmla="*/ 309415 w 1821872"/>
                <a:gd name="connsiteY3" fmla="*/ 295561 h 1953491"/>
                <a:gd name="connsiteX4" fmla="*/ 267851 w 1821872"/>
                <a:gd name="connsiteY4" fmla="*/ 1625902 h 1953491"/>
                <a:gd name="connsiteX5" fmla="*/ 0 w 1821872"/>
                <a:gd name="connsiteY5" fmla="*/ 1953491 h 1953491"/>
                <a:gd name="connsiteX6" fmla="*/ 13854 w 1821872"/>
                <a:gd name="connsiteY6" fmla="*/ 0 h 1953491"/>
                <a:gd name="connsiteX0" fmla="*/ 13854 w 1821872"/>
                <a:gd name="connsiteY0" fmla="*/ 0 h 1953491"/>
                <a:gd name="connsiteX1" fmla="*/ 1821872 w 1821872"/>
                <a:gd name="connsiteY1" fmla="*/ 13854 h 1953491"/>
                <a:gd name="connsiteX2" fmla="*/ 1473206 w 1821872"/>
                <a:gd name="connsiteY2" fmla="*/ 281707 h 1953491"/>
                <a:gd name="connsiteX3" fmla="*/ 309415 w 1821872"/>
                <a:gd name="connsiteY3" fmla="*/ 295561 h 1953491"/>
                <a:gd name="connsiteX4" fmla="*/ 267851 w 1821872"/>
                <a:gd name="connsiteY4" fmla="*/ 1625902 h 1953491"/>
                <a:gd name="connsiteX5" fmla="*/ 0 w 1821872"/>
                <a:gd name="connsiteY5" fmla="*/ 1953491 h 1953491"/>
                <a:gd name="connsiteX6" fmla="*/ 13854 w 1821872"/>
                <a:gd name="connsiteY6" fmla="*/ 0 h 1953491"/>
                <a:gd name="connsiteX0" fmla="*/ 13854 w 1821872"/>
                <a:gd name="connsiteY0" fmla="*/ 0 h 1953491"/>
                <a:gd name="connsiteX1" fmla="*/ 1821872 w 1821872"/>
                <a:gd name="connsiteY1" fmla="*/ 13854 h 1953491"/>
                <a:gd name="connsiteX2" fmla="*/ 1473206 w 1821872"/>
                <a:gd name="connsiteY2" fmla="*/ 281707 h 1953491"/>
                <a:gd name="connsiteX3" fmla="*/ 309415 w 1821872"/>
                <a:gd name="connsiteY3" fmla="*/ 295561 h 1953491"/>
                <a:gd name="connsiteX4" fmla="*/ 323272 w 1821872"/>
                <a:gd name="connsiteY4" fmla="*/ 1584339 h 1953491"/>
                <a:gd name="connsiteX5" fmla="*/ 0 w 1821872"/>
                <a:gd name="connsiteY5" fmla="*/ 1953491 h 1953491"/>
                <a:gd name="connsiteX6" fmla="*/ 13854 w 1821872"/>
                <a:gd name="connsiteY6" fmla="*/ 0 h 195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1872" h="1953491">
                  <a:moveTo>
                    <a:pt x="13854" y="0"/>
                  </a:moveTo>
                  <a:lnTo>
                    <a:pt x="1821872" y="13854"/>
                  </a:lnTo>
                  <a:lnTo>
                    <a:pt x="1473206" y="281707"/>
                  </a:lnTo>
                  <a:lnTo>
                    <a:pt x="309415" y="295561"/>
                  </a:lnTo>
                  <a:lnTo>
                    <a:pt x="323272" y="1584339"/>
                  </a:lnTo>
                  <a:lnTo>
                    <a:pt x="0" y="1953491"/>
                  </a:lnTo>
                  <a:lnTo>
                    <a:pt x="13854" y="0"/>
                  </a:lnTo>
                  <a:close/>
                </a:path>
              </a:pathLst>
            </a:custGeom>
            <a:blipFill>
              <a:blip r:embed="rId3"/>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2"/>
            <p:cNvSpPr/>
            <p:nvPr/>
          </p:nvSpPr>
          <p:spPr>
            <a:xfrm rot="10800000">
              <a:off x="7322128" y="4876800"/>
              <a:ext cx="1821872" cy="1953491"/>
            </a:xfrm>
            <a:custGeom>
              <a:avLst/>
              <a:gdLst>
                <a:gd name="connsiteX0" fmla="*/ 0 w 962891"/>
                <a:gd name="connsiteY0" fmla="*/ 0 h 886691"/>
                <a:gd name="connsiteX1" fmla="*/ 962891 w 962891"/>
                <a:gd name="connsiteY1" fmla="*/ 0 h 886691"/>
                <a:gd name="connsiteX2" fmla="*/ 641931 w 962891"/>
                <a:gd name="connsiteY2" fmla="*/ 295561 h 886691"/>
                <a:gd name="connsiteX3" fmla="*/ 295561 w 962891"/>
                <a:gd name="connsiteY3" fmla="*/ 295561 h 886691"/>
                <a:gd name="connsiteX4" fmla="*/ 295561 w 962891"/>
                <a:gd name="connsiteY4" fmla="*/ 614520 h 886691"/>
                <a:gd name="connsiteX5" fmla="*/ 0 w 962891"/>
                <a:gd name="connsiteY5" fmla="*/ 886691 h 886691"/>
                <a:gd name="connsiteX6" fmla="*/ 0 w 962891"/>
                <a:gd name="connsiteY6" fmla="*/ 0 h 886691"/>
                <a:gd name="connsiteX0" fmla="*/ 13854 w 976745"/>
                <a:gd name="connsiteY0" fmla="*/ 0 h 1953491"/>
                <a:gd name="connsiteX1" fmla="*/ 976745 w 976745"/>
                <a:gd name="connsiteY1" fmla="*/ 0 h 1953491"/>
                <a:gd name="connsiteX2" fmla="*/ 655785 w 976745"/>
                <a:gd name="connsiteY2" fmla="*/ 295561 h 1953491"/>
                <a:gd name="connsiteX3" fmla="*/ 309415 w 976745"/>
                <a:gd name="connsiteY3" fmla="*/ 295561 h 1953491"/>
                <a:gd name="connsiteX4" fmla="*/ 309415 w 976745"/>
                <a:gd name="connsiteY4" fmla="*/ 614520 h 1953491"/>
                <a:gd name="connsiteX5" fmla="*/ 0 w 976745"/>
                <a:gd name="connsiteY5" fmla="*/ 1953491 h 1953491"/>
                <a:gd name="connsiteX6" fmla="*/ 13854 w 976745"/>
                <a:gd name="connsiteY6" fmla="*/ 0 h 1953491"/>
                <a:gd name="connsiteX0" fmla="*/ 13854 w 976745"/>
                <a:gd name="connsiteY0" fmla="*/ 0 h 1953491"/>
                <a:gd name="connsiteX1" fmla="*/ 976745 w 976745"/>
                <a:gd name="connsiteY1" fmla="*/ 0 h 1953491"/>
                <a:gd name="connsiteX2" fmla="*/ 655785 w 976745"/>
                <a:gd name="connsiteY2" fmla="*/ 295561 h 1953491"/>
                <a:gd name="connsiteX3" fmla="*/ 309415 w 976745"/>
                <a:gd name="connsiteY3" fmla="*/ 295561 h 1953491"/>
                <a:gd name="connsiteX4" fmla="*/ 267851 w 976745"/>
                <a:gd name="connsiteY4" fmla="*/ 1625902 h 1953491"/>
                <a:gd name="connsiteX5" fmla="*/ 0 w 976745"/>
                <a:gd name="connsiteY5" fmla="*/ 1953491 h 1953491"/>
                <a:gd name="connsiteX6" fmla="*/ 13854 w 976745"/>
                <a:gd name="connsiteY6" fmla="*/ 0 h 1953491"/>
                <a:gd name="connsiteX0" fmla="*/ 13854 w 1821872"/>
                <a:gd name="connsiteY0" fmla="*/ 0 h 1953491"/>
                <a:gd name="connsiteX1" fmla="*/ 1821872 w 1821872"/>
                <a:gd name="connsiteY1" fmla="*/ 13854 h 1953491"/>
                <a:gd name="connsiteX2" fmla="*/ 655785 w 1821872"/>
                <a:gd name="connsiteY2" fmla="*/ 295561 h 1953491"/>
                <a:gd name="connsiteX3" fmla="*/ 309415 w 1821872"/>
                <a:gd name="connsiteY3" fmla="*/ 295561 h 1953491"/>
                <a:gd name="connsiteX4" fmla="*/ 267851 w 1821872"/>
                <a:gd name="connsiteY4" fmla="*/ 1625902 h 1953491"/>
                <a:gd name="connsiteX5" fmla="*/ 0 w 1821872"/>
                <a:gd name="connsiteY5" fmla="*/ 1953491 h 1953491"/>
                <a:gd name="connsiteX6" fmla="*/ 13854 w 1821872"/>
                <a:gd name="connsiteY6" fmla="*/ 0 h 1953491"/>
                <a:gd name="connsiteX0" fmla="*/ 13854 w 1821872"/>
                <a:gd name="connsiteY0" fmla="*/ 0 h 1953491"/>
                <a:gd name="connsiteX1" fmla="*/ 1821872 w 1821872"/>
                <a:gd name="connsiteY1" fmla="*/ 13854 h 1953491"/>
                <a:gd name="connsiteX2" fmla="*/ 1473206 w 1821872"/>
                <a:gd name="connsiteY2" fmla="*/ 281707 h 1953491"/>
                <a:gd name="connsiteX3" fmla="*/ 309415 w 1821872"/>
                <a:gd name="connsiteY3" fmla="*/ 295561 h 1953491"/>
                <a:gd name="connsiteX4" fmla="*/ 267851 w 1821872"/>
                <a:gd name="connsiteY4" fmla="*/ 1625902 h 1953491"/>
                <a:gd name="connsiteX5" fmla="*/ 0 w 1821872"/>
                <a:gd name="connsiteY5" fmla="*/ 1953491 h 1953491"/>
                <a:gd name="connsiteX6" fmla="*/ 13854 w 1821872"/>
                <a:gd name="connsiteY6" fmla="*/ 0 h 1953491"/>
                <a:gd name="connsiteX0" fmla="*/ 13854 w 1821872"/>
                <a:gd name="connsiteY0" fmla="*/ 0 h 1953491"/>
                <a:gd name="connsiteX1" fmla="*/ 1821872 w 1821872"/>
                <a:gd name="connsiteY1" fmla="*/ 13854 h 1953491"/>
                <a:gd name="connsiteX2" fmla="*/ 1473206 w 1821872"/>
                <a:gd name="connsiteY2" fmla="*/ 281707 h 1953491"/>
                <a:gd name="connsiteX3" fmla="*/ 309415 w 1821872"/>
                <a:gd name="connsiteY3" fmla="*/ 295561 h 1953491"/>
                <a:gd name="connsiteX4" fmla="*/ 323272 w 1821872"/>
                <a:gd name="connsiteY4" fmla="*/ 1584339 h 1953491"/>
                <a:gd name="connsiteX5" fmla="*/ 0 w 1821872"/>
                <a:gd name="connsiteY5" fmla="*/ 1953491 h 1953491"/>
                <a:gd name="connsiteX6" fmla="*/ 13854 w 1821872"/>
                <a:gd name="connsiteY6" fmla="*/ 0 h 195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1872" h="1953491">
                  <a:moveTo>
                    <a:pt x="13854" y="0"/>
                  </a:moveTo>
                  <a:lnTo>
                    <a:pt x="1821872" y="13854"/>
                  </a:lnTo>
                  <a:lnTo>
                    <a:pt x="1473206" y="281707"/>
                  </a:lnTo>
                  <a:lnTo>
                    <a:pt x="309415" y="295561"/>
                  </a:lnTo>
                  <a:lnTo>
                    <a:pt x="323272" y="1584339"/>
                  </a:lnTo>
                  <a:lnTo>
                    <a:pt x="0" y="1953491"/>
                  </a:lnTo>
                  <a:lnTo>
                    <a:pt x="13854" y="0"/>
                  </a:lnTo>
                  <a:close/>
                </a:path>
              </a:pathLst>
            </a:custGeom>
            <a:blipFill>
              <a:blip r:embed="rId3"/>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a:off x="304801" y="304800"/>
              <a:ext cx="838200" cy="762000"/>
            </a:xfrm>
            <a:prstGeom prst="halfFrame">
              <a:avLst/>
            </a:prstGeom>
            <a:gradFill>
              <a:gsLst>
                <a:gs pos="54854">
                  <a:srgbClr val="FFFF00"/>
                </a:gs>
                <a:gs pos="37181">
                  <a:srgbClr val="FF0000"/>
                </a:gs>
                <a:gs pos="25681">
                  <a:schemeClr val="bg2">
                    <a:lumMod val="10000"/>
                  </a:schemeClr>
                </a:gs>
                <a:gs pos="8880">
                  <a:srgbClr val="00B0F0"/>
                </a:gs>
                <a:gs pos="0">
                  <a:schemeClr val="accent1">
                    <a:lumMod val="75000"/>
                  </a:schemeClr>
                </a:gs>
                <a:gs pos="74000">
                  <a:schemeClr val="accent1">
                    <a:lumMod val="45000"/>
                    <a:lumOff val="55000"/>
                  </a:schemeClr>
                </a:gs>
                <a:gs pos="83000">
                  <a:srgbClr val="002060"/>
                </a:gs>
                <a:gs pos="100000">
                  <a:schemeClr val="accent2">
                    <a:lumMod val="7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8001000" y="5791200"/>
              <a:ext cx="838200" cy="762000"/>
            </a:xfrm>
            <a:prstGeom prst="halfFrame">
              <a:avLst/>
            </a:prstGeom>
            <a:gradFill>
              <a:gsLst>
                <a:gs pos="54854">
                  <a:srgbClr val="FFFF00"/>
                </a:gs>
                <a:gs pos="37181">
                  <a:srgbClr val="FF0000"/>
                </a:gs>
                <a:gs pos="25681">
                  <a:schemeClr val="bg2">
                    <a:lumMod val="10000"/>
                  </a:schemeClr>
                </a:gs>
                <a:gs pos="8880">
                  <a:srgbClr val="00B0F0"/>
                </a:gs>
                <a:gs pos="0">
                  <a:schemeClr val="accent1">
                    <a:lumMod val="75000"/>
                  </a:schemeClr>
                </a:gs>
                <a:gs pos="74000">
                  <a:schemeClr val="accent1">
                    <a:lumMod val="45000"/>
                    <a:lumOff val="55000"/>
                  </a:schemeClr>
                </a:gs>
                <a:gs pos="83000">
                  <a:srgbClr val="002060"/>
                </a:gs>
                <a:gs pos="100000">
                  <a:schemeClr val="accent2">
                    <a:lumMod val="7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6200000">
              <a:off x="266700" y="5753100"/>
              <a:ext cx="838200" cy="762000"/>
            </a:xfrm>
            <a:prstGeom prst="halfFrame">
              <a:avLst/>
            </a:prstGeom>
            <a:gradFill>
              <a:gsLst>
                <a:gs pos="54854">
                  <a:srgbClr val="FFFF00"/>
                </a:gs>
                <a:gs pos="37181">
                  <a:srgbClr val="FF0000"/>
                </a:gs>
                <a:gs pos="25681">
                  <a:schemeClr val="bg2">
                    <a:lumMod val="10000"/>
                  </a:schemeClr>
                </a:gs>
                <a:gs pos="8880">
                  <a:srgbClr val="00B0F0"/>
                </a:gs>
                <a:gs pos="0">
                  <a:schemeClr val="accent1">
                    <a:lumMod val="75000"/>
                  </a:schemeClr>
                </a:gs>
                <a:gs pos="74000">
                  <a:schemeClr val="accent1">
                    <a:lumMod val="45000"/>
                    <a:lumOff val="55000"/>
                  </a:schemeClr>
                </a:gs>
                <a:gs pos="83000">
                  <a:srgbClr val="002060"/>
                </a:gs>
                <a:gs pos="100000">
                  <a:schemeClr val="accent2">
                    <a:lumMod val="7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5400000">
              <a:off x="8039100" y="349827"/>
              <a:ext cx="838200" cy="762000"/>
            </a:xfrm>
            <a:prstGeom prst="halfFrame">
              <a:avLst/>
            </a:prstGeom>
            <a:gradFill>
              <a:gsLst>
                <a:gs pos="54854">
                  <a:srgbClr val="FFFF00"/>
                </a:gs>
                <a:gs pos="37181">
                  <a:srgbClr val="FF0000"/>
                </a:gs>
                <a:gs pos="25681">
                  <a:schemeClr val="bg2">
                    <a:lumMod val="10000"/>
                  </a:schemeClr>
                </a:gs>
                <a:gs pos="8880">
                  <a:srgbClr val="00B0F0"/>
                </a:gs>
                <a:gs pos="0">
                  <a:schemeClr val="accent1">
                    <a:lumMod val="75000"/>
                  </a:schemeClr>
                </a:gs>
                <a:gs pos="74000">
                  <a:schemeClr val="accent1">
                    <a:lumMod val="45000"/>
                    <a:lumOff val="55000"/>
                  </a:schemeClr>
                </a:gs>
                <a:gs pos="83000">
                  <a:srgbClr val="002060"/>
                </a:gs>
                <a:gs pos="100000">
                  <a:schemeClr val="accent2">
                    <a:lumMod val="7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Horizontal Scroll 11"/>
          <p:cNvSpPr/>
          <p:nvPr/>
        </p:nvSpPr>
        <p:spPr>
          <a:xfrm>
            <a:off x="1219200" y="228600"/>
            <a:ext cx="6629398" cy="990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BD" sz="3200" b="1" dirty="0" smtClean="0"/>
              <a:t>বীজ</a:t>
            </a:r>
            <a:r>
              <a:rPr lang="en-US" sz="3200" b="1" dirty="0" smtClean="0"/>
              <a:t> </a:t>
            </a:r>
            <a:r>
              <a:rPr lang="en-US" sz="3200" b="1" dirty="0" err="1" smtClean="0"/>
              <a:t>সংরক্ষ্ণ</a:t>
            </a:r>
            <a:r>
              <a:rPr lang="en-US" sz="3200" b="1" dirty="0" smtClean="0"/>
              <a:t> </a:t>
            </a:r>
            <a:r>
              <a:rPr lang="en-US" sz="3200" b="1" dirty="0" err="1" smtClean="0"/>
              <a:t>পদ্ধতি</a:t>
            </a:r>
            <a:r>
              <a:rPr lang="en-US" sz="3200" b="1" dirty="0" smtClean="0"/>
              <a:t>  </a:t>
            </a:r>
            <a:r>
              <a:rPr lang="bn-BD" sz="3200" b="1" dirty="0" smtClean="0"/>
              <a:t> </a:t>
            </a:r>
            <a:endParaRPr lang="en-US" sz="3200" b="1" dirty="0"/>
          </a:p>
        </p:txBody>
      </p:sp>
      <p:sp>
        <p:nvSpPr>
          <p:cNvPr id="14" name="TextBox 13"/>
          <p:cNvSpPr txBox="1"/>
          <p:nvPr/>
        </p:nvSpPr>
        <p:spPr>
          <a:xfrm>
            <a:off x="342899" y="1440873"/>
            <a:ext cx="8382000" cy="523220"/>
          </a:xfrm>
          <a:prstGeom prst="rect">
            <a:avLst/>
          </a:prstGeom>
          <a:noFill/>
        </p:spPr>
        <p:txBody>
          <a:bodyPr wrap="square" rtlCol="0">
            <a:spAutoFit/>
          </a:bodyPr>
          <a:lstStyle/>
          <a:p>
            <a:r>
              <a:rPr lang="en-US" sz="2800" b="1" i="1" dirty="0" err="1" smtClean="0">
                <a:solidFill>
                  <a:srgbClr val="FF0000"/>
                </a:solidFill>
              </a:rPr>
              <a:t>বীজ</a:t>
            </a:r>
            <a:r>
              <a:rPr lang="en-US" sz="2800" b="1" i="1" dirty="0" smtClean="0">
                <a:solidFill>
                  <a:srgbClr val="FF0000"/>
                </a:solidFill>
              </a:rPr>
              <a:t> </a:t>
            </a:r>
            <a:r>
              <a:rPr lang="en-US" sz="2800" b="1" i="1" dirty="0" err="1" smtClean="0">
                <a:solidFill>
                  <a:srgbClr val="FF0000"/>
                </a:solidFill>
              </a:rPr>
              <a:t>বিভিন্ন</a:t>
            </a:r>
            <a:r>
              <a:rPr lang="en-US" sz="2800" b="1" i="1" dirty="0" smtClean="0">
                <a:solidFill>
                  <a:srgbClr val="FF0000"/>
                </a:solidFill>
              </a:rPr>
              <a:t> </a:t>
            </a:r>
            <a:r>
              <a:rPr lang="en-US" sz="2800" b="1" i="1" dirty="0" err="1" smtClean="0">
                <a:solidFill>
                  <a:srgbClr val="FF0000"/>
                </a:solidFill>
              </a:rPr>
              <a:t>পদ্ধতিতে</a:t>
            </a:r>
            <a:r>
              <a:rPr lang="en-US" sz="2800" b="1" i="1" dirty="0" smtClean="0">
                <a:solidFill>
                  <a:srgbClr val="FF0000"/>
                </a:solidFill>
              </a:rPr>
              <a:t> </a:t>
            </a:r>
            <a:r>
              <a:rPr lang="en-US" sz="2800" b="1" i="1" dirty="0" err="1" smtClean="0">
                <a:solidFill>
                  <a:srgbClr val="FF0000"/>
                </a:solidFill>
              </a:rPr>
              <a:t>সংরক্ষন</a:t>
            </a:r>
            <a:r>
              <a:rPr lang="en-US" sz="2800" b="1" i="1" dirty="0" smtClean="0">
                <a:solidFill>
                  <a:srgbClr val="FF0000"/>
                </a:solidFill>
              </a:rPr>
              <a:t> </a:t>
            </a:r>
            <a:r>
              <a:rPr lang="en-US" sz="2800" b="1" i="1" dirty="0" err="1" smtClean="0">
                <a:solidFill>
                  <a:srgbClr val="FF0000"/>
                </a:solidFill>
              </a:rPr>
              <a:t>করা</a:t>
            </a:r>
            <a:r>
              <a:rPr lang="en-US" sz="2800" b="1" i="1" dirty="0" smtClean="0">
                <a:solidFill>
                  <a:srgbClr val="FF0000"/>
                </a:solidFill>
              </a:rPr>
              <a:t> </a:t>
            </a:r>
            <a:r>
              <a:rPr lang="en-US" sz="2800" b="1" i="1" dirty="0" err="1" smtClean="0">
                <a:solidFill>
                  <a:srgbClr val="FF0000"/>
                </a:solidFill>
              </a:rPr>
              <a:t>হয়</a:t>
            </a:r>
            <a:r>
              <a:rPr lang="en-US" sz="2800" b="1" i="1" dirty="0" smtClean="0">
                <a:solidFill>
                  <a:srgbClr val="FF0000"/>
                </a:solidFill>
              </a:rPr>
              <a:t>--- </a:t>
            </a:r>
            <a:endParaRPr lang="en-US" sz="2800" b="1" i="1" dirty="0">
              <a:solidFill>
                <a:srgbClr val="FF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940" y="1964093"/>
            <a:ext cx="3834242" cy="360590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450" y="1964093"/>
            <a:ext cx="4260272" cy="3605905"/>
          </a:xfrm>
          <a:prstGeom prst="rect">
            <a:avLst/>
          </a:prstGeom>
        </p:spPr>
      </p:pic>
      <p:sp>
        <p:nvSpPr>
          <p:cNvPr id="16" name="TextBox 15"/>
          <p:cNvSpPr txBox="1"/>
          <p:nvPr/>
        </p:nvSpPr>
        <p:spPr>
          <a:xfrm>
            <a:off x="517819" y="5780810"/>
            <a:ext cx="3811729" cy="461665"/>
          </a:xfrm>
          <a:prstGeom prst="rect">
            <a:avLst/>
          </a:prstGeom>
          <a:noFill/>
        </p:spPr>
        <p:txBody>
          <a:bodyPr wrap="square" rtlCol="0">
            <a:spAutoFit/>
          </a:bodyPr>
          <a:lstStyle/>
          <a:p>
            <a:r>
              <a:rPr lang="en-US" sz="2400" b="1" dirty="0" err="1" smtClean="0"/>
              <a:t>ধান</a:t>
            </a:r>
            <a:r>
              <a:rPr lang="en-US" sz="2400" b="1" dirty="0" smtClean="0"/>
              <a:t> </a:t>
            </a:r>
            <a:r>
              <a:rPr lang="en-US" sz="2400" b="1" dirty="0" err="1" smtClean="0"/>
              <a:t>গোলায়</a:t>
            </a:r>
            <a:r>
              <a:rPr lang="en-US" sz="2400" b="1" dirty="0" smtClean="0"/>
              <a:t> </a:t>
            </a:r>
            <a:r>
              <a:rPr lang="en-US" sz="2400" b="1" dirty="0" err="1" smtClean="0"/>
              <a:t>সংরক্ষ্ণ</a:t>
            </a:r>
            <a:r>
              <a:rPr lang="en-US" sz="2400" b="1" dirty="0" smtClean="0"/>
              <a:t> </a:t>
            </a:r>
            <a:endParaRPr lang="en-US" sz="2400" b="1" dirty="0"/>
          </a:p>
        </p:txBody>
      </p:sp>
      <p:sp>
        <p:nvSpPr>
          <p:cNvPr id="17" name="TextBox 16"/>
          <p:cNvSpPr txBox="1"/>
          <p:nvPr/>
        </p:nvSpPr>
        <p:spPr>
          <a:xfrm>
            <a:off x="4771160" y="5784274"/>
            <a:ext cx="3467100" cy="461665"/>
          </a:xfrm>
          <a:prstGeom prst="rect">
            <a:avLst/>
          </a:prstGeom>
          <a:noFill/>
        </p:spPr>
        <p:txBody>
          <a:bodyPr wrap="square" rtlCol="0">
            <a:spAutoFit/>
          </a:bodyPr>
          <a:lstStyle/>
          <a:p>
            <a:r>
              <a:rPr lang="en-US" sz="2400" b="1" dirty="0" err="1" smtClean="0"/>
              <a:t>চটের</a:t>
            </a:r>
            <a:r>
              <a:rPr lang="en-US" sz="2400" b="1" dirty="0" smtClean="0"/>
              <a:t> </a:t>
            </a:r>
            <a:r>
              <a:rPr lang="en-US" sz="2400" b="1" dirty="0" err="1" smtClean="0"/>
              <a:t>বস্তায়</a:t>
            </a:r>
            <a:r>
              <a:rPr lang="en-US" sz="2400" b="1" dirty="0" smtClean="0"/>
              <a:t> </a:t>
            </a:r>
            <a:r>
              <a:rPr lang="en-US" sz="2400" b="1" dirty="0" err="1" smtClean="0"/>
              <a:t>সংরক্ষ্ণ</a:t>
            </a:r>
            <a:r>
              <a:rPr lang="en-US" sz="2400" b="1" dirty="0" smtClean="0"/>
              <a:t> </a:t>
            </a:r>
            <a:endParaRPr lang="en-US" sz="2400" b="1" dirty="0"/>
          </a:p>
        </p:txBody>
      </p:sp>
    </p:spTree>
    <p:extLst>
      <p:ext uri="{BB962C8B-B14F-4D97-AF65-F5344CB8AC3E}">
        <p14:creationId xmlns:p14="http://schemas.microsoft.com/office/powerpoint/2010/main" val="104089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148" y="313026"/>
            <a:ext cx="4648200" cy="31367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68444"/>
            <a:ext cx="3124200" cy="313675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68444"/>
            <a:ext cx="2876550" cy="3136756"/>
          </a:xfrm>
          <a:prstGeom prst="rect">
            <a:avLst/>
          </a:prstGeom>
        </p:spPr>
      </p:pic>
      <p:sp>
        <p:nvSpPr>
          <p:cNvPr id="7" name="Regular Pentagon 6"/>
          <p:cNvSpPr/>
          <p:nvPr/>
        </p:nvSpPr>
        <p:spPr>
          <a:xfrm>
            <a:off x="371475" y="3519055"/>
            <a:ext cx="2743200" cy="22860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rPr>
              <a:t>ডোলে সংরক্ষণ </a:t>
            </a:r>
            <a:endParaRPr lang="en-US" sz="2800" b="1" dirty="0">
              <a:solidFill>
                <a:schemeClr val="tx1"/>
              </a:solidFill>
            </a:endParaRPr>
          </a:p>
        </p:txBody>
      </p:sp>
      <p:sp>
        <p:nvSpPr>
          <p:cNvPr id="8" name="Regular Pentagon 7"/>
          <p:cNvSpPr/>
          <p:nvPr/>
        </p:nvSpPr>
        <p:spPr>
          <a:xfrm>
            <a:off x="3145414" y="3539837"/>
            <a:ext cx="2743200" cy="2147455"/>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rPr>
              <a:t>মটকায় সংরক্ষণ </a:t>
            </a:r>
            <a:endParaRPr lang="en-US" sz="2800" b="1" dirty="0">
              <a:solidFill>
                <a:schemeClr val="tx1"/>
              </a:solidFill>
            </a:endParaRPr>
          </a:p>
        </p:txBody>
      </p:sp>
      <p:sp>
        <p:nvSpPr>
          <p:cNvPr id="9" name="Regular Pentagon 8"/>
          <p:cNvSpPr/>
          <p:nvPr/>
        </p:nvSpPr>
        <p:spPr>
          <a:xfrm>
            <a:off x="5905500" y="3539837"/>
            <a:ext cx="2743200" cy="2147455"/>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smtClean="0">
                <a:solidFill>
                  <a:schemeClr val="tx1"/>
                </a:solidFill>
              </a:rPr>
              <a:t>পলিথিন ব্যাগে সংরক্ষণ </a:t>
            </a:r>
            <a:endParaRPr lang="en-US" sz="2400" b="1" dirty="0">
              <a:solidFill>
                <a:schemeClr val="tx1"/>
              </a:solidFill>
            </a:endParaRPr>
          </a:p>
        </p:txBody>
      </p:sp>
    </p:spTree>
    <p:extLst>
      <p:ext uri="{BB962C8B-B14F-4D97-AF65-F5344CB8AC3E}">
        <p14:creationId xmlns:p14="http://schemas.microsoft.com/office/powerpoint/2010/main" val="267795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4854">
              <a:srgbClr val="FFFF00"/>
            </a:gs>
            <a:gs pos="37181">
              <a:srgbClr val="FF0000"/>
            </a:gs>
            <a:gs pos="25681">
              <a:schemeClr val="bg2">
                <a:lumMod val="10000"/>
              </a:schemeClr>
            </a:gs>
            <a:gs pos="8880">
              <a:srgbClr val="00B0F0"/>
            </a:gs>
            <a:gs pos="0">
              <a:schemeClr val="accent1">
                <a:lumMod val="75000"/>
              </a:schemeClr>
            </a:gs>
            <a:gs pos="74000">
              <a:schemeClr val="accent1">
                <a:lumMod val="45000"/>
                <a:lumOff val="55000"/>
              </a:schemeClr>
            </a:gs>
            <a:gs pos="83000">
              <a:srgbClr val="002060"/>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609600" y="457200"/>
            <a:ext cx="7924800" cy="1066800"/>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Stop">
              <a:avLst/>
            </a:prstTxWarp>
          </a:bodyPr>
          <a:lstStyle/>
          <a:p>
            <a:pPr algn="ctr"/>
            <a:r>
              <a:rPr lang="bn-BD" sz="2400" dirty="0" smtClean="0">
                <a:solidFill>
                  <a:schemeClr val="tx1"/>
                </a:solidFill>
              </a:rPr>
              <a:t>দলীয় কাজ </a:t>
            </a:r>
            <a:endParaRPr lang="en-US" sz="24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38288"/>
            <a:ext cx="8077200" cy="3795712"/>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ounded Rectangle 3"/>
          <p:cNvSpPr/>
          <p:nvPr/>
        </p:nvSpPr>
        <p:spPr>
          <a:xfrm>
            <a:off x="568036" y="5410200"/>
            <a:ext cx="8077200" cy="10668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t>মাটির কলসে বীজ সংরক্ষণ পদ্ধতি বর্ননা কর </a:t>
            </a:r>
            <a:endParaRPr lang="en-US" sz="2800" b="1" dirty="0"/>
          </a:p>
        </p:txBody>
      </p:sp>
    </p:spTree>
    <p:extLst>
      <p:ext uri="{BB962C8B-B14F-4D97-AF65-F5344CB8AC3E}">
        <p14:creationId xmlns:p14="http://schemas.microsoft.com/office/powerpoint/2010/main" val="32965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4854">
              <a:srgbClr val="FFFF00"/>
            </a:gs>
            <a:gs pos="37181">
              <a:srgbClr val="FF0000"/>
            </a:gs>
            <a:gs pos="25681">
              <a:schemeClr val="bg2">
                <a:lumMod val="10000"/>
              </a:schemeClr>
            </a:gs>
            <a:gs pos="8880">
              <a:srgbClr val="00B0F0"/>
            </a:gs>
            <a:gs pos="0">
              <a:schemeClr val="accent1">
                <a:lumMod val="75000"/>
              </a:schemeClr>
            </a:gs>
            <a:gs pos="74000">
              <a:schemeClr val="accent1">
                <a:lumMod val="45000"/>
                <a:lumOff val="55000"/>
              </a:schemeClr>
            </a:gs>
            <a:gs pos="83000">
              <a:srgbClr val="002060"/>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762000" y="457200"/>
            <a:ext cx="7620000" cy="685800"/>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BD" b="1" i="1" dirty="0" smtClean="0">
                <a:gradFill>
                  <a:gsLst>
                    <a:gs pos="54854">
                      <a:srgbClr val="FFFF00"/>
                    </a:gs>
                    <a:gs pos="37181">
                      <a:srgbClr val="FF0000"/>
                    </a:gs>
                    <a:gs pos="25681">
                      <a:schemeClr val="bg2">
                        <a:lumMod val="10000"/>
                      </a:schemeClr>
                    </a:gs>
                    <a:gs pos="8880">
                      <a:srgbClr val="00B0F0"/>
                    </a:gs>
                    <a:gs pos="0">
                      <a:schemeClr val="accent1">
                        <a:lumMod val="75000"/>
                      </a:schemeClr>
                    </a:gs>
                    <a:gs pos="74000">
                      <a:schemeClr val="accent1">
                        <a:lumMod val="45000"/>
                        <a:lumOff val="55000"/>
                      </a:schemeClr>
                    </a:gs>
                    <a:gs pos="83000">
                      <a:srgbClr val="002060"/>
                    </a:gs>
                    <a:gs pos="100000">
                      <a:schemeClr val="accent2">
                        <a:lumMod val="75000"/>
                      </a:schemeClr>
                    </a:gs>
                  </a:gsLst>
                  <a:lin ang="5400000" scaled="1"/>
                </a:gradFill>
                <a:effectLst>
                  <a:glow rad="101600">
                    <a:schemeClr val="accent2">
                      <a:satMod val="175000"/>
                      <a:alpha val="40000"/>
                    </a:schemeClr>
                  </a:glow>
                  <a:outerShdw blurRad="50800" dist="50800" dir="5400000" algn="ctr" rotWithShape="0">
                    <a:schemeClr val="tx2"/>
                  </a:outerShdw>
                </a:effectLst>
              </a:rPr>
              <a:t>মূল্যায়ন</a:t>
            </a:r>
            <a:r>
              <a:rPr lang="bn-BD" dirty="0" smtClean="0"/>
              <a:t> </a:t>
            </a:r>
            <a:endParaRPr lang="en-US" dirty="0"/>
          </a:p>
        </p:txBody>
      </p:sp>
      <p:sp>
        <p:nvSpPr>
          <p:cNvPr id="3" name="TextBox 2"/>
          <p:cNvSpPr txBox="1"/>
          <p:nvPr/>
        </p:nvSpPr>
        <p:spPr>
          <a:xfrm>
            <a:off x="426720" y="1506570"/>
            <a:ext cx="8412480" cy="2616101"/>
          </a:xfrm>
          <a:prstGeom prst="rect">
            <a:avLst/>
          </a:prstGeom>
          <a:noFill/>
        </p:spPr>
        <p:txBody>
          <a:bodyPr wrap="square" rtlCol="0">
            <a:spAutoFit/>
          </a:bodyPr>
          <a:lstStyle/>
          <a:p>
            <a:r>
              <a:rPr lang="bn-BD" dirty="0" smtClean="0"/>
              <a:t>১। </a:t>
            </a:r>
            <a:r>
              <a:rPr lang="bn-BD" sz="2000" b="1" dirty="0" smtClean="0"/>
              <a:t>ফসল কাটার সময় বীজের আদ্রতা কত থাকে? </a:t>
            </a:r>
          </a:p>
          <a:p>
            <a:r>
              <a:rPr lang="bn-BD" sz="2000" b="1" dirty="0" smtClean="0"/>
              <a:t>২। ব্যবহারের জন্য বীজের আদ্রতা কত প্রয়োজন ? </a:t>
            </a:r>
          </a:p>
          <a:p>
            <a:r>
              <a:rPr lang="bn-BD" sz="2000" b="1" dirty="0" smtClean="0"/>
              <a:t>৩। বীজ শুকানোর </a:t>
            </a:r>
            <a:r>
              <a:rPr lang="bn-BD" sz="2400" b="1" dirty="0" smtClean="0"/>
              <a:t>পদ্ধতি</a:t>
            </a:r>
            <a:r>
              <a:rPr lang="bn-BD" sz="2000" b="1" dirty="0" smtClean="0"/>
              <a:t> কয়টি? </a:t>
            </a:r>
          </a:p>
          <a:p>
            <a:r>
              <a:rPr lang="bn-BD" sz="2000" b="1" dirty="0" smtClean="0"/>
              <a:t>৪। বীজ অঙ্করোদের জন্য কী পরিমান আদ্রতার প্রয়োজন? </a:t>
            </a:r>
          </a:p>
          <a:p>
            <a:r>
              <a:rPr lang="bn-BD" sz="2000" b="1" dirty="0" smtClean="0"/>
              <a:t>৫। কয়টি বিষয়ের উপর বীজ শুকানো নির্ভর করে?</a:t>
            </a:r>
          </a:p>
          <a:p>
            <a:r>
              <a:rPr lang="en-US" sz="2000" b="1" dirty="0" smtClean="0"/>
              <a:t>৬। </a:t>
            </a:r>
            <a:r>
              <a:rPr lang="en-US" sz="2000" b="1" dirty="0" err="1" smtClean="0"/>
              <a:t>মটকা</a:t>
            </a:r>
            <a:r>
              <a:rPr lang="en-US" sz="2000" b="1" dirty="0" smtClean="0"/>
              <a:t> </a:t>
            </a:r>
            <a:r>
              <a:rPr lang="en-US" sz="2000" b="1" dirty="0" err="1" smtClean="0"/>
              <a:t>কিসের</a:t>
            </a:r>
            <a:r>
              <a:rPr lang="en-US" sz="2000" b="1" dirty="0" smtClean="0"/>
              <a:t> </a:t>
            </a:r>
            <a:r>
              <a:rPr lang="en-US" sz="2000" b="1" dirty="0" err="1" smtClean="0"/>
              <a:t>তৈরি</a:t>
            </a:r>
            <a:r>
              <a:rPr lang="en-US" sz="2000" b="1" dirty="0" smtClean="0"/>
              <a:t> </a:t>
            </a:r>
            <a:r>
              <a:rPr lang="en-US" sz="2000" b="1" dirty="0" err="1" smtClean="0"/>
              <a:t>হয়</a:t>
            </a:r>
            <a:r>
              <a:rPr lang="en-US" sz="2000" b="1" dirty="0" smtClean="0"/>
              <a:t> ? </a:t>
            </a:r>
          </a:p>
          <a:p>
            <a:r>
              <a:rPr lang="en-US" sz="2000" b="1" dirty="0" smtClean="0"/>
              <a:t>৭। </a:t>
            </a:r>
            <a:r>
              <a:rPr lang="en-US" sz="2000" b="1" dirty="0" err="1" smtClean="0"/>
              <a:t>ডোল</a:t>
            </a:r>
            <a:r>
              <a:rPr lang="en-US" sz="2000" b="1" dirty="0" smtClean="0"/>
              <a:t> </a:t>
            </a:r>
            <a:r>
              <a:rPr lang="en-US" sz="2000" b="1" dirty="0" err="1" smtClean="0"/>
              <a:t>সাধারণত</a:t>
            </a:r>
            <a:r>
              <a:rPr lang="en-US" sz="2000" b="1" dirty="0" smtClean="0"/>
              <a:t> </a:t>
            </a:r>
            <a:r>
              <a:rPr lang="en-US" sz="2000" b="1" dirty="0" err="1" smtClean="0"/>
              <a:t>কিসের</a:t>
            </a:r>
            <a:r>
              <a:rPr lang="en-US" sz="2000" b="1" dirty="0" smtClean="0"/>
              <a:t> </a:t>
            </a:r>
            <a:r>
              <a:rPr lang="en-US" sz="2000" b="1" dirty="0" err="1" smtClean="0"/>
              <a:t>তৈরি</a:t>
            </a:r>
            <a:r>
              <a:rPr lang="en-US" sz="2000" b="1" dirty="0" smtClean="0"/>
              <a:t> </a:t>
            </a:r>
            <a:r>
              <a:rPr lang="en-US" sz="2000" b="1" dirty="0" err="1" smtClean="0"/>
              <a:t>হয়</a:t>
            </a:r>
            <a:r>
              <a:rPr lang="en-US" sz="2000" b="1" dirty="0" smtClean="0"/>
              <a:t>? </a:t>
            </a:r>
          </a:p>
          <a:p>
            <a:r>
              <a:rPr lang="en-US" sz="2000" b="1" dirty="0" smtClean="0"/>
              <a:t>৮। </a:t>
            </a:r>
            <a:r>
              <a:rPr lang="en-US" sz="2000" b="1" dirty="0" err="1" smtClean="0"/>
              <a:t>ধান</a:t>
            </a:r>
            <a:r>
              <a:rPr lang="en-US" sz="2000" b="1" dirty="0" smtClean="0"/>
              <a:t> </a:t>
            </a:r>
            <a:r>
              <a:rPr lang="en-US" sz="2000" b="1" dirty="0" err="1" smtClean="0"/>
              <a:t>গোলার</a:t>
            </a:r>
            <a:r>
              <a:rPr lang="en-US" sz="2000" b="1" dirty="0" smtClean="0"/>
              <a:t> </a:t>
            </a:r>
            <a:r>
              <a:rPr lang="en-US" sz="2000" b="1" dirty="0" err="1" smtClean="0"/>
              <a:t>মুখ</a:t>
            </a:r>
            <a:r>
              <a:rPr lang="en-US" sz="2000" b="1" dirty="0" smtClean="0"/>
              <a:t> </a:t>
            </a:r>
            <a:r>
              <a:rPr lang="en-US" sz="2000" b="1" dirty="0" err="1" smtClean="0"/>
              <a:t>কী</a:t>
            </a:r>
            <a:r>
              <a:rPr lang="en-US" sz="2000" b="1" dirty="0" smtClean="0"/>
              <a:t> </a:t>
            </a:r>
            <a:r>
              <a:rPr lang="en-US" sz="2000" b="1" dirty="0" err="1" smtClean="0"/>
              <a:t>দিয়ে</a:t>
            </a:r>
            <a:r>
              <a:rPr lang="en-US" sz="2000" b="1" dirty="0" smtClean="0"/>
              <a:t> </a:t>
            </a:r>
            <a:r>
              <a:rPr lang="en-US" sz="2000" b="1" dirty="0" err="1" smtClean="0"/>
              <a:t>বন্ধ</a:t>
            </a:r>
            <a:r>
              <a:rPr lang="en-US" sz="2000" b="1" dirty="0" smtClean="0"/>
              <a:t> </a:t>
            </a:r>
            <a:r>
              <a:rPr lang="en-US" sz="2000" b="1" dirty="0" err="1" smtClean="0"/>
              <a:t>করতে</a:t>
            </a:r>
            <a:r>
              <a:rPr lang="en-US" sz="2000" b="1" dirty="0" smtClean="0"/>
              <a:t> </a:t>
            </a:r>
            <a:r>
              <a:rPr lang="en-US" sz="2000" b="1" dirty="0" err="1" smtClean="0"/>
              <a:t>হয়</a:t>
            </a:r>
            <a:r>
              <a:rPr lang="en-US" sz="2000" b="1" dirty="0" smtClean="0"/>
              <a:t> ? </a:t>
            </a:r>
            <a:r>
              <a:rPr lang="bn-BD" sz="2000" b="1" dirty="0" smtClean="0"/>
              <a:t> </a:t>
            </a:r>
            <a:endParaRPr lang="en-US" sz="2000" b="1" dirty="0"/>
          </a:p>
        </p:txBody>
      </p:sp>
      <p:sp>
        <p:nvSpPr>
          <p:cNvPr id="4" name="Rounded Rectangle 3"/>
          <p:cNvSpPr/>
          <p:nvPr/>
        </p:nvSpPr>
        <p:spPr>
          <a:xfrm>
            <a:off x="6068291" y="1600200"/>
            <a:ext cx="2286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১৮—৪০% পর্যন্ত</a:t>
            </a:r>
            <a:endParaRPr lang="en-US" dirty="0"/>
          </a:p>
        </p:txBody>
      </p:sp>
      <p:sp>
        <p:nvSpPr>
          <p:cNvPr id="5" name="Rounded Rectangle 4"/>
          <p:cNvSpPr/>
          <p:nvPr/>
        </p:nvSpPr>
        <p:spPr>
          <a:xfrm>
            <a:off x="6338455" y="1929484"/>
            <a:ext cx="2286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১২%বা তার কম </a:t>
            </a:r>
            <a:endParaRPr lang="en-US" dirty="0"/>
          </a:p>
        </p:txBody>
      </p:sp>
      <p:sp>
        <p:nvSpPr>
          <p:cNvPr id="6" name="Rounded Rectangle 5"/>
          <p:cNvSpPr/>
          <p:nvPr/>
        </p:nvSpPr>
        <p:spPr>
          <a:xfrm>
            <a:off x="5334000" y="2248019"/>
            <a:ext cx="2286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২ প্রকার </a:t>
            </a:r>
            <a:endParaRPr lang="en-US" dirty="0"/>
          </a:p>
        </p:txBody>
      </p:sp>
      <p:sp>
        <p:nvSpPr>
          <p:cNvPr id="7" name="Rounded Rectangle 6"/>
          <p:cNvSpPr/>
          <p:nvPr/>
        </p:nvSpPr>
        <p:spPr>
          <a:xfrm>
            <a:off x="7086600" y="2585783"/>
            <a:ext cx="1752600" cy="228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৩৫—৬০% </a:t>
            </a:r>
            <a:endParaRPr lang="en-US" dirty="0"/>
          </a:p>
        </p:txBody>
      </p:sp>
      <p:sp>
        <p:nvSpPr>
          <p:cNvPr id="8" name="Rounded Rectangle 7"/>
          <p:cNvSpPr/>
          <p:nvPr/>
        </p:nvSpPr>
        <p:spPr>
          <a:xfrm>
            <a:off x="6359237" y="2911165"/>
            <a:ext cx="1752600" cy="228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৩ টি </a:t>
            </a:r>
            <a:endParaRPr lang="en-US" dirty="0"/>
          </a:p>
        </p:txBody>
      </p:sp>
      <p:sp>
        <p:nvSpPr>
          <p:cNvPr id="9" name="Rounded Rectangle 8"/>
          <p:cNvSpPr/>
          <p:nvPr/>
        </p:nvSpPr>
        <p:spPr>
          <a:xfrm>
            <a:off x="4114800" y="3186381"/>
            <a:ext cx="1752600" cy="228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মাটির</a:t>
            </a:r>
            <a:r>
              <a:rPr lang="en-US" dirty="0" smtClean="0"/>
              <a:t> </a:t>
            </a:r>
            <a:endParaRPr lang="en-US" dirty="0"/>
          </a:p>
        </p:txBody>
      </p:sp>
      <p:sp>
        <p:nvSpPr>
          <p:cNvPr id="10" name="Rounded Rectangle 9"/>
          <p:cNvSpPr/>
          <p:nvPr/>
        </p:nvSpPr>
        <p:spPr>
          <a:xfrm rot="10800000" flipV="1">
            <a:off x="5867400" y="3810000"/>
            <a:ext cx="2971800" cy="296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গবর ও মাটির প্রলেপ দিয়ে </a:t>
            </a:r>
            <a:endParaRPr lang="en-US" dirty="0"/>
          </a:p>
        </p:txBody>
      </p:sp>
      <p:sp>
        <p:nvSpPr>
          <p:cNvPr id="11" name="Rounded Rectangle 10"/>
          <p:cNvSpPr/>
          <p:nvPr/>
        </p:nvSpPr>
        <p:spPr>
          <a:xfrm>
            <a:off x="4991100" y="3519338"/>
            <a:ext cx="1752600" cy="228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বাঁশ বা কাঠ </a:t>
            </a:r>
            <a:endParaRPr lang="en-US" dirty="0"/>
          </a:p>
        </p:txBody>
      </p:sp>
    </p:spTree>
    <p:extLst>
      <p:ext uri="{BB962C8B-B14F-4D97-AF65-F5344CB8AC3E}">
        <p14:creationId xmlns:p14="http://schemas.microsoft.com/office/powerpoint/2010/main" val="93817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 calcmode="lin" valueType="num">
                                      <p:cBhvr additive="base">
                                        <p:cTn id="6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ppt_x"/>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anim calcmode="lin" valueType="num">
                                      <p:cBhvr additive="base">
                                        <p:cTn id="7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anim calcmode="lin" valueType="num">
                                      <p:cBhvr>
                                        <p:cTn id="79" dur="1000" fill="hold"/>
                                        <p:tgtEl>
                                          <p:spTgt spid="9"/>
                                        </p:tgtEl>
                                        <p:attrNameLst>
                                          <p:attrName>ppt_x</p:attrName>
                                        </p:attrNameLst>
                                      </p:cBhvr>
                                      <p:tavLst>
                                        <p:tav tm="0">
                                          <p:val>
                                            <p:strVal val="#ppt_x"/>
                                          </p:val>
                                        </p:tav>
                                        <p:tav tm="100000">
                                          <p:val>
                                            <p:strVal val="#ppt_x"/>
                                          </p:val>
                                        </p:tav>
                                      </p:tavLst>
                                    </p:anim>
                                    <p:anim calcmode="lin" valueType="num">
                                      <p:cBhvr>
                                        <p:cTn id="8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animEffect transition="in" filter="fade">
                                      <p:cBhvr>
                                        <p:cTn id="85" dur="1000"/>
                                        <p:tgtEl>
                                          <p:spTgt spid="3">
                                            <p:txEl>
                                              <p:pRg st="6" end="6"/>
                                            </p:txEl>
                                          </p:spTgt>
                                        </p:tgtEl>
                                      </p:cBhvr>
                                    </p:animEffect>
                                    <p:anim calcmode="lin" valueType="num">
                                      <p:cBhvr>
                                        <p:cTn id="8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3"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additive="base">
                                        <p:cTn id="92" dur="500" fill="hold"/>
                                        <p:tgtEl>
                                          <p:spTgt spid="11"/>
                                        </p:tgtEl>
                                        <p:attrNameLst>
                                          <p:attrName>ppt_x</p:attrName>
                                        </p:attrNameLst>
                                      </p:cBhvr>
                                      <p:tavLst>
                                        <p:tav tm="0">
                                          <p:val>
                                            <p:strVal val="1+#ppt_w/2"/>
                                          </p:val>
                                        </p:tav>
                                        <p:tav tm="100000">
                                          <p:val>
                                            <p:strVal val="#ppt_x"/>
                                          </p:val>
                                        </p:tav>
                                      </p:tavLst>
                                    </p:anim>
                                    <p:anim calcmode="lin" valueType="num">
                                      <p:cBhvr additive="base">
                                        <p:cTn id="9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
                                            <p:txEl>
                                              <p:pRg st="7" end="7"/>
                                            </p:txEl>
                                          </p:spTgt>
                                        </p:tgtEl>
                                        <p:attrNameLst>
                                          <p:attrName>style.visibility</p:attrName>
                                        </p:attrNameLst>
                                      </p:cBhvr>
                                      <p:to>
                                        <p:strVal val="visible"/>
                                      </p:to>
                                    </p:set>
                                    <p:animEffect transition="in" filter="fade">
                                      <p:cBhvr>
                                        <p:cTn id="98" dur="1000"/>
                                        <p:tgtEl>
                                          <p:spTgt spid="3">
                                            <p:txEl>
                                              <p:pRg st="7" end="7"/>
                                            </p:txEl>
                                          </p:spTgt>
                                        </p:tgtEl>
                                      </p:cBhvr>
                                    </p:animEffect>
                                    <p:anim calcmode="lin" valueType="num">
                                      <p:cBhvr>
                                        <p:cTn id="9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9" fill="hold" grpId="0" nodeType="clickEffect">
                                  <p:stCondLst>
                                    <p:cond delay="0"/>
                                  </p:stCondLst>
                                  <p:childTnLst>
                                    <p:set>
                                      <p:cBhvr>
                                        <p:cTn id="104" dur="1" fill="hold">
                                          <p:stCondLst>
                                            <p:cond delay="0"/>
                                          </p:stCondLst>
                                        </p:cTn>
                                        <p:tgtEl>
                                          <p:spTgt spid="10"/>
                                        </p:tgtEl>
                                        <p:attrNameLst>
                                          <p:attrName>style.visibility</p:attrName>
                                        </p:attrNameLst>
                                      </p:cBhvr>
                                      <p:to>
                                        <p:strVal val="visible"/>
                                      </p:to>
                                    </p:set>
                                    <p:anim calcmode="lin" valueType="num">
                                      <p:cBhvr additive="base">
                                        <p:cTn id="105" dur="500" fill="hold"/>
                                        <p:tgtEl>
                                          <p:spTgt spid="10"/>
                                        </p:tgtEl>
                                        <p:attrNameLst>
                                          <p:attrName>ppt_x</p:attrName>
                                        </p:attrNameLst>
                                      </p:cBhvr>
                                      <p:tavLst>
                                        <p:tav tm="0">
                                          <p:val>
                                            <p:strVal val="0-#ppt_w/2"/>
                                          </p:val>
                                        </p:tav>
                                        <p:tav tm="100000">
                                          <p:val>
                                            <p:strVal val="#ppt_x"/>
                                          </p:val>
                                        </p:tav>
                                      </p:tavLst>
                                    </p:anim>
                                    <p:anim calcmode="lin" valueType="num">
                                      <p:cBhvr additive="base">
                                        <p:cTn id="10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57200" y="457200"/>
            <a:ext cx="8229600" cy="5867400"/>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5800" y="609600"/>
            <a:ext cx="7696200" cy="762000"/>
          </a:xfrm>
          <a:prstGeom prst="rect">
            <a:avLst/>
          </a:prstGeom>
          <a:noFill/>
        </p:spPr>
        <p:txBody>
          <a:bodyPr wrap="square" rtlCol="0">
            <a:prstTxWarp prst="textPlain">
              <a:avLst/>
            </a:prstTxWarp>
            <a:spAutoFit/>
          </a:bodyPr>
          <a:lstStyle/>
          <a:p>
            <a:r>
              <a:rPr lang="bn-BD" dirty="0" smtClean="0"/>
              <a:t>বাড়ির কাজ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72828"/>
            <a:ext cx="7398327" cy="3436144"/>
          </a:xfrm>
          <a:prstGeom prst="rect">
            <a:avLst/>
          </a:prstGeom>
          <a:ln w="228600" cap="sq" cmpd="thickThin">
            <a:solidFill>
              <a:srgbClr val="FF0000"/>
            </a:solidFill>
            <a:prstDash val="solid"/>
            <a:miter lim="800000"/>
          </a:ln>
          <a:effectLst>
            <a:innerShdw blurRad="76200">
              <a:srgbClr val="000000"/>
            </a:innerShdw>
          </a:effectLst>
        </p:spPr>
      </p:pic>
      <p:sp>
        <p:nvSpPr>
          <p:cNvPr id="5" name="TextBox 4"/>
          <p:cNvSpPr txBox="1"/>
          <p:nvPr/>
        </p:nvSpPr>
        <p:spPr>
          <a:xfrm>
            <a:off x="571500" y="5526286"/>
            <a:ext cx="7924800" cy="381000"/>
          </a:xfrm>
          <a:prstGeom prst="rect">
            <a:avLst/>
          </a:prstGeom>
          <a:noFill/>
        </p:spPr>
        <p:txBody>
          <a:bodyPr wrap="square" rtlCol="0">
            <a:prstTxWarp prst="textInflate">
              <a:avLst/>
            </a:prstTxWarp>
            <a:spAutoFit/>
          </a:bodyPr>
          <a:lstStyle/>
          <a:p>
            <a:r>
              <a:rPr lang="bn-BD" dirty="0" smtClean="0"/>
              <a:t>বীজ সংরক্ষ্ণের গুরুত্ব কী ? ব্যাখ্যা কর </a:t>
            </a:r>
            <a:endParaRPr lang="en-US" dirty="0"/>
          </a:p>
        </p:txBody>
      </p:sp>
    </p:spTree>
    <p:extLst>
      <p:ext uri="{BB962C8B-B14F-4D97-AF65-F5344CB8AC3E}">
        <p14:creationId xmlns:p14="http://schemas.microsoft.com/office/powerpoint/2010/main" val="161028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457200" y="457200"/>
            <a:ext cx="8229600" cy="5943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09600"/>
            <a:ext cx="7924800" cy="5638800"/>
          </a:xfrm>
          <a:prstGeom prst="rect">
            <a:avLst/>
          </a:prstGeom>
          <a:noFill/>
        </p:spPr>
      </p:pic>
      <p:sp>
        <p:nvSpPr>
          <p:cNvPr id="4" name="TextBox 3"/>
          <p:cNvSpPr txBox="1"/>
          <p:nvPr/>
        </p:nvSpPr>
        <p:spPr>
          <a:xfrm>
            <a:off x="2743200" y="609600"/>
            <a:ext cx="5562600" cy="2667000"/>
          </a:xfrm>
          <a:prstGeom prst="rect">
            <a:avLst/>
          </a:prstGeom>
          <a:noFill/>
        </p:spPr>
        <p:txBody>
          <a:bodyPr wrap="square" rtlCol="0">
            <a:prstTxWarp prst="textChevron">
              <a:avLst/>
            </a:prstTxWarp>
            <a:spAutoFit/>
          </a:bodyPr>
          <a:lstStyle/>
          <a:p>
            <a:r>
              <a:rPr lang="en-US" b="1" dirty="0" err="1" smtClean="0">
                <a:ln w="57150">
                  <a:solidFill>
                    <a:srgbClr val="FFC000"/>
                  </a:solidFill>
                </a:ln>
              </a:rPr>
              <a:t>ধন্যবাদ</a:t>
            </a:r>
            <a:r>
              <a:rPr lang="en-US" dirty="0" smtClean="0"/>
              <a:t> </a:t>
            </a:r>
            <a:endParaRPr lang="en-US" dirty="0"/>
          </a:p>
        </p:txBody>
      </p:sp>
      <p:sp>
        <p:nvSpPr>
          <p:cNvPr id="5" name="TextBox 4"/>
          <p:cNvSpPr txBox="1"/>
          <p:nvPr/>
        </p:nvSpPr>
        <p:spPr>
          <a:xfrm>
            <a:off x="2514600" y="4114800"/>
            <a:ext cx="5791200" cy="584775"/>
          </a:xfrm>
          <a:prstGeom prst="rect">
            <a:avLst/>
          </a:prstGeom>
          <a:noFill/>
        </p:spPr>
        <p:txBody>
          <a:bodyPr wrap="square" rtlCol="0">
            <a:spAutoFit/>
          </a:bodyPr>
          <a:lstStyle/>
          <a:p>
            <a:r>
              <a:rPr lang="bn-BD" sz="3200" b="1" i="1" u="wavyDbl" dirty="0" smtClean="0">
                <a:uFill>
                  <a:solidFill>
                    <a:srgbClr val="FF0000"/>
                  </a:solidFill>
                </a:uFill>
              </a:rPr>
              <a:t>জ্ঞানহীন মানুষ পশুর সমান  </a:t>
            </a:r>
            <a:endParaRPr lang="en-US" sz="3200" b="1" i="1" u="wavyDbl" dirty="0">
              <a:uFill>
                <a:solidFill>
                  <a:srgbClr val="FF0000"/>
                </a:solidFill>
              </a:uFill>
            </a:endParaRPr>
          </a:p>
        </p:txBody>
      </p:sp>
    </p:spTree>
    <p:extLst>
      <p:ext uri="{BB962C8B-B14F-4D97-AF65-F5344CB8AC3E}">
        <p14:creationId xmlns:p14="http://schemas.microsoft.com/office/powerpoint/2010/main" val="106278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gradFill>
        <a:effectLst/>
      </p:bgPr>
    </p:bg>
    <p:spTree>
      <p:nvGrpSpPr>
        <p:cNvPr id="1" name=""/>
        <p:cNvGrpSpPr/>
        <p:nvPr/>
      </p:nvGrpSpPr>
      <p:grpSpPr>
        <a:xfrm>
          <a:off x="0" y="0"/>
          <a:ext cx="0" cy="0"/>
          <a:chOff x="0" y="0"/>
          <a:chExt cx="0" cy="0"/>
        </a:xfrm>
      </p:grpSpPr>
      <p:sp>
        <p:nvSpPr>
          <p:cNvPr id="2" name="Freeform: Shape 10">
            <a:extLst>
              <a:ext uri="{FF2B5EF4-FFF2-40B4-BE49-F238E27FC236}">
                <a16:creationId xmlns:a16="http://schemas.microsoft.com/office/drawing/2014/main" id="{6A3542E5-F7E2-4FB5-8FB9-B424011A1517}"/>
              </a:ext>
            </a:extLst>
          </p:cNvPr>
          <p:cNvSpPr/>
          <p:nvPr/>
        </p:nvSpPr>
        <p:spPr>
          <a:xfrm>
            <a:off x="80258" y="76200"/>
            <a:ext cx="1447800" cy="1371600"/>
          </a:xfrm>
          <a:custGeom>
            <a:avLst/>
            <a:gdLst>
              <a:gd name="connsiteX0" fmla="*/ 0 w 1209256"/>
              <a:gd name="connsiteY0" fmla="*/ 0 h 1132059"/>
              <a:gd name="connsiteX1" fmla="*/ 1209256 w 1209256"/>
              <a:gd name="connsiteY1" fmla="*/ 0 h 1132059"/>
              <a:gd name="connsiteX2" fmla="*/ 988470 w 1209256"/>
              <a:gd name="connsiteY2" fmla="*/ 206691 h 1132059"/>
              <a:gd name="connsiteX3" fmla="*/ 823697 w 1209256"/>
              <a:gd name="connsiteY3" fmla="*/ 206691 h 1132059"/>
              <a:gd name="connsiteX4" fmla="*/ 703968 w 1209256"/>
              <a:gd name="connsiteY4" fmla="*/ 309811 h 1132059"/>
              <a:gd name="connsiteX5" fmla="*/ 565847 w 1209256"/>
              <a:gd name="connsiteY5" fmla="*/ 309811 h 1132059"/>
              <a:gd name="connsiteX6" fmla="*/ 522227 w 1209256"/>
              <a:gd name="connsiteY6" fmla="*/ 344816 h 1132059"/>
              <a:gd name="connsiteX7" fmla="*/ 314558 w 1209256"/>
              <a:gd name="connsiteY7" fmla="*/ 344816 h 1132059"/>
              <a:gd name="connsiteX8" fmla="*/ 314558 w 1209256"/>
              <a:gd name="connsiteY8" fmla="*/ 511470 h 1132059"/>
              <a:gd name="connsiteX9" fmla="*/ 269861 w 1209256"/>
              <a:gd name="connsiteY9" fmla="*/ 547339 h 1132059"/>
              <a:gd name="connsiteX10" fmla="*/ 269861 w 1209256"/>
              <a:gd name="connsiteY10" fmla="*/ 683698 h 1132059"/>
              <a:gd name="connsiteX11" fmla="*/ 206691 w 1209256"/>
              <a:gd name="connsiteY11" fmla="*/ 738105 h 1132059"/>
              <a:gd name="connsiteX12" fmla="*/ 206691 w 1209256"/>
              <a:gd name="connsiteY12" fmla="*/ 938563 h 1132059"/>
              <a:gd name="connsiteX13" fmla="*/ 0 w 1209256"/>
              <a:gd name="connsiteY13" fmla="*/ 1132059 h 113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256" h="1132059">
                <a:moveTo>
                  <a:pt x="0" y="0"/>
                </a:moveTo>
                <a:lnTo>
                  <a:pt x="1209256" y="0"/>
                </a:lnTo>
                <a:lnTo>
                  <a:pt x="988470" y="206691"/>
                </a:lnTo>
                <a:lnTo>
                  <a:pt x="823697" y="206691"/>
                </a:lnTo>
                <a:lnTo>
                  <a:pt x="703968" y="309811"/>
                </a:lnTo>
                <a:lnTo>
                  <a:pt x="565847" y="309811"/>
                </a:lnTo>
                <a:lnTo>
                  <a:pt x="522227" y="344816"/>
                </a:lnTo>
                <a:lnTo>
                  <a:pt x="314558" y="344816"/>
                </a:lnTo>
                <a:lnTo>
                  <a:pt x="314558" y="511470"/>
                </a:lnTo>
                <a:lnTo>
                  <a:pt x="269861" y="547339"/>
                </a:lnTo>
                <a:lnTo>
                  <a:pt x="269861" y="683698"/>
                </a:lnTo>
                <a:lnTo>
                  <a:pt x="206691" y="738105"/>
                </a:lnTo>
                <a:lnTo>
                  <a:pt x="206691" y="938563"/>
                </a:lnTo>
                <a:lnTo>
                  <a:pt x="0" y="1132059"/>
                </a:lnTo>
                <a:close/>
              </a:path>
            </a:pathLst>
          </a:custGeom>
          <a:pattFill prst="pct80">
            <a:fgClr>
              <a:srgbClr val="002060"/>
            </a:fgClr>
            <a:bgClr>
              <a:srgbClr val="00B0F0"/>
            </a:bgClr>
          </a:patt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3" name="Freeform: Shape 10">
            <a:extLst>
              <a:ext uri="{FF2B5EF4-FFF2-40B4-BE49-F238E27FC236}">
                <a16:creationId xmlns:a16="http://schemas.microsoft.com/office/drawing/2014/main" id="{6A3542E5-F7E2-4FB5-8FB9-B424011A1517}"/>
              </a:ext>
            </a:extLst>
          </p:cNvPr>
          <p:cNvSpPr/>
          <p:nvPr/>
        </p:nvSpPr>
        <p:spPr>
          <a:xfrm rot="10800000">
            <a:off x="7696200" y="5486399"/>
            <a:ext cx="1447800" cy="1371600"/>
          </a:xfrm>
          <a:custGeom>
            <a:avLst/>
            <a:gdLst>
              <a:gd name="connsiteX0" fmla="*/ 0 w 1209256"/>
              <a:gd name="connsiteY0" fmla="*/ 0 h 1132059"/>
              <a:gd name="connsiteX1" fmla="*/ 1209256 w 1209256"/>
              <a:gd name="connsiteY1" fmla="*/ 0 h 1132059"/>
              <a:gd name="connsiteX2" fmla="*/ 988470 w 1209256"/>
              <a:gd name="connsiteY2" fmla="*/ 206691 h 1132059"/>
              <a:gd name="connsiteX3" fmla="*/ 823697 w 1209256"/>
              <a:gd name="connsiteY3" fmla="*/ 206691 h 1132059"/>
              <a:gd name="connsiteX4" fmla="*/ 703968 w 1209256"/>
              <a:gd name="connsiteY4" fmla="*/ 309811 h 1132059"/>
              <a:gd name="connsiteX5" fmla="*/ 565847 w 1209256"/>
              <a:gd name="connsiteY5" fmla="*/ 309811 h 1132059"/>
              <a:gd name="connsiteX6" fmla="*/ 522227 w 1209256"/>
              <a:gd name="connsiteY6" fmla="*/ 344816 h 1132059"/>
              <a:gd name="connsiteX7" fmla="*/ 314558 w 1209256"/>
              <a:gd name="connsiteY7" fmla="*/ 344816 h 1132059"/>
              <a:gd name="connsiteX8" fmla="*/ 314558 w 1209256"/>
              <a:gd name="connsiteY8" fmla="*/ 511470 h 1132059"/>
              <a:gd name="connsiteX9" fmla="*/ 269861 w 1209256"/>
              <a:gd name="connsiteY9" fmla="*/ 547339 h 1132059"/>
              <a:gd name="connsiteX10" fmla="*/ 269861 w 1209256"/>
              <a:gd name="connsiteY10" fmla="*/ 683698 h 1132059"/>
              <a:gd name="connsiteX11" fmla="*/ 206691 w 1209256"/>
              <a:gd name="connsiteY11" fmla="*/ 738105 h 1132059"/>
              <a:gd name="connsiteX12" fmla="*/ 206691 w 1209256"/>
              <a:gd name="connsiteY12" fmla="*/ 938563 h 1132059"/>
              <a:gd name="connsiteX13" fmla="*/ 0 w 1209256"/>
              <a:gd name="connsiteY13" fmla="*/ 1132059 h 113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256" h="1132059">
                <a:moveTo>
                  <a:pt x="0" y="0"/>
                </a:moveTo>
                <a:lnTo>
                  <a:pt x="1209256" y="0"/>
                </a:lnTo>
                <a:lnTo>
                  <a:pt x="988470" y="206691"/>
                </a:lnTo>
                <a:lnTo>
                  <a:pt x="823697" y="206691"/>
                </a:lnTo>
                <a:lnTo>
                  <a:pt x="703968" y="309811"/>
                </a:lnTo>
                <a:lnTo>
                  <a:pt x="565847" y="309811"/>
                </a:lnTo>
                <a:lnTo>
                  <a:pt x="522227" y="344816"/>
                </a:lnTo>
                <a:lnTo>
                  <a:pt x="314558" y="344816"/>
                </a:lnTo>
                <a:lnTo>
                  <a:pt x="314558" y="511470"/>
                </a:lnTo>
                <a:lnTo>
                  <a:pt x="269861" y="547339"/>
                </a:lnTo>
                <a:lnTo>
                  <a:pt x="269861" y="683698"/>
                </a:lnTo>
                <a:lnTo>
                  <a:pt x="206691" y="738105"/>
                </a:lnTo>
                <a:lnTo>
                  <a:pt x="206691" y="938563"/>
                </a:lnTo>
                <a:lnTo>
                  <a:pt x="0" y="1132059"/>
                </a:lnTo>
                <a:close/>
              </a:path>
            </a:pathLst>
          </a:custGeom>
          <a:pattFill prst="pct80">
            <a:fgClr>
              <a:srgbClr val="002060"/>
            </a:fgClr>
            <a:bgClr>
              <a:srgbClr val="00B0F0"/>
            </a:bgClr>
          </a:patt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4" name="Freeform: Shape 10">
            <a:extLst>
              <a:ext uri="{FF2B5EF4-FFF2-40B4-BE49-F238E27FC236}">
                <a16:creationId xmlns:a16="http://schemas.microsoft.com/office/drawing/2014/main" id="{6A3542E5-F7E2-4FB5-8FB9-B424011A1517}"/>
              </a:ext>
            </a:extLst>
          </p:cNvPr>
          <p:cNvSpPr/>
          <p:nvPr/>
        </p:nvSpPr>
        <p:spPr>
          <a:xfrm rot="16200000">
            <a:off x="-38100" y="5448300"/>
            <a:ext cx="1447800" cy="1371600"/>
          </a:xfrm>
          <a:custGeom>
            <a:avLst/>
            <a:gdLst>
              <a:gd name="connsiteX0" fmla="*/ 0 w 1209256"/>
              <a:gd name="connsiteY0" fmla="*/ 0 h 1132059"/>
              <a:gd name="connsiteX1" fmla="*/ 1209256 w 1209256"/>
              <a:gd name="connsiteY1" fmla="*/ 0 h 1132059"/>
              <a:gd name="connsiteX2" fmla="*/ 988470 w 1209256"/>
              <a:gd name="connsiteY2" fmla="*/ 206691 h 1132059"/>
              <a:gd name="connsiteX3" fmla="*/ 823697 w 1209256"/>
              <a:gd name="connsiteY3" fmla="*/ 206691 h 1132059"/>
              <a:gd name="connsiteX4" fmla="*/ 703968 w 1209256"/>
              <a:gd name="connsiteY4" fmla="*/ 309811 h 1132059"/>
              <a:gd name="connsiteX5" fmla="*/ 565847 w 1209256"/>
              <a:gd name="connsiteY5" fmla="*/ 309811 h 1132059"/>
              <a:gd name="connsiteX6" fmla="*/ 522227 w 1209256"/>
              <a:gd name="connsiteY6" fmla="*/ 344816 h 1132059"/>
              <a:gd name="connsiteX7" fmla="*/ 314558 w 1209256"/>
              <a:gd name="connsiteY7" fmla="*/ 344816 h 1132059"/>
              <a:gd name="connsiteX8" fmla="*/ 314558 w 1209256"/>
              <a:gd name="connsiteY8" fmla="*/ 511470 h 1132059"/>
              <a:gd name="connsiteX9" fmla="*/ 269861 w 1209256"/>
              <a:gd name="connsiteY9" fmla="*/ 547339 h 1132059"/>
              <a:gd name="connsiteX10" fmla="*/ 269861 w 1209256"/>
              <a:gd name="connsiteY10" fmla="*/ 683698 h 1132059"/>
              <a:gd name="connsiteX11" fmla="*/ 206691 w 1209256"/>
              <a:gd name="connsiteY11" fmla="*/ 738105 h 1132059"/>
              <a:gd name="connsiteX12" fmla="*/ 206691 w 1209256"/>
              <a:gd name="connsiteY12" fmla="*/ 938563 h 1132059"/>
              <a:gd name="connsiteX13" fmla="*/ 0 w 1209256"/>
              <a:gd name="connsiteY13" fmla="*/ 1132059 h 113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256" h="1132059">
                <a:moveTo>
                  <a:pt x="0" y="0"/>
                </a:moveTo>
                <a:lnTo>
                  <a:pt x="1209256" y="0"/>
                </a:lnTo>
                <a:lnTo>
                  <a:pt x="988470" y="206691"/>
                </a:lnTo>
                <a:lnTo>
                  <a:pt x="823697" y="206691"/>
                </a:lnTo>
                <a:lnTo>
                  <a:pt x="703968" y="309811"/>
                </a:lnTo>
                <a:lnTo>
                  <a:pt x="565847" y="309811"/>
                </a:lnTo>
                <a:lnTo>
                  <a:pt x="522227" y="344816"/>
                </a:lnTo>
                <a:lnTo>
                  <a:pt x="314558" y="344816"/>
                </a:lnTo>
                <a:lnTo>
                  <a:pt x="314558" y="511470"/>
                </a:lnTo>
                <a:lnTo>
                  <a:pt x="269861" y="547339"/>
                </a:lnTo>
                <a:lnTo>
                  <a:pt x="269861" y="683698"/>
                </a:lnTo>
                <a:lnTo>
                  <a:pt x="206691" y="738105"/>
                </a:lnTo>
                <a:lnTo>
                  <a:pt x="206691" y="938563"/>
                </a:lnTo>
                <a:lnTo>
                  <a:pt x="0" y="1132059"/>
                </a:lnTo>
                <a:close/>
              </a:path>
            </a:pathLst>
          </a:custGeom>
          <a:pattFill prst="pct80">
            <a:fgClr>
              <a:srgbClr val="002060"/>
            </a:fgClr>
            <a:bgClr>
              <a:srgbClr val="00B0F0"/>
            </a:bgClr>
          </a:patt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5" name="Freeform: Shape 10">
            <a:extLst>
              <a:ext uri="{FF2B5EF4-FFF2-40B4-BE49-F238E27FC236}">
                <a16:creationId xmlns:a16="http://schemas.microsoft.com/office/drawing/2014/main" id="{6A3542E5-F7E2-4FB5-8FB9-B424011A1517}"/>
              </a:ext>
            </a:extLst>
          </p:cNvPr>
          <p:cNvSpPr/>
          <p:nvPr/>
        </p:nvSpPr>
        <p:spPr>
          <a:xfrm rot="5400000">
            <a:off x="7698475" y="38100"/>
            <a:ext cx="1447800" cy="1371600"/>
          </a:xfrm>
          <a:custGeom>
            <a:avLst/>
            <a:gdLst>
              <a:gd name="connsiteX0" fmla="*/ 0 w 1209256"/>
              <a:gd name="connsiteY0" fmla="*/ 0 h 1132059"/>
              <a:gd name="connsiteX1" fmla="*/ 1209256 w 1209256"/>
              <a:gd name="connsiteY1" fmla="*/ 0 h 1132059"/>
              <a:gd name="connsiteX2" fmla="*/ 988470 w 1209256"/>
              <a:gd name="connsiteY2" fmla="*/ 206691 h 1132059"/>
              <a:gd name="connsiteX3" fmla="*/ 823697 w 1209256"/>
              <a:gd name="connsiteY3" fmla="*/ 206691 h 1132059"/>
              <a:gd name="connsiteX4" fmla="*/ 703968 w 1209256"/>
              <a:gd name="connsiteY4" fmla="*/ 309811 h 1132059"/>
              <a:gd name="connsiteX5" fmla="*/ 565847 w 1209256"/>
              <a:gd name="connsiteY5" fmla="*/ 309811 h 1132059"/>
              <a:gd name="connsiteX6" fmla="*/ 522227 w 1209256"/>
              <a:gd name="connsiteY6" fmla="*/ 344816 h 1132059"/>
              <a:gd name="connsiteX7" fmla="*/ 314558 w 1209256"/>
              <a:gd name="connsiteY7" fmla="*/ 344816 h 1132059"/>
              <a:gd name="connsiteX8" fmla="*/ 314558 w 1209256"/>
              <a:gd name="connsiteY8" fmla="*/ 511470 h 1132059"/>
              <a:gd name="connsiteX9" fmla="*/ 269861 w 1209256"/>
              <a:gd name="connsiteY9" fmla="*/ 547339 h 1132059"/>
              <a:gd name="connsiteX10" fmla="*/ 269861 w 1209256"/>
              <a:gd name="connsiteY10" fmla="*/ 683698 h 1132059"/>
              <a:gd name="connsiteX11" fmla="*/ 206691 w 1209256"/>
              <a:gd name="connsiteY11" fmla="*/ 738105 h 1132059"/>
              <a:gd name="connsiteX12" fmla="*/ 206691 w 1209256"/>
              <a:gd name="connsiteY12" fmla="*/ 938563 h 1132059"/>
              <a:gd name="connsiteX13" fmla="*/ 0 w 1209256"/>
              <a:gd name="connsiteY13" fmla="*/ 1132059 h 113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256" h="1132059">
                <a:moveTo>
                  <a:pt x="0" y="0"/>
                </a:moveTo>
                <a:lnTo>
                  <a:pt x="1209256" y="0"/>
                </a:lnTo>
                <a:lnTo>
                  <a:pt x="988470" y="206691"/>
                </a:lnTo>
                <a:lnTo>
                  <a:pt x="823697" y="206691"/>
                </a:lnTo>
                <a:lnTo>
                  <a:pt x="703968" y="309811"/>
                </a:lnTo>
                <a:lnTo>
                  <a:pt x="565847" y="309811"/>
                </a:lnTo>
                <a:lnTo>
                  <a:pt x="522227" y="344816"/>
                </a:lnTo>
                <a:lnTo>
                  <a:pt x="314558" y="344816"/>
                </a:lnTo>
                <a:lnTo>
                  <a:pt x="314558" y="511470"/>
                </a:lnTo>
                <a:lnTo>
                  <a:pt x="269861" y="547339"/>
                </a:lnTo>
                <a:lnTo>
                  <a:pt x="269861" y="683698"/>
                </a:lnTo>
                <a:lnTo>
                  <a:pt x="206691" y="738105"/>
                </a:lnTo>
                <a:lnTo>
                  <a:pt x="206691" y="938563"/>
                </a:lnTo>
                <a:lnTo>
                  <a:pt x="0" y="1132059"/>
                </a:lnTo>
                <a:close/>
              </a:path>
            </a:pathLst>
          </a:custGeom>
          <a:pattFill prst="pct80">
            <a:fgClr>
              <a:srgbClr val="002060"/>
            </a:fgClr>
            <a:bgClr>
              <a:srgbClr val="00B0F0"/>
            </a:bgClr>
          </a:patt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838200" y="381000"/>
            <a:ext cx="7584175" cy="674132"/>
          </a:xfrm>
          <a:prstGeom prst="rect">
            <a:avLst/>
          </a:prstGeom>
          <a:noFill/>
        </p:spPr>
        <p:txBody>
          <a:bodyPr wrap="square" rtlCol="0">
            <a:prstTxWarp prst="textPlain">
              <a:avLst/>
            </a:prstTxWarp>
            <a:spAutoFit/>
          </a:bodyPr>
          <a:lstStyle/>
          <a:p>
            <a:r>
              <a:rPr lang="en-US" b="1" i="1" dirty="0" err="1" smtClean="0"/>
              <a:t>পরিচিতি</a:t>
            </a:r>
            <a:r>
              <a:rPr lang="en-US" b="1" i="1" dirty="0" smtClean="0"/>
              <a:t> </a:t>
            </a:r>
            <a:endParaRPr lang="en-US" b="1" i="1" dirty="0"/>
          </a:p>
        </p:txBody>
      </p:sp>
      <p:cxnSp>
        <p:nvCxnSpPr>
          <p:cNvPr id="8" name="Straight Connector 7"/>
          <p:cNvCxnSpPr/>
          <p:nvPr/>
        </p:nvCxnSpPr>
        <p:spPr>
          <a:xfrm>
            <a:off x="4267200" y="1219200"/>
            <a:ext cx="0" cy="510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19600" y="16764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14800" y="1752600"/>
            <a:ext cx="0" cy="3962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907268"/>
            <a:ext cx="3581400" cy="3046988"/>
          </a:xfrm>
          <a:prstGeom prst="rect">
            <a:avLst/>
          </a:prstGeom>
          <a:noFill/>
        </p:spPr>
        <p:txBody>
          <a:bodyPr wrap="square" rtlCol="0">
            <a:spAutoFit/>
          </a:bodyPr>
          <a:lstStyle/>
          <a:p>
            <a:r>
              <a:rPr lang="en-US" sz="3200" b="1" i="1" dirty="0" err="1" smtClean="0">
                <a:latin typeface="NikoshBAN" panose="02000000000000000000" pitchFamily="2" charset="0"/>
                <a:cs typeface="NikoshBAN" panose="02000000000000000000" pitchFamily="2" charset="0"/>
              </a:rPr>
              <a:t>মোঃ</a:t>
            </a:r>
            <a:r>
              <a:rPr lang="en-US" sz="3200" b="1" i="1" dirty="0" smtClean="0">
                <a:latin typeface="NikoshBAN" panose="02000000000000000000" pitchFamily="2" charset="0"/>
                <a:cs typeface="NikoshBAN" panose="02000000000000000000" pitchFamily="2" charset="0"/>
              </a:rPr>
              <a:t> </a:t>
            </a:r>
            <a:r>
              <a:rPr lang="en-US" sz="3200" b="1" i="1" dirty="0" err="1" smtClean="0">
                <a:latin typeface="NikoshBAN" panose="02000000000000000000" pitchFamily="2" charset="0"/>
                <a:cs typeface="NikoshBAN" panose="02000000000000000000" pitchFamily="2" charset="0"/>
              </a:rPr>
              <a:t>তোফাজ্জল</a:t>
            </a:r>
            <a:r>
              <a:rPr lang="en-US" sz="3200" b="1" i="1" dirty="0" smtClean="0">
                <a:latin typeface="NikoshBAN" panose="02000000000000000000" pitchFamily="2" charset="0"/>
                <a:cs typeface="NikoshBAN" panose="02000000000000000000" pitchFamily="2" charset="0"/>
              </a:rPr>
              <a:t> </a:t>
            </a:r>
            <a:r>
              <a:rPr lang="en-US" sz="3200" b="1" i="1" dirty="0" err="1" smtClean="0">
                <a:latin typeface="NikoshBAN" panose="02000000000000000000" pitchFamily="2" charset="0"/>
                <a:cs typeface="NikoshBAN" panose="02000000000000000000" pitchFamily="2" charset="0"/>
              </a:rPr>
              <a:t>হোসেন</a:t>
            </a:r>
            <a:r>
              <a:rPr lang="en-US" sz="3200" b="1" i="1" dirty="0" smtClean="0">
                <a:latin typeface="NikoshBAN" panose="02000000000000000000" pitchFamily="2" charset="0"/>
                <a:cs typeface="NikoshBAN" panose="02000000000000000000" pitchFamily="2" charset="0"/>
              </a:rPr>
              <a:t> </a:t>
            </a:r>
          </a:p>
          <a:p>
            <a:r>
              <a:rPr lang="en-US" sz="3200" b="1" i="1" dirty="0" err="1" smtClean="0">
                <a:latin typeface="NikoshBAN" panose="02000000000000000000" pitchFamily="2" charset="0"/>
                <a:cs typeface="NikoshBAN" panose="02000000000000000000" pitchFamily="2" charset="0"/>
              </a:rPr>
              <a:t>সহকারী</a:t>
            </a:r>
            <a:r>
              <a:rPr lang="en-US" sz="3200" b="1" i="1" dirty="0" smtClean="0">
                <a:latin typeface="NikoshBAN" panose="02000000000000000000" pitchFamily="2" charset="0"/>
                <a:cs typeface="NikoshBAN" panose="02000000000000000000" pitchFamily="2" charset="0"/>
              </a:rPr>
              <a:t> </a:t>
            </a:r>
            <a:r>
              <a:rPr lang="en-US" sz="3200" b="1" i="1" dirty="0" err="1" smtClean="0">
                <a:latin typeface="NikoshBAN" panose="02000000000000000000" pitchFamily="2" charset="0"/>
                <a:cs typeface="NikoshBAN" panose="02000000000000000000" pitchFamily="2" charset="0"/>
              </a:rPr>
              <a:t>শিক্ষক</a:t>
            </a:r>
            <a:r>
              <a:rPr lang="en-US" sz="3200" b="1" i="1" dirty="0" smtClean="0">
                <a:latin typeface="NikoshBAN" panose="02000000000000000000" pitchFamily="2" charset="0"/>
                <a:cs typeface="NikoshBAN" panose="02000000000000000000" pitchFamily="2" charset="0"/>
              </a:rPr>
              <a:t> , </a:t>
            </a:r>
            <a:r>
              <a:rPr lang="en-US" sz="3200" b="1" i="1" dirty="0" err="1" smtClean="0">
                <a:latin typeface="NikoshBAN" panose="02000000000000000000" pitchFamily="2" charset="0"/>
                <a:cs typeface="NikoshBAN" panose="02000000000000000000" pitchFamily="2" charset="0"/>
              </a:rPr>
              <a:t>সিংরাইশ</a:t>
            </a:r>
            <a:r>
              <a:rPr lang="en-US" sz="3200" b="1" i="1" dirty="0" smtClean="0">
                <a:latin typeface="NikoshBAN" panose="02000000000000000000" pitchFamily="2" charset="0"/>
                <a:cs typeface="NikoshBAN" panose="02000000000000000000" pitchFamily="2" charset="0"/>
              </a:rPr>
              <a:t> </a:t>
            </a:r>
            <a:r>
              <a:rPr lang="en-US" sz="3200" b="1" i="1" dirty="0" err="1" smtClean="0">
                <a:latin typeface="NikoshBAN" panose="02000000000000000000" pitchFamily="2" charset="0"/>
                <a:cs typeface="NikoshBAN" panose="02000000000000000000" pitchFamily="2" charset="0"/>
              </a:rPr>
              <a:t>রাহমানিয়া</a:t>
            </a:r>
            <a:r>
              <a:rPr lang="en-US" sz="3200" b="1" i="1" dirty="0" smtClean="0">
                <a:latin typeface="NikoshBAN" panose="02000000000000000000" pitchFamily="2" charset="0"/>
                <a:cs typeface="NikoshBAN" panose="02000000000000000000" pitchFamily="2" charset="0"/>
              </a:rPr>
              <a:t> </a:t>
            </a:r>
            <a:r>
              <a:rPr lang="en-US" sz="3200" b="1" i="1" dirty="0" err="1" smtClean="0">
                <a:latin typeface="NikoshBAN" panose="02000000000000000000" pitchFamily="2" charset="0"/>
                <a:cs typeface="NikoshBAN" panose="02000000000000000000" pitchFamily="2" charset="0"/>
              </a:rPr>
              <a:t>বালিকা</a:t>
            </a:r>
            <a:r>
              <a:rPr lang="en-US" sz="3200" b="1" i="1" dirty="0" smtClean="0">
                <a:latin typeface="NikoshBAN" panose="02000000000000000000" pitchFamily="2" charset="0"/>
                <a:cs typeface="NikoshBAN" panose="02000000000000000000" pitchFamily="2" charset="0"/>
              </a:rPr>
              <a:t> </a:t>
            </a:r>
            <a:r>
              <a:rPr lang="en-US" sz="3200" b="1" i="1" dirty="0" err="1" smtClean="0">
                <a:latin typeface="NikoshBAN" panose="02000000000000000000" pitchFamily="2" charset="0"/>
                <a:cs typeface="NikoshBAN" panose="02000000000000000000" pitchFamily="2" charset="0"/>
              </a:rPr>
              <a:t>আলিম</a:t>
            </a:r>
            <a:r>
              <a:rPr lang="en-US" sz="3200" b="1" i="1" dirty="0" smtClean="0">
                <a:latin typeface="NikoshBAN" panose="02000000000000000000" pitchFamily="2" charset="0"/>
                <a:cs typeface="NikoshBAN" panose="02000000000000000000" pitchFamily="2" charset="0"/>
              </a:rPr>
              <a:t> </a:t>
            </a:r>
            <a:r>
              <a:rPr lang="en-US" sz="3200" b="1" i="1" dirty="0" err="1" smtClean="0">
                <a:latin typeface="NikoshBAN" panose="02000000000000000000" pitchFamily="2" charset="0"/>
                <a:cs typeface="NikoshBAN" panose="02000000000000000000" pitchFamily="2" charset="0"/>
              </a:rPr>
              <a:t>মাদরাসা</a:t>
            </a:r>
            <a:r>
              <a:rPr lang="en-US" sz="3200" b="1" i="1" dirty="0" smtClean="0">
                <a:latin typeface="NikoshBAN" panose="02000000000000000000" pitchFamily="2" charset="0"/>
                <a:cs typeface="NikoshBAN" panose="02000000000000000000" pitchFamily="2" charset="0"/>
              </a:rPr>
              <a:t> </a:t>
            </a:r>
          </a:p>
          <a:p>
            <a:r>
              <a:rPr lang="en-US" sz="3200" b="1" i="1" dirty="0" err="1" smtClean="0">
                <a:latin typeface="NikoshBAN" panose="02000000000000000000" pitchFamily="2" charset="0"/>
                <a:cs typeface="NikoshBAN" panose="02000000000000000000" pitchFamily="2" charset="0"/>
              </a:rPr>
              <a:t>চৌদ্দগ্রাম</a:t>
            </a:r>
            <a:r>
              <a:rPr lang="en-US" sz="3200" b="1" i="1" dirty="0" smtClean="0">
                <a:latin typeface="NikoshBAN" panose="02000000000000000000" pitchFamily="2" charset="0"/>
                <a:cs typeface="NikoshBAN" panose="02000000000000000000" pitchFamily="2" charset="0"/>
              </a:rPr>
              <a:t> , </a:t>
            </a:r>
            <a:r>
              <a:rPr lang="en-US" sz="3200" b="1" i="1" dirty="0" err="1" smtClean="0">
                <a:latin typeface="NikoshBAN" panose="02000000000000000000" pitchFamily="2" charset="0"/>
                <a:cs typeface="NikoshBAN" panose="02000000000000000000" pitchFamily="2" charset="0"/>
              </a:rPr>
              <a:t>কুমিল্লা</a:t>
            </a:r>
            <a:r>
              <a:rPr lang="en-US" sz="3200" b="1" i="1" dirty="0" smtClean="0">
                <a:latin typeface="NikoshBAN" panose="02000000000000000000" pitchFamily="2" charset="0"/>
                <a:cs typeface="NikoshBAN" panose="02000000000000000000" pitchFamily="2" charset="0"/>
              </a:rPr>
              <a:t> ।</a:t>
            </a:r>
          </a:p>
          <a:p>
            <a:r>
              <a:rPr lang="en-US" sz="3200" b="1" i="1" dirty="0" smtClean="0">
                <a:solidFill>
                  <a:srgbClr val="FF0000"/>
                </a:solidFill>
                <a:latin typeface="NikoshBAN" panose="02000000000000000000" pitchFamily="2" charset="0"/>
                <a:cs typeface="NikoshBAN" panose="02000000000000000000" pitchFamily="2" charset="0"/>
              </a:rPr>
              <a:t>মোবাইল-০১৭৩৮০২৯৯৭৬</a:t>
            </a:r>
            <a:r>
              <a:rPr lang="en-US" sz="3200" b="1" i="1" dirty="0" smtClean="0">
                <a:latin typeface="NikoshBAN" panose="02000000000000000000" pitchFamily="2" charset="0"/>
                <a:cs typeface="NikoshBAN" panose="02000000000000000000" pitchFamily="2" charset="0"/>
              </a:rPr>
              <a:t> </a:t>
            </a:r>
            <a:endParaRPr lang="en-US" sz="3200" b="1" i="1" dirty="0">
              <a:latin typeface="NikoshBAN" panose="02000000000000000000" pitchFamily="2" charset="0"/>
              <a:cs typeface="NikoshBAN" panose="02000000000000000000" pitchFamily="2" charset="0"/>
            </a:endParaRPr>
          </a:p>
        </p:txBody>
      </p:sp>
      <p:sp>
        <p:nvSpPr>
          <p:cNvPr id="7" name="Rectangle 6"/>
          <p:cNvSpPr/>
          <p:nvPr/>
        </p:nvSpPr>
        <p:spPr>
          <a:xfrm>
            <a:off x="2275" y="32266"/>
            <a:ext cx="9105900" cy="682573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76800" y="3695700"/>
            <a:ext cx="3962400" cy="1754326"/>
          </a:xfrm>
          <a:prstGeom prst="rect">
            <a:avLst/>
          </a:prstGeom>
          <a:noFill/>
        </p:spPr>
        <p:txBody>
          <a:bodyPr wrap="square" rtlCol="0">
            <a:spAutoFit/>
          </a:bodyPr>
          <a:lstStyle/>
          <a:p>
            <a:r>
              <a:rPr lang="en-US" sz="5400" b="1" dirty="0" err="1" smtClean="0">
                <a:latin typeface="NikoshBAN" panose="02000000000000000000" pitchFamily="2" charset="0"/>
                <a:cs typeface="NikoshBAN" panose="02000000000000000000" pitchFamily="2" charset="0"/>
              </a:rPr>
              <a:t>প্রথম</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অধ্যায়</a:t>
            </a:r>
            <a:r>
              <a:rPr lang="en-US" sz="5400" b="1" dirty="0" smtClean="0">
                <a:latin typeface="NikoshBAN" panose="02000000000000000000" pitchFamily="2" charset="0"/>
                <a:cs typeface="NikoshBAN" panose="02000000000000000000" pitchFamily="2" charset="0"/>
              </a:rPr>
              <a:t> </a:t>
            </a:r>
          </a:p>
          <a:p>
            <a:r>
              <a:rPr lang="en-US" sz="5400" b="1" dirty="0" err="1" smtClean="0">
                <a:latin typeface="NikoshBAN" panose="02000000000000000000" pitchFamily="2" charset="0"/>
                <a:cs typeface="NikoshBAN" panose="02000000000000000000" pitchFamily="2" charset="0"/>
              </a:rPr>
              <a:t>চতুর্থ</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পরিচ্ছেদ</a:t>
            </a:r>
            <a:r>
              <a:rPr lang="en-US" sz="5400" b="1" dirty="0" smtClean="0">
                <a:latin typeface="NikoshBAN" panose="02000000000000000000" pitchFamily="2" charset="0"/>
                <a:cs typeface="NikoshBAN" panose="02000000000000000000" pitchFamily="2" charset="0"/>
              </a:rPr>
              <a:t> </a:t>
            </a:r>
            <a:endParaRPr lang="en-US" sz="5400" b="1"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236" y="1296485"/>
            <a:ext cx="1825388" cy="243385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826" y="1102988"/>
            <a:ext cx="2444139" cy="1804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54063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31618"/>
            <a:ext cx="4596273" cy="3064182"/>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073" y="1431618"/>
            <a:ext cx="3271377" cy="3064182"/>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666750" y="279688"/>
            <a:ext cx="7924800" cy="923330"/>
          </a:xfrm>
          <a:prstGeom prst="rect">
            <a:avLst/>
          </a:prstGeom>
          <a:noFill/>
        </p:spPr>
        <p:txBody>
          <a:bodyPr wrap="square" rtlCol="0">
            <a:spAutoFit/>
          </a:bodyPr>
          <a:lstStyle/>
          <a:p>
            <a:r>
              <a:rPr lang="en-US" sz="5400" b="1" i="1" dirty="0" err="1" smtClean="0">
                <a:latin typeface="NikoshBAN" panose="02000000000000000000" pitchFamily="2" charset="0"/>
                <a:cs typeface="NikoshBAN" panose="02000000000000000000" pitchFamily="2" charset="0"/>
              </a:rPr>
              <a:t>ছবিতে</a:t>
            </a:r>
            <a:r>
              <a:rPr lang="en-US" sz="5400" b="1" i="1" dirty="0" smtClean="0">
                <a:latin typeface="NikoshBAN" panose="02000000000000000000" pitchFamily="2" charset="0"/>
                <a:cs typeface="NikoshBAN" panose="02000000000000000000" pitchFamily="2" charset="0"/>
              </a:rPr>
              <a:t> </a:t>
            </a:r>
            <a:r>
              <a:rPr lang="en-US" sz="5400" b="1" i="1" dirty="0" err="1" smtClean="0">
                <a:latin typeface="NikoshBAN" panose="02000000000000000000" pitchFamily="2" charset="0"/>
                <a:cs typeface="NikoshBAN" panose="02000000000000000000" pitchFamily="2" charset="0"/>
              </a:rPr>
              <a:t>আমরা</a:t>
            </a:r>
            <a:r>
              <a:rPr lang="en-US" sz="5400" b="1" i="1" dirty="0" smtClean="0">
                <a:latin typeface="NikoshBAN" panose="02000000000000000000" pitchFamily="2" charset="0"/>
                <a:cs typeface="NikoshBAN" panose="02000000000000000000" pitchFamily="2" charset="0"/>
              </a:rPr>
              <a:t>  </a:t>
            </a:r>
            <a:r>
              <a:rPr lang="en-US" sz="5400" b="1" i="1" dirty="0" err="1" smtClean="0">
                <a:latin typeface="NikoshBAN" panose="02000000000000000000" pitchFamily="2" charset="0"/>
                <a:cs typeface="NikoshBAN" panose="02000000000000000000" pitchFamily="2" charset="0"/>
              </a:rPr>
              <a:t>কী</a:t>
            </a:r>
            <a:r>
              <a:rPr lang="en-US" sz="5400" b="1" i="1" dirty="0" smtClean="0">
                <a:latin typeface="NikoshBAN" panose="02000000000000000000" pitchFamily="2" charset="0"/>
                <a:cs typeface="NikoshBAN" panose="02000000000000000000" pitchFamily="2" charset="0"/>
              </a:rPr>
              <a:t> </a:t>
            </a:r>
            <a:r>
              <a:rPr lang="en-US" sz="5400" b="1" i="1" dirty="0" err="1" smtClean="0">
                <a:latin typeface="NikoshBAN" panose="02000000000000000000" pitchFamily="2" charset="0"/>
                <a:cs typeface="NikoshBAN" panose="02000000000000000000" pitchFamily="2" charset="0"/>
              </a:rPr>
              <a:t>দেখতে</a:t>
            </a:r>
            <a:r>
              <a:rPr lang="en-US" sz="5400" b="1" i="1" dirty="0" smtClean="0">
                <a:latin typeface="NikoshBAN" panose="02000000000000000000" pitchFamily="2" charset="0"/>
                <a:cs typeface="NikoshBAN" panose="02000000000000000000" pitchFamily="2" charset="0"/>
              </a:rPr>
              <a:t> </a:t>
            </a:r>
            <a:r>
              <a:rPr lang="en-US" sz="5400" b="1" i="1" dirty="0" err="1" smtClean="0">
                <a:latin typeface="NikoshBAN" panose="02000000000000000000" pitchFamily="2" charset="0"/>
                <a:cs typeface="NikoshBAN" panose="02000000000000000000" pitchFamily="2" charset="0"/>
              </a:rPr>
              <a:t>পাচ্ছি</a:t>
            </a:r>
            <a:r>
              <a:rPr lang="en-US" sz="5400" b="1" i="1" dirty="0" smtClean="0">
                <a:latin typeface="NikoshBAN" panose="02000000000000000000" pitchFamily="2" charset="0"/>
                <a:cs typeface="NikoshBAN" panose="02000000000000000000" pitchFamily="2" charset="0"/>
              </a:rPr>
              <a:t> </a:t>
            </a:r>
            <a:r>
              <a:rPr lang="en-US" sz="3600" b="1" dirty="0" smtClean="0"/>
              <a:t>? </a:t>
            </a:r>
            <a:endParaRPr lang="en-US" sz="3600" b="1" dirty="0"/>
          </a:p>
        </p:txBody>
      </p:sp>
      <p:sp>
        <p:nvSpPr>
          <p:cNvPr id="5" name="Down Arrow 4"/>
          <p:cNvSpPr/>
          <p:nvPr/>
        </p:nvSpPr>
        <p:spPr>
          <a:xfrm>
            <a:off x="1828800" y="4724400"/>
            <a:ext cx="685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 y="5410200"/>
            <a:ext cx="3276600" cy="76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বিভিন্ন</a:t>
            </a:r>
            <a:r>
              <a:rPr lang="en-US" sz="2400" b="1" dirty="0" smtClean="0">
                <a:solidFill>
                  <a:schemeClr val="tx1"/>
                </a:solidFill>
              </a:rPr>
              <a:t> </a:t>
            </a:r>
            <a:r>
              <a:rPr lang="en-US" sz="2400" b="1" dirty="0" err="1" smtClean="0">
                <a:solidFill>
                  <a:schemeClr val="tx1"/>
                </a:solidFill>
              </a:rPr>
              <a:t>ধরনের</a:t>
            </a:r>
            <a:r>
              <a:rPr lang="en-US" sz="2400" b="1" dirty="0" smtClean="0">
                <a:solidFill>
                  <a:schemeClr val="tx1"/>
                </a:solidFill>
              </a:rPr>
              <a:t> </a:t>
            </a:r>
            <a:r>
              <a:rPr lang="en-US" sz="2400" b="1" dirty="0" err="1" smtClean="0">
                <a:solidFill>
                  <a:schemeClr val="tx1"/>
                </a:solidFill>
              </a:rPr>
              <a:t>বীজ</a:t>
            </a:r>
            <a:endParaRPr lang="en-US" sz="2400" b="1" dirty="0">
              <a:solidFill>
                <a:schemeClr val="tx1"/>
              </a:solidFill>
            </a:endParaRPr>
          </a:p>
        </p:txBody>
      </p:sp>
      <p:sp>
        <p:nvSpPr>
          <p:cNvPr id="7" name="Down Arrow 6"/>
          <p:cNvSpPr/>
          <p:nvPr/>
        </p:nvSpPr>
        <p:spPr>
          <a:xfrm>
            <a:off x="6477000" y="4724400"/>
            <a:ext cx="609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29150" y="5334000"/>
            <a:ext cx="4133850" cy="954107"/>
          </a:xfrm>
          <a:prstGeom prst="rect">
            <a:avLst/>
          </a:prstGeom>
          <a:noFill/>
        </p:spPr>
        <p:txBody>
          <a:bodyPr wrap="square" rtlCol="0">
            <a:spAutoFit/>
          </a:bodyPr>
          <a:lstStyle/>
          <a:p>
            <a:r>
              <a:rPr lang="en-US" sz="2800" b="1" dirty="0" err="1" smtClean="0"/>
              <a:t>বিভিন্ন</a:t>
            </a:r>
            <a:r>
              <a:rPr lang="en-US" sz="2800" b="1" dirty="0" smtClean="0"/>
              <a:t> </a:t>
            </a:r>
            <a:r>
              <a:rPr lang="en-US" sz="2800" b="1" dirty="0" err="1" smtClean="0"/>
              <a:t>পদ্ধতিতে</a:t>
            </a:r>
            <a:r>
              <a:rPr lang="en-US" sz="2800" b="1" dirty="0" smtClean="0"/>
              <a:t> </a:t>
            </a:r>
            <a:r>
              <a:rPr lang="en-US" sz="2800" b="1" dirty="0" err="1" smtClean="0"/>
              <a:t>বীজ</a:t>
            </a:r>
            <a:r>
              <a:rPr lang="en-US" sz="2800" b="1" dirty="0" smtClean="0"/>
              <a:t> </a:t>
            </a:r>
            <a:r>
              <a:rPr lang="en-US" sz="2800" b="1" dirty="0" err="1" smtClean="0"/>
              <a:t>সংরক্ষণ</a:t>
            </a:r>
            <a:r>
              <a:rPr lang="en-US" sz="2800" b="1" dirty="0" smtClean="0"/>
              <a:t> </a:t>
            </a:r>
            <a:endParaRPr lang="en-US" sz="2800" b="1" dirty="0"/>
          </a:p>
        </p:txBody>
      </p:sp>
    </p:spTree>
    <p:extLst>
      <p:ext uri="{BB962C8B-B14F-4D97-AF65-F5344CB8AC3E}">
        <p14:creationId xmlns:p14="http://schemas.microsoft.com/office/powerpoint/2010/main" val="183281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762000" y="533400"/>
            <a:ext cx="7543800" cy="1066800"/>
          </a:xfrm>
          <a:prstGeom prst="rect">
            <a:avLst/>
          </a:prstGeom>
          <a:noFill/>
        </p:spPr>
        <p:txBody>
          <a:bodyPr wrap="square" rtlCol="0">
            <a:prstTxWarp prst="textPlain">
              <a:avLst/>
            </a:prstTxWarp>
            <a:spAutoFit/>
          </a:bodyPr>
          <a:lstStyle/>
          <a:p>
            <a:r>
              <a:rPr lang="en-US" b="1" i="1" dirty="0" err="1" smtClean="0"/>
              <a:t>আজকের</a:t>
            </a:r>
            <a:r>
              <a:rPr lang="en-US" b="1" i="1" dirty="0" smtClean="0"/>
              <a:t> </a:t>
            </a:r>
            <a:r>
              <a:rPr lang="en-US" b="1" i="1" dirty="0" err="1" smtClean="0"/>
              <a:t>পাঠ</a:t>
            </a:r>
            <a:r>
              <a:rPr lang="en-US" b="1" i="1" dirty="0" smtClean="0"/>
              <a:t>- </a:t>
            </a:r>
            <a:endParaRPr lang="en-US" b="1" i="1" dirty="0"/>
          </a:p>
        </p:txBody>
      </p:sp>
      <p:sp>
        <p:nvSpPr>
          <p:cNvPr id="7" name="Oval 6"/>
          <p:cNvSpPr/>
          <p:nvPr/>
        </p:nvSpPr>
        <p:spPr>
          <a:xfrm>
            <a:off x="1143000" y="2209800"/>
            <a:ext cx="7391400" cy="342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i="1" dirty="0" err="1" smtClean="0"/>
              <a:t>বীজ</a:t>
            </a:r>
            <a:r>
              <a:rPr lang="en-US" b="1" i="1" dirty="0" smtClean="0"/>
              <a:t> </a:t>
            </a:r>
            <a:r>
              <a:rPr lang="en-US" b="1" i="1" dirty="0" err="1" smtClean="0"/>
              <a:t>সংরক্ষণ</a:t>
            </a:r>
            <a:r>
              <a:rPr lang="en-US" b="1" i="1" dirty="0" smtClean="0"/>
              <a:t> </a:t>
            </a:r>
            <a:endParaRPr lang="en-US" b="1" i="1" dirty="0"/>
          </a:p>
        </p:txBody>
      </p:sp>
    </p:spTree>
    <p:extLst>
      <p:ext uri="{BB962C8B-B14F-4D97-AF65-F5344CB8AC3E}">
        <p14:creationId xmlns:p14="http://schemas.microsoft.com/office/powerpoint/2010/main" val="144914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3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gradFill>
        <a:effectLst/>
      </p:bgPr>
    </p:bg>
    <p:spTree>
      <p:nvGrpSpPr>
        <p:cNvPr id="1" name=""/>
        <p:cNvGrpSpPr/>
        <p:nvPr/>
      </p:nvGrpSpPr>
      <p:grpSpPr>
        <a:xfrm>
          <a:off x="0" y="0"/>
          <a:ext cx="0" cy="0"/>
          <a:chOff x="0" y="0"/>
          <a:chExt cx="0" cy="0"/>
        </a:xfrm>
      </p:grpSpPr>
      <p:sp>
        <p:nvSpPr>
          <p:cNvPr id="3" name="Rectangle 2"/>
          <p:cNvSpPr/>
          <p:nvPr/>
        </p:nvSpPr>
        <p:spPr>
          <a:xfrm>
            <a:off x="76200" y="0"/>
            <a:ext cx="9067800" cy="6858000"/>
          </a:xfrm>
          <a:prstGeom prst="rect">
            <a:avLst/>
          </a:prstGeom>
          <a:noFill/>
          <a:ln w="1778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alf Frame 3"/>
          <p:cNvSpPr/>
          <p:nvPr/>
        </p:nvSpPr>
        <p:spPr>
          <a:xfrm>
            <a:off x="304800" y="304800"/>
            <a:ext cx="533400" cy="609600"/>
          </a:xfrm>
          <a:prstGeom prst="half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0800000">
            <a:off x="8382000" y="5943600"/>
            <a:ext cx="533400" cy="609600"/>
          </a:xfrm>
          <a:prstGeom prst="half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342900" y="5981700"/>
            <a:ext cx="533400" cy="609600"/>
          </a:xfrm>
          <a:prstGeom prst="half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5400000">
            <a:off x="8267700" y="266700"/>
            <a:ext cx="533400" cy="609600"/>
          </a:xfrm>
          <a:prstGeom prst="half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wn Arrow 7"/>
          <p:cNvSpPr/>
          <p:nvPr/>
        </p:nvSpPr>
        <p:spPr>
          <a:xfrm>
            <a:off x="2362200" y="457200"/>
            <a:ext cx="49530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t>শিখন</a:t>
            </a:r>
            <a:r>
              <a:rPr lang="en-US" sz="4000" b="1" dirty="0" smtClean="0"/>
              <a:t> </a:t>
            </a:r>
            <a:r>
              <a:rPr lang="en-US" sz="4000" b="1" dirty="0" err="1" smtClean="0"/>
              <a:t>ফল</a:t>
            </a:r>
            <a:r>
              <a:rPr lang="en-US" sz="4000" b="1" dirty="0" smtClean="0"/>
              <a:t> </a:t>
            </a:r>
            <a:endParaRPr lang="en-US" sz="4000" b="1" dirty="0"/>
          </a:p>
        </p:txBody>
      </p:sp>
      <p:sp>
        <p:nvSpPr>
          <p:cNvPr id="9" name="TextBox 8"/>
          <p:cNvSpPr txBox="1"/>
          <p:nvPr/>
        </p:nvSpPr>
        <p:spPr>
          <a:xfrm>
            <a:off x="457200" y="2362200"/>
            <a:ext cx="8191500" cy="369332"/>
          </a:xfrm>
          <a:prstGeom prst="rect">
            <a:avLst/>
          </a:prstGeom>
          <a:noFill/>
        </p:spPr>
        <p:txBody>
          <a:bodyPr wrap="square" rtlCol="0">
            <a:spAutoFit/>
          </a:bodyPr>
          <a:lstStyle/>
          <a:p>
            <a:endParaRPr lang="en-US" dirty="0"/>
          </a:p>
        </p:txBody>
      </p:sp>
      <p:sp>
        <p:nvSpPr>
          <p:cNvPr id="10" name="TextBox 9"/>
          <p:cNvSpPr txBox="1"/>
          <p:nvPr/>
        </p:nvSpPr>
        <p:spPr>
          <a:xfrm>
            <a:off x="933450" y="2916704"/>
            <a:ext cx="7810500" cy="2677656"/>
          </a:xfrm>
          <a:prstGeom prst="rect">
            <a:avLst/>
          </a:prstGeom>
          <a:noFill/>
        </p:spPr>
        <p:txBody>
          <a:bodyPr wrap="square" rtlCol="0">
            <a:spAutoFit/>
          </a:bodyPr>
          <a:lstStyle/>
          <a:p>
            <a:r>
              <a:rPr lang="en-US" sz="2800" b="1" i="1" dirty="0" smtClean="0"/>
              <a:t>১- </a:t>
            </a:r>
            <a:r>
              <a:rPr lang="en-US" sz="2800" b="1" i="1" dirty="0" err="1" smtClean="0"/>
              <a:t>বীজ</a:t>
            </a:r>
            <a:r>
              <a:rPr lang="en-US" sz="2800" b="1" i="1" dirty="0" smtClean="0"/>
              <a:t> </a:t>
            </a:r>
            <a:r>
              <a:rPr lang="en-US" sz="2800" b="1" i="1" dirty="0" err="1" smtClean="0"/>
              <a:t>সংরক্ষন</a:t>
            </a:r>
            <a:r>
              <a:rPr lang="en-US" sz="2800" b="1" i="1" dirty="0" smtClean="0"/>
              <a:t> </a:t>
            </a:r>
            <a:r>
              <a:rPr lang="en-US" sz="2800" b="1" i="1" dirty="0" err="1" smtClean="0"/>
              <a:t>কী</a:t>
            </a:r>
            <a:r>
              <a:rPr lang="en-US" sz="2800" b="1" i="1" dirty="0" smtClean="0"/>
              <a:t> </a:t>
            </a:r>
            <a:r>
              <a:rPr lang="en-US" sz="2800" b="1" i="1" dirty="0" err="1" smtClean="0"/>
              <a:t>তা</a:t>
            </a:r>
            <a:r>
              <a:rPr lang="en-US" sz="2800" b="1" i="1" dirty="0" smtClean="0"/>
              <a:t> </a:t>
            </a:r>
            <a:r>
              <a:rPr lang="en-US" sz="2800" b="1" i="1" dirty="0" err="1" smtClean="0"/>
              <a:t>বলতে</a:t>
            </a:r>
            <a:r>
              <a:rPr lang="en-US" sz="2800" b="1" i="1" dirty="0" smtClean="0"/>
              <a:t> </a:t>
            </a:r>
            <a:r>
              <a:rPr lang="en-US" sz="2800" b="1" i="1" dirty="0" err="1" smtClean="0"/>
              <a:t>পারবে</a:t>
            </a:r>
            <a:endParaRPr lang="en-US" sz="2800" b="1" i="1" dirty="0" smtClean="0"/>
          </a:p>
          <a:p>
            <a:r>
              <a:rPr lang="en-US" sz="2800" b="1" i="1" dirty="0" smtClean="0"/>
              <a:t>২- </a:t>
            </a:r>
            <a:r>
              <a:rPr lang="en-US" sz="2800" b="1" i="1" dirty="0" err="1" smtClean="0"/>
              <a:t>বীজ</a:t>
            </a:r>
            <a:r>
              <a:rPr lang="en-US" sz="2800" b="1" i="1" dirty="0" smtClean="0"/>
              <a:t> </a:t>
            </a:r>
            <a:r>
              <a:rPr lang="en-US" sz="2800" b="1" i="1" dirty="0" err="1" smtClean="0"/>
              <a:t>সংরক্ষণের</a:t>
            </a:r>
            <a:r>
              <a:rPr lang="en-US" sz="2800" b="1" i="1" dirty="0" smtClean="0"/>
              <a:t> </a:t>
            </a:r>
            <a:r>
              <a:rPr lang="en-US" sz="2800" b="1" i="1" dirty="0" err="1" smtClean="0"/>
              <a:t>শর্তসমূহ</a:t>
            </a:r>
            <a:r>
              <a:rPr lang="en-US" sz="2800" b="1" i="1" dirty="0" smtClean="0"/>
              <a:t> </a:t>
            </a:r>
            <a:r>
              <a:rPr lang="en-US" sz="2800" b="1" i="1" dirty="0" err="1" smtClean="0"/>
              <a:t>ব্যাখ্যা</a:t>
            </a:r>
            <a:r>
              <a:rPr lang="en-US" sz="2800" b="1" i="1" dirty="0" smtClean="0"/>
              <a:t> </a:t>
            </a:r>
            <a:r>
              <a:rPr lang="en-US" sz="2800" b="1" i="1" dirty="0" err="1" smtClean="0"/>
              <a:t>করতে</a:t>
            </a:r>
            <a:r>
              <a:rPr lang="en-US" sz="2800" b="1" i="1" dirty="0" smtClean="0"/>
              <a:t> </a:t>
            </a:r>
            <a:r>
              <a:rPr lang="en-US" sz="2800" b="1" i="1" dirty="0" err="1" smtClean="0"/>
              <a:t>পারবে</a:t>
            </a:r>
            <a:r>
              <a:rPr lang="en-US" sz="2800" b="1" i="1" dirty="0" smtClean="0"/>
              <a:t> </a:t>
            </a:r>
          </a:p>
          <a:p>
            <a:r>
              <a:rPr lang="en-US" sz="2800" b="1" i="1" dirty="0" smtClean="0"/>
              <a:t>৩- </a:t>
            </a:r>
            <a:r>
              <a:rPr lang="en-US" sz="2800" b="1" i="1" dirty="0" err="1" smtClean="0"/>
              <a:t>বীজ</a:t>
            </a:r>
            <a:r>
              <a:rPr lang="en-US" sz="2800" b="1" i="1" dirty="0" smtClean="0"/>
              <a:t> </a:t>
            </a:r>
            <a:r>
              <a:rPr lang="en-US" sz="2800" b="1" i="1" dirty="0" err="1" smtClean="0"/>
              <a:t>শুখানোর</a:t>
            </a:r>
            <a:r>
              <a:rPr lang="en-US" sz="2800" b="1" i="1" dirty="0" smtClean="0"/>
              <a:t> </a:t>
            </a:r>
            <a:r>
              <a:rPr lang="en-US" sz="2800" b="1" i="1" dirty="0" err="1" smtClean="0"/>
              <a:t>পদ্ধতি</a:t>
            </a:r>
            <a:r>
              <a:rPr lang="en-US" sz="2800" b="1" i="1" dirty="0" smtClean="0"/>
              <a:t> </a:t>
            </a:r>
            <a:r>
              <a:rPr lang="en-US" sz="2800" b="1" i="1" dirty="0" err="1" smtClean="0"/>
              <a:t>বলতে</a:t>
            </a:r>
            <a:r>
              <a:rPr lang="en-US" sz="2800" b="1" i="1" dirty="0" smtClean="0"/>
              <a:t> </a:t>
            </a:r>
            <a:r>
              <a:rPr lang="en-US" sz="2800" b="1" i="1" dirty="0" err="1" smtClean="0"/>
              <a:t>পারবে</a:t>
            </a:r>
            <a:endParaRPr lang="en-US" sz="2800" b="1" i="1" dirty="0" smtClean="0"/>
          </a:p>
          <a:p>
            <a:r>
              <a:rPr lang="en-US" sz="2800" b="1" i="1" dirty="0" smtClean="0"/>
              <a:t>৪- </a:t>
            </a:r>
            <a:r>
              <a:rPr lang="en-US" sz="2800" b="1" i="1" dirty="0" err="1" smtClean="0"/>
              <a:t>বীজ</a:t>
            </a:r>
            <a:r>
              <a:rPr lang="en-US" sz="2800" b="1" i="1" dirty="0" smtClean="0"/>
              <a:t> </a:t>
            </a:r>
            <a:r>
              <a:rPr lang="en-US" sz="2800" b="1" i="1" dirty="0" err="1" smtClean="0"/>
              <a:t>সংরক্ষণের</a:t>
            </a:r>
            <a:r>
              <a:rPr lang="en-US" sz="2800" b="1" i="1" dirty="0" smtClean="0"/>
              <a:t> </a:t>
            </a:r>
            <a:r>
              <a:rPr lang="en-US" sz="2800" b="1" i="1" dirty="0" err="1" smtClean="0"/>
              <a:t>গুরুত্ব</a:t>
            </a:r>
            <a:r>
              <a:rPr lang="en-US" sz="2800" b="1" i="1" dirty="0" smtClean="0"/>
              <a:t> ও </a:t>
            </a:r>
            <a:r>
              <a:rPr lang="en-US" sz="2800" b="1" i="1" dirty="0" err="1" smtClean="0"/>
              <a:t>পদ্ধতি</a:t>
            </a:r>
            <a:r>
              <a:rPr lang="en-US" sz="2800" b="1" i="1" dirty="0" smtClean="0"/>
              <a:t> </a:t>
            </a:r>
            <a:r>
              <a:rPr lang="en-US" sz="2800" b="1" i="1" dirty="0" err="1" smtClean="0"/>
              <a:t>বর্ননা</a:t>
            </a:r>
            <a:r>
              <a:rPr lang="en-US" sz="2800" b="1" i="1" dirty="0" smtClean="0"/>
              <a:t> </a:t>
            </a:r>
            <a:r>
              <a:rPr lang="en-US" sz="2800" b="1" i="1" dirty="0" err="1" smtClean="0"/>
              <a:t>করতে</a:t>
            </a:r>
            <a:r>
              <a:rPr lang="en-US" sz="2800" b="1" i="1" dirty="0" smtClean="0"/>
              <a:t> </a:t>
            </a:r>
            <a:r>
              <a:rPr lang="en-US" sz="2800" b="1" i="1" dirty="0" err="1" smtClean="0"/>
              <a:t>পারবে</a:t>
            </a:r>
            <a:r>
              <a:rPr lang="en-US" sz="2800" b="1" i="1" dirty="0" smtClean="0"/>
              <a:t> </a:t>
            </a:r>
            <a:endParaRPr lang="en-US" sz="2800" b="1" i="1" dirty="0"/>
          </a:p>
        </p:txBody>
      </p:sp>
    </p:spTree>
    <p:extLst>
      <p:ext uri="{BB962C8B-B14F-4D97-AF65-F5344CB8AC3E}">
        <p14:creationId xmlns:p14="http://schemas.microsoft.com/office/powerpoint/2010/main" val="415283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9" name="TextBox 8"/>
          <p:cNvSpPr txBox="1"/>
          <p:nvPr/>
        </p:nvSpPr>
        <p:spPr>
          <a:xfrm>
            <a:off x="685800" y="1143000"/>
            <a:ext cx="8153400" cy="5016758"/>
          </a:xfrm>
          <a:prstGeom prst="rect">
            <a:avLst/>
          </a:prstGeom>
          <a:noFill/>
        </p:spPr>
        <p:txBody>
          <a:bodyPr wrap="square" rtlCol="0">
            <a:spAutoFit/>
          </a:bodyPr>
          <a:lstStyle/>
          <a:p>
            <a:r>
              <a:rPr lang="en-US" sz="8000" b="1" i="1" u="sng" dirty="0" err="1" smtClean="0">
                <a:solidFill>
                  <a:schemeClr val="bg1"/>
                </a:solidFill>
                <a:latin typeface="NikoshBAN" panose="02000000000000000000" pitchFamily="2" charset="0"/>
                <a:cs typeface="NikoshBAN" panose="02000000000000000000" pitchFamily="2" charset="0"/>
              </a:rPr>
              <a:t>বীজ</a:t>
            </a:r>
            <a:r>
              <a:rPr lang="en-US" sz="8000" b="1" i="1" u="sng" dirty="0" smtClean="0">
                <a:solidFill>
                  <a:schemeClr val="bg1"/>
                </a:solidFill>
                <a:latin typeface="NikoshBAN" panose="02000000000000000000" pitchFamily="2" charset="0"/>
                <a:cs typeface="NikoshBAN" panose="02000000000000000000" pitchFamily="2" charset="0"/>
              </a:rPr>
              <a:t> </a:t>
            </a:r>
            <a:r>
              <a:rPr lang="en-US" sz="8000" b="1" i="1" u="sng" dirty="0" err="1" smtClean="0">
                <a:solidFill>
                  <a:schemeClr val="bg1"/>
                </a:solidFill>
                <a:latin typeface="NikoshBAN" panose="02000000000000000000" pitchFamily="2" charset="0"/>
                <a:cs typeface="NikoshBAN" panose="02000000000000000000" pitchFamily="2" charset="0"/>
              </a:rPr>
              <a:t>সংরক্ষণ</a:t>
            </a:r>
            <a:r>
              <a:rPr lang="en-US" sz="6000" b="1" u="sng" dirty="0" smtClean="0">
                <a:solidFill>
                  <a:schemeClr val="bg1"/>
                </a:solidFill>
                <a:latin typeface="NikoshBAN" panose="02000000000000000000" pitchFamily="2" charset="0"/>
                <a:cs typeface="NikoshBAN" panose="02000000000000000000" pitchFamily="2" charset="0"/>
              </a:rPr>
              <a:t> </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বীজ</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সংরক্ষণ</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বলতে</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বীজের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উৎপাদন</a:t>
            </a:r>
            <a:r>
              <a:rPr lang="en-US" sz="6000" b="1" dirty="0" smtClean="0">
                <a:latin typeface="NikoshBAN" panose="02000000000000000000" pitchFamily="2" charset="0"/>
                <a:cs typeface="NikoshBAN" panose="02000000000000000000" pitchFamily="2" charset="0"/>
              </a:rPr>
              <a:t> , </a:t>
            </a:r>
            <a:r>
              <a:rPr lang="en-US" sz="6000" b="1" dirty="0" err="1" smtClean="0">
                <a:latin typeface="NikoshBAN" panose="02000000000000000000" pitchFamily="2" charset="0"/>
                <a:cs typeface="NikoshBAN" panose="02000000000000000000" pitchFamily="2" charset="0"/>
              </a:rPr>
              <a:t>শুকানো</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প্রক্রিয়াজাতকরণ</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মান</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নিয়ন্ত্রন</a:t>
            </a:r>
            <a:r>
              <a:rPr lang="en-US" sz="6000" b="1" dirty="0" smtClean="0">
                <a:latin typeface="NikoshBAN" panose="02000000000000000000" pitchFamily="2" charset="0"/>
                <a:cs typeface="NikoshBAN" panose="02000000000000000000" pitchFamily="2" charset="0"/>
              </a:rPr>
              <a:t> , </a:t>
            </a:r>
            <a:r>
              <a:rPr lang="en-US" sz="6000" b="1" dirty="0" err="1" smtClean="0">
                <a:latin typeface="NikoshBAN" panose="02000000000000000000" pitchFamily="2" charset="0"/>
                <a:cs typeface="NikoshBAN" panose="02000000000000000000" pitchFamily="2" charset="0"/>
              </a:rPr>
              <a:t>বিপণন</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যাবতীয়</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কাজ</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সুষ্টভাবে</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সম্পন্ন</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করাকেই</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বোঝায়</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47296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990600" y="457200"/>
            <a:ext cx="7315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err="1" smtClean="0"/>
              <a:t>বীজ</a:t>
            </a:r>
            <a:r>
              <a:rPr lang="en-US" sz="3600" b="1" i="1" dirty="0" smtClean="0"/>
              <a:t> </a:t>
            </a:r>
            <a:r>
              <a:rPr lang="en-US" sz="3600" b="1" i="1" dirty="0" err="1" smtClean="0"/>
              <a:t>সংরক্ষণের</a:t>
            </a:r>
            <a:r>
              <a:rPr lang="en-US" sz="3600" b="1" i="1" dirty="0" smtClean="0"/>
              <a:t> </a:t>
            </a:r>
            <a:r>
              <a:rPr lang="en-US" sz="3600" b="1" i="1" dirty="0" err="1" smtClean="0"/>
              <a:t>শর্তসমুহ</a:t>
            </a:r>
            <a:r>
              <a:rPr lang="en-US" sz="3600" b="1" i="1" dirty="0" smtClean="0"/>
              <a:t>-</a:t>
            </a:r>
            <a:endParaRPr lang="en-US" sz="3600" b="1" i="1"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822541" y="990600"/>
            <a:ext cx="5498917" cy="4201172"/>
          </a:xfrm>
          <a:prstGeom prst="ellipse">
            <a:avLst/>
          </a:prstGeom>
          <a:ln>
            <a:noFill/>
          </a:ln>
          <a:effectLst>
            <a:softEdge rad="112500"/>
          </a:effectLst>
        </p:spPr>
      </p:pic>
      <p:sp>
        <p:nvSpPr>
          <p:cNvPr id="5" name="TextBox 4"/>
          <p:cNvSpPr txBox="1"/>
          <p:nvPr/>
        </p:nvSpPr>
        <p:spPr>
          <a:xfrm>
            <a:off x="990600" y="4953000"/>
            <a:ext cx="7315200" cy="584775"/>
          </a:xfrm>
          <a:prstGeom prst="rect">
            <a:avLst/>
          </a:prstGeom>
          <a:noFill/>
        </p:spPr>
        <p:txBody>
          <a:bodyPr wrap="square" rtlCol="0">
            <a:spAutoFit/>
          </a:bodyPr>
          <a:lstStyle/>
          <a:p>
            <a:r>
              <a:rPr lang="en-US" sz="3200" b="1" dirty="0" smtClean="0"/>
              <a:t>১। </a:t>
            </a:r>
            <a:r>
              <a:rPr lang="en-US" sz="3200" b="1" dirty="0" err="1" smtClean="0"/>
              <a:t>কেবল</a:t>
            </a:r>
            <a:r>
              <a:rPr lang="en-US" sz="3200" b="1" dirty="0" smtClean="0"/>
              <a:t> </a:t>
            </a:r>
            <a:r>
              <a:rPr lang="en-US" sz="3200" b="1" dirty="0" err="1" smtClean="0"/>
              <a:t>বীজের</a:t>
            </a:r>
            <a:r>
              <a:rPr lang="en-US" sz="3200" b="1" dirty="0" smtClean="0"/>
              <a:t> </a:t>
            </a:r>
            <a:r>
              <a:rPr lang="en-US" sz="3200" b="1" dirty="0" err="1" smtClean="0"/>
              <a:t>জন্যই</a:t>
            </a:r>
            <a:r>
              <a:rPr lang="en-US" sz="3200" b="1" dirty="0" smtClean="0"/>
              <a:t> </a:t>
            </a:r>
            <a:r>
              <a:rPr lang="en-US" sz="3200" b="1" dirty="0" err="1" smtClean="0"/>
              <a:t>ফসল</a:t>
            </a:r>
            <a:r>
              <a:rPr lang="en-US" sz="3200" b="1" dirty="0" smtClean="0"/>
              <a:t> </a:t>
            </a:r>
            <a:r>
              <a:rPr lang="en-US" sz="3200" b="1" dirty="0" err="1" smtClean="0"/>
              <a:t>চাষ</a:t>
            </a:r>
            <a:r>
              <a:rPr lang="en-US" sz="3200" b="1" dirty="0" smtClean="0"/>
              <a:t> </a:t>
            </a:r>
            <a:r>
              <a:rPr lang="en-US" sz="3200" b="1" dirty="0" err="1" smtClean="0"/>
              <a:t>করা</a:t>
            </a:r>
            <a:r>
              <a:rPr lang="en-US" sz="3200" b="1" dirty="0" smtClean="0"/>
              <a:t> ।</a:t>
            </a:r>
            <a:endParaRPr lang="en-US" sz="3200" b="1" dirty="0"/>
          </a:p>
        </p:txBody>
      </p:sp>
    </p:spTree>
    <p:extLst>
      <p:ext uri="{BB962C8B-B14F-4D97-AF65-F5344CB8AC3E}">
        <p14:creationId xmlns:p14="http://schemas.microsoft.com/office/powerpoint/2010/main" val="44032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7080">
              <a:srgbClr val="0034DD"/>
            </a:gs>
            <a:gs pos="7085">
              <a:srgbClr val="74278B"/>
            </a:gs>
            <a:gs pos="0">
              <a:srgbClr val="FF0000"/>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52400" y="228600"/>
            <a:ext cx="8839200" cy="6553200"/>
          </a:xfrm>
          <a:prstGeom prst="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228600"/>
            <a:ext cx="8839200" cy="6553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5105400"/>
            <a:ext cx="8382000" cy="1569660"/>
          </a:xfrm>
          <a:prstGeom prst="rect">
            <a:avLst/>
          </a:prstGeom>
          <a:noFill/>
        </p:spPr>
        <p:txBody>
          <a:bodyPr wrap="square" rtlCol="0">
            <a:spAutoFit/>
          </a:bodyPr>
          <a:lstStyle/>
          <a:p>
            <a:r>
              <a:rPr lang="en-US" sz="3200" b="1" i="1" dirty="0" smtClean="0"/>
              <a:t>২।নির্বাচিত </a:t>
            </a:r>
            <a:r>
              <a:rPr lang="en-US" sz="3200" b="1" i="1" dirty="0" err="1" smtClean="0"/>
              <a:t>জমির</a:t>
            </a:r>
            <a:r>
              <a:rPr lang="en-US" sz="3200" b="1" i="1" dirty="0" smtClean="0"/>
              <a:t> </a:t>
            </a:r>
            <a:r>
              <a:rPr lang="en-US" sz="3200" b="1" i="1" dirty="0" err="1" smtClean="0"/>
              <a:t>আশেপাশের</a:t>
            </a:r>
            <a:r>
              <a:rPr lang="en-US" sz="3200" b="1" i="1" dirty="0" smtClean="0"/>
              <a:t> </a:t>
            </a:r>
            <a:r>
              <a:rPr lang="en-US" sz="3200" b="1" i="1" dirty="0" err="1" smtClean="0"/>
              <a:t>জমিতে</a:t>
            </a:r>
            <a:r>
              <a:rPr lang="en-US" sz="3200" b="1" i="1" dirty="0" smtClean="0"/>
              <a:t> ঐ </a:t>
            </a:r>
            <a:r>
              <a:rPr lang="en-US" sz="3200" b="1" i="1" dirty="0" err="1" smtClean="0"/>
              <a:t>নির্দিষ্ট</a:t>
            </a:r>
            <a:r>
              <a:rPr lang="en-US" sz="3200" b="1" i="1" dirty="0" smtClean="0"/>
              <a:t> </a:t>
            </a:r>
            <a:r>
              <a:rPr lang="en-US" sz="3200" b="1" i="1" dirty="0" err="1" smtClean="0"/>
              <a:t>বীজ</a:t>
            </a:r>
            <a:r>
              <a:rPr lang="en-US" sz="3200" b="1" i="1" dirty="0" smtClean="0"/>
              <a:t> </a:t>
            </a:r>
            <a:r>
              <a:rPr lang="en-US" sz="3200" b="1" i="1" dirty="0" err="1" smtClean="0"/>
              <a:t>ফসলের</a:t>
            </a:r>
            <a:r>
              <a:rPr lang="en-US" sz="3200" b="1" i="1" dirty="0" smtClean="0"/>
              <a:t> </a:t>
            </a:r>
            <a:r>
              <a:rPr lang="en-US" sz="3200" b="1" i="1" dirty="0" err="1" smtClean="0"/>
              <a:t>অন্য</a:t>
            </a:r>
            <a:r>
              <a:rPr lang="en-US" sz="3200" b="1" i="1" dirty="0" smtClean="0"/>
              <a:t> </a:t>
            </a:r>
            <a:r>
              <a:rPr lang="en-US" sz="3200" b="1" i="1" dirty="0" err="1" smtClean="0"/>
              <a:t>জাতের</a:t>
            </a:r>
            <a:r>
              <a:rPr lang="en-US" sz="3200" b="1" i="1" dirty="0" smtClean="0"/>
              <a:t> </a:t>
            </a:r>
            <a:r>
              <a:rPr lang="en-US" sz="3200" b="1" i="1" dirty="0" err="1" smtClean="0"/>
              <a:t>আবাদ</a:t>
            </a:r>
            <a:r>
              <a:rPr lang="en-US" sz="3200" b="1" i="1" dirty="0" smtClean="0"/>
              <a:t> </a:t>
            </a:r>
            <a:r>
              <a:rPr lang="en-US" sz="3200" b="1" i="1" dirty="0" err="1" smtClean="0"/>
              <a:t>না</a:t>
            </a:r>
            <a:r>
              <a:rPr lang="en-US" sz="3200" b="1" i="1" dirty="0" smtClean="0"/>
              <a:t> </a:t>
            </a:r>
            <a:r>
              <a:rPr lang="en-US" sz="3200" b="1" i="1" dirty="0" err="1" smtClean="0"/>
              <a:t>করা</a:t>
            </a:r>
            <a:r>
              <a:rPr lang="en-US" sz="3200" b="1" i="1" dirty="0" smtClean="0"/>
              <a:t> । </a:t>
            </a:r>
            <a:endParaRPr lang="en-US" sz="3200" b="1" i="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442"/>
          <a:stretch/>
        </p:blipFill>
        <p:spPr>
          <a:xfrm>
            <a:off x="654694" y="408969"/>
            <a:ext cx="8032106" cy="4696431"/>
          </a:xfrm>
          <a:prstGeom prst="rect">
            <a:avLst/>
          </a:prstGeom>
        </p:spPr>
      </p:pic>
    </p:spTree>
    <p:extLst>
      <p:ext uri="{BB962C8B-B14F-4D97-AF65-F5344CB8AC3E}">
        <p14:creationId xmlns:p14="http://schemas.microsoft.com/office/powerpoint/2010/main" val="37997517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639</TotalTime>
  <Words>453</Words>
  <Application>Microsoft Office PowerPoint</Application>
  <PresentationFormat>On-screen Show (4:3)</PresentationFormat>
  <Paragraphs>77</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Kalpurush</vt:lpstr>
      <vt:lpstr>NikoshBAN</vt:lpstr>
      <vt:lpstr>Verdana</vt:lpstr>
      <vt:lpstr>Vrinda</vt:lpstr>
      <vt:lpstr>Wingdings 2</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RANA</dc:creator>
  <cp:lastModifiedBy>Dot Com Computer</cp:lastModifiedBy>
  <cp:revision>113</cp:revision>
  <dcterms:created xsi:type="dcterms:W3CDTF">2006-08-16T00:00:00Z</dcterms:created>
  <dcterms:modified xsi:type="dcterms:W3CDTF">2021-07-06T04:14:38Z</dcterms:modified>
</cp:coreProperties>
</file>