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10" r:id="rId3"/>
    <p:sldId id="288" r:id="rId4"/>
    <p:sldId id="289" r:id="rId5"/>
    <p:sldId id="30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7" r:id="rId20"/>
    <p:sldId id="309" r:id="rId21"/>
    <p:sldId id="306" r:id="rId22"/>
    <p:sldId id="3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C798-9F91-4542-A65F-B5D46ACFF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64BF6-C14E-5D44-8194-098245814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17946-586A-DF4E-872C-A3612415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1AD9-8E17-204A-A16C-CEBC318F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C7994-A5D9-CF4B-BA00-AD97934A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06F2-A469-1A4A-96BE-A89E0DBE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A1B13-20C7-6442-9855-256BDE17D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E91A-60FD-BD45-A187-3B1B9B6D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5234A-7434-AA4D-9F62-CBBD325E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4009C-5CDF-2646-9F09-36FC77AA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E9D00D-0FB0-2644-943A-63480BCFD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5C4BC-ADB9-D940-9E80-B15AC6262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C9CD8-5DE7-A944-B3BA-88038177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35DD8-4E0B-6846-9CED-0221000E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4A60A-EF3C-7847-8D0E-0DFB64BA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E3D2-12AA-0C42-8FBC-C8766932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6BB3-6A22-DA49-9500-84F3610D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27B3-A228-8F48-BDC8-2B5C8F48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29831-BBAC-3845-96D9-49F8FA2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F965-E0E0-154B-89EB-C0E49C44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5749-CD54-394C-B8D4-3B56E45B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3D59B-755A-EC43-A6CC-AF6813A4B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E6E69-AD1A-8045-ADE4-A786C514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137B0-9A21-5B4E-8B25-90E813CC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F986B-15BC-D64A-B582-84C750D6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0346-5E77-F047-8AD7-4A796EF4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4D4DD-9923-3A4C-BC13-BBF301876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79178-F93D-0D47-A9CE-C5958BD70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10DA2-F178-3C48-BA35-AB60D23C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77F05-42C9-BA44-995B-90BB31BA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70390-BD8E-FA47-BCD7-1941ACD3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3FA6-2E28-B943-A4D7-E36260E3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0F24-C55C-FD45-8E2F-B37D9CC5D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B094C-7B4D-2B44-948F-9FCD7BD25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73829-3C13-B848-B3AB-2B64B25A4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39B6F-F13A-BE49-BED4-123C76EDC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9B3C7-B3FB-134C-A50E-2AE53C97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3247C-BB11-154D-A5F4-3ADCBD01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EB2E1C-5489-6343-9E57-BAA35FC6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36E1-8FEF-4649-9477-ABAD4AC2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F82B2-E772-2D42-9C32-A1420939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F5052-3720-CA46-9993-E92E0C64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ACA9C-999A-9D4A-8364-B5533ECB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43B3DC-B4F7-6849-A1CE-CC733DEB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56F41-0C18-5343-BA10-DEF97767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810E4-EDDA-A643-B53D-0202E63D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6221-7AAC-6448-9C09-1C8321EE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0DA07-0747-EB43-A434-376118BA8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4FB4F-8EDA-A444-A1AA-899122627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BEAAA-85DB-D04E-A7F4-7AA3D557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E21BB-54FB-4241-9516-B2061C5E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2F45A-FFFA-B945-9DB9-68F15AFF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95F1-FFC6-674F-A3F3-847D6483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FE6AB-3877-4847-B586-921F1A9E3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79AEA-394B-C64F-AD8F-7D7466E40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FC787-61C3-AC44-BDCC-47676209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ABEF4-4D3E-0040-BF21-614FB78C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AC5BF-3A2A-A249-AC91-A4AD439E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2046A-84A0-E74D-A060-F2452703D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BFA61-34B6-204B-B001-37C014EE0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76719-99BE-604F-BF2B-DAE8898F3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D300-B9F9-9143-AF2D-AAFDE2EC2B07}" type="datetimeFigureOut">
              <a:rPr lang="en-US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B6E82-3D0B-5842-894E-547A20EDB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D97DF-FA44-8C46-9DBA-3EEF20363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6C2B-BE65-F144-9D8B-DE2396DCB82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0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2321-6117-5740-A251-DC576495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9" y="326099"/>
            <a:ext cx="10040144" cy="1280300"/>
          </a:xfrm>
        </p:spPr>
        <p:txBody>
          <a:bodyPr>
            <a:noAutofit/>
          </a:bodyPr>
          <a:lstStyle/>
          <a:p>
            <a:r>
              <a:rPr lang="en-US" sz="2400" b="1"/>
              <a:t>জাতীয় বিশ্ববিদ্যালয়ের অন-লাইন ক্লাসে সবাইকে স্বাগতম</a:t>
            </a:r>
            <a:br>
              <a:rPr lang="en-US" sz="2400" b="1"/>
            </a:br>
            <a:r>
              <a:rPr lang="en-US" sz="2400" b="1"/>
              <a:t>করোনাকালীন শিক্ষা-কার্যক্রম চলমান রাখার স্বার্থে  জাতীয় বিশ্ববিদ্যালয়ের উদ্যোগে অন-লাইন ক্লাসে সংযুক্ত হতে পেরে আমি আনন্দিত। </a:t>
            </a:r>
            <a:br>
              <a:rPr lang="en-US" sz="2400" b="1"/>
            </a:br>
            <a:r>
              <a:rPr lang="en-US" sz="2400" b="1"/>
              <a:t>সবাইকে স্বাস্থ্যবিধি মেনে চলার আহ্বান জানাচ্ছি।  </a:t>
            </a:r>
            <a:br>
              <a:rPr lang="en-US" sz="2400" b="1"/>
            </a:br>
            <a:r>
              <a:rPr lang="en-US" sz="2400" b="1"/>
              <a:t>  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991869D-BC6F-FD40-BBB9-85D783DBE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7" y="1777551"/>
            <a:ext cx="4983163" cy="454104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10C44B-20FD-5A4D-BD5A-6155D32C339D}"/>
              </a:ext>
            </a:extLst>
          </p:cNvPr>
          <p:cNvSpPr txBox="1"/>
          <p:nvPr/>
        </p:nvSpPr>
        <p:spPr>
          <a:xfrm>
            <a:off x="5216180" y="1465222"/>
            <a:ext cx="76199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বিষয়ঃ শিল্প মনোবিজ্ঞান</a:t>
            </a:r>
          </a:p>
          <a:p>
            <a:pPr algn="l"/>
            <a:r>
              <a:rPr lang="en-US" sz="2400" b="1"/>
              <a:t>প্রোগ্রামঃ বি.এ/ বি.এস.এস. ও বি.এসসি. (পাস)  </a:t>
            </a:r>
          </a:p>
          <a:p>
            <a:pPr algn="l"/>
            <a:r>
              <a:rPr lang="en-US" sz="2400" b="1"/>
              <a:t>কোর্স কোর্ডঃ ১৩৩৪০১</a:t>
            </a:r>
          </a:p>
          <a:p>
            <a:pPr algn="l"/>
            <a:r>
              <a:rPr lang="en-US" sz="2400" b="1"/>
              <a:t>কোর্সের নামঃ শিল্প মনোবিজ্ঞান</a:t>
            </a:r>
          </a:p>
          <a:p>
            <a:pPr algn="l"/>
            <a:r>
              <a:rPr lang="en-US" sz="2400" b="1"/>
              <a:t>লেকচার নম্বরঃ০৫</a:t>
            </a:r>
          </a:p>
          <a:p>
            <a:pPr algn="l"/>
            <a:r>
              <a:rPr lang="en-US" sz="2400" b="1"/>
              <a:t>লেকচারের শিরোনামঃ কর্মচারী  নির্বাচন ও সংস্থাপন ও নির্বাচন প্রক্রিয়াসমূহের মনোবৈজ্ঞানিক অভীক্ষাসমূহ  অধ্যায়ঃ ৩য়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A5E349-07E4-C549-8459-CFB9B54809D2}"/>
              </a:ext>
            </a:extLst>
          </p:cNvPr>
          <p:cNvSpPr txBox="1"/>
          <p:nvPr/>
        </p:nvSpPr>
        <p:spPr>
          <a:xfrm rot="10800000" flipV="1">
            <a:off x="6786561" y="4555699"/>
            <a:ext cx="540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শিক্ষকের নামঃ ফারহানা তাসমিন</a:t>
            </a:r>
          </a:p>
          <a:p>
            <a:pPr algn="l"/>
            <a:r>
              <a:rPr lang="en-US" sz="2400" b="1"/>
              <a:t>পদবিঃ প্রভাষক (মনোবিজ্ঞান)</a:t>
            </a:r>
          </a:p>
          <a:p>
            <a:pPr algn="l"/>
            <a:r>
              <a:rPr lang="en-US" sz="2400" b="1"/>
              <a:t>কলেজের নামঃ আব্দুল আউয়াল  কলেজ, তেলিহাটি, শ্রীপুর , গাজীপুর। </a:t>
            </a:r>
          </a:p>
          <a:p>
            <a:pPr algn="l"/>
            <a:r>
              <a:rPr lang="en-US" sz="2400" b="1"/>
              <a:t>Email: mitutasmin81@gmail. com      </a:t>
            </a:r>
          </a:p>
        </p:txBody>
      </p:sp>
    </p:spTree>
    <p:extLst>
      <p:ext uri="{BB962C8B-B14F-4D97-AF65-F5344CB8AC3E}">
        <p14:creationId xmlns:p14="http://schemas.microsoft.com/office/powerpoint/2010/main" val="3142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2D3F-B030-DA4D-B8DA-1A3B6D85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202" y="365125"/>
            <a:ext cx="6299597" cy="1599406"/>
          </a:xfrm>
        </p:spPr>
        <p:txBody>
          <a:bodyPr/>
          <a:lstStyle/>
          <a:p>
            <a:r>
              <a:rPr lang="en-US" b="1"/>
              <a:t>বুদ্ধি অভীক্ষা(Intelligence Test)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536CD-5AD6-D444-B2AB-D066179A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0" y="2340570"/>
            <a:ext cx="6156721" cy="3550047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000" b="1"/>
              <a:t>বুদ্ধি অভীক্ষা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920AC-F94F-3F4F-B47C-BA70C431415D}"/>
              </a:ext>
            </a:extLst>
          </p:cNvPr>
          <p:cNvSpPr/>
          <p:nvPr/>
        </p:nvSpPr>
        <p:spPr>
          <a:xfrm>
            <a:off x="267892" y="3218261"/>
            <a:ext cx="3195042" cy="247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ব্যক্তিভিত্তিক বুদ্ধি অভীক্ষা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87B4B-E275-5B48-9B36-106429F9F102}"/>
              </a:ext>
            </a:extLst>
          </p:cNvPr>
          <p:cNvSpPr/>
          <p:nvPr/>
        </p:nvSpPr>
        <p:spPr>
          <a:xfrm>
            <a:off x="8980288" y="3019027"/>
            <a:ext cx="2943820" cy="2678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যৌথ বুদ্ধি অভীক্ষা</a:t>
            </a:r>
          </a:p>
        </p:txBody>
      </p:sp>
    </p:spTree>
    <p:extLst>
      <p:ext uri="{BB962C8B-B14F-4D97-AF65-F5344CB8AC3E}">
        <p14:creationId xmlns:p14="http://schemas.microsoft.com/office/powerpoint/2010/main" val="2122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CD24-C01A-2D4A-8A13-602AD2D3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190500"/>
            <a:ext cx="8512969" cy="1349376"/>
          </a:xfrm>
        </p:spPr>
        <p:txBody>
          <a:bodyPr/>
          <a:lstStyle/>
          <a:p>
            <a:r>
              <a:rPr lang="en-US" b="1"/>
              <a:t>ব্যক্তিভিত্তিক বুদ্ধি অভীক্ষা(Individual Intelligence test) 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42F4A07-9BDD-6B4D-92AB-3A48FE302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2687839"/>
            <a:ext cx="9650015" cy="3848692"/>
          </a:xfr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2B5BC8C-2760-2446-A09E-567900589C27}"/>
              </a:ext>
            </a:extLst>
          </p:cNvPr>
          <p:cNvSpPr/>
          <p:nvPr/>
        </p:nvSpPr>
        <p:spPr>
          <a:xfrm>
            <a:off x="3500438" y="1367237"/>
            <a:ext cx="8691562" cy="6885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বিনে-সিঁমো বুদ্ধি অভীক্ষা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30A161C-C38B-274B-854C-4125942B7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2055813"/>
            <a:ext cx="10515600" cy="4802187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16719EF0-FD65-9241-87DE-F8EB801C065F}"/>
              </a:ext>
            </a:extLst>
          </p:cNvPr>
          <p:cNvSpPr/>
          <p:nvPr/>
        </p:nvSpPr>
        <p:spPr>
          <a:xfrm>
            <a:off x="3178969" y="1281908"/>
            <a:ext cx="8864798" cy="7739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স্ট্যানফোর্ড বিনে অভীক্ষা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761D74-BEDD-1346-BD61-706FE1A2D3E5}"/>
              </a:ext>
            </a:extLst>
          </p:cNvPr>
          <p:cNvSpPr/>
          <p:nvPr/>
        </p:nvSpPr>
        <p:spPr>
          <a:xfrm>
            <a:off x="47326" y="2366371"/>
            <a:ext cx="7650065" cy="3633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বুদ্ধ্যঙ্ক =  </a:t>
            </a:r>
            <a:r>
              <a:rPr lang="en-US" sz="4000" b="1" u="sng"/>
              <a:t>মানসিক বয়স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841C84-12BC-0A44-BFAE-5F9907986A4A}"/>
              </a:ext>
            </a:extLst>
          </p:cNvPr>
          <p:cNvSpPr txBox="1"/>
          <p:nvPr/>
        </p:nvSpPr>
        <p:spPr>
          <a:xfrm>
            <a:off x="3086100" y="4612185"/>
            <a:ext cx="3253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</a:rPr>
              <a:t>প্রকৃত বয়স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703FB8-9B0C-D14F-8748-3EE4BEEE7766}"/>
              </a:ext>
            </a:extLst>
          </p:cNvPr>
          <p:cNvSpPr txBox="1"/>
          <p:nvPr/>
        </p:nvSpPr>
        <p:spPr>
          <a:xfrm>
            <a:off x="6229944" y="414957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</a:rPr>
              <a:t>×১০০</a:t>
            </a:r>
          </a:p>
        </p:txBody>
      </p:sp>
    </p:spTree>
    <p:extLst>
      <p:ext uri="{BB962C8B-B14F-4D97-AF65-F5344CB8AC3E}">
        <p14:creationId xmlns:p14="http://schemas.microsoft.com/office/powerpoint/2010/main" val="34552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4C6FC3-DC65-A54B-B365-F97E4AE95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" y="2732485"/>
            <a:ext cx="4892278" cy="3038475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46A9F7-54B2-DE4D-9538-65725F8E74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7109" y="303609"/>
            <a:ext cx="6924675" cy="152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ব্যক্তিভিত্তিক বুদ্ধি অভীক্ষা(Individual Intelligence test)  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E9EE9472-E17E-D249-8F6E-35F75142218C}"/>
              </a:ext>
            </a:extLst>
          </p:cNvPr>
          <p:cNvSpPr/>
          <p:nvPr/>
        </p:nvSpPr>
        <p:spPr>
          <a:xfrm>
            <a:off x="5273873" y="1825625"/>
            <a:ext cx="6584752" cy="889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ওয়েসলারের বুদ্ধি অভীক্ষা </a:t>
            </a:r>
          </a:p>
        </p:txBody>
      </p:sp>
      <p:sp>
        <p:nvSpPr>
          <p:cNvPr id="3" name="Arrow: Left-Up 2">
            <a:extLst>
              <a:ext uri="{FF2B5EF4-FFF2-40B4-BE49-F238E27FC236}">
                <a16:creationId xmlns:a16="http://schemas.microsoft.com/office/drawing/2014/main" id="{7E14D5F0-8774-CB47-9C51-32F18BA91EB5}"/>
              </a:ext>
            </a:extLst>
          </p:cNvPr>
          <p:cNvSpPr/>
          <p:nvPr/>
        </p:nvSpPr>
        <p:spPr>
          <a:xfrm rot="7806828" flipH="1">
            <a:off x="7573303" y="2205533"/>
            <a:ext cx="2214562" cy="2625328"/>
          </a:xfrm>
          <a:prstGeom prst="leftUpArrow">
            <a:avLst>
              <a:gd name="adj1" fmla="val 16237"/>
              <a:gd name="adj2" fmla="val 34274"/>
              <a:gd name="adj3" fmla="val 3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98A4A1-85ED-C242-AD57-ECDC442FF217}"/>
              </a:ext>
            </a:extLst>
          </p:cNvPr>
          <p:cNvSpPr/>
          <p:nvPr/>
        </p:nvSpPr>
        <p:spPr>
          <a:xfrm>
            <a:off x="5830493" y="3518197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ভাষাগত অভীক্ষা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3C46FF-0631-B543-8206-B1AD9102FAD5}"/>
              </a:ext>
            </a:extLst>
          </p:cNvPr>
          <p:cNvSpPr/>
          <p:nvPr/>
        </p:nvSpPr>
        <p:spPr>
          <a:xfrm>
            <a:off x="9701875" y="3450083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কর্মসম্পাদনমূলক বা কৃতি অভীক্ষা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20289-F850-1B4A-8ADC-954DFE2375D7}"/>
              </a:ext>
            </a:extLst>
          </p:cNvPr>
          <p:cNvSpPr/>
          <p:nvPr/>
        </p:nvSpPr>
        <p:spPr>
          <a:xfrm>
            <a:off x="707231" y="5788820"/>
            <a:ext cx="5388769" cy="1247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/>
              <a:t>ডেভিড ওয়েসলার 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BB48D0C2-D144-6242-9D75-046DC9D3E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11" y="5321548"/>
            <a:ext cx="2943789" cy="157911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98C59F1-AC5E-A448-B5D9-7CE8B3EBE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5407521"/>
            <a:ext cx="2695575" cy="14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089FAA0-D398-A949-83CE-C28AB187F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66" y="267892"/>
            <a:ext cx="8352234" cy="4607717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70D9470-E0FB-EA4C-BBB4-A26CBDA1A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4469829"/>
            <a:ext cx="8176022" cy="238817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0AD7904-9866-EB47-8CDE-62D43A1DE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8" y="2640694"/>
            <a:ext cx="11662172" cy="44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02F4-3947-D74A-B6C5-1B38F712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952" y="365125"/>
            <a:ext cx="7156847" cy="1956594"/>
          </a:xfrm>
        </p:spPr>
        <p:txBody>
          <a:bodyPr>
            <a:normAutofit/>
          </a:bodyPr>
          <a:lstStyle/>
          <a:p>
            <a:r>
              <a:rPr lang="en-US" sz="5400" b="1"/>
              <a:t>যৌথ বুদ্ধি অভীক্ষা (Group Intelligence Test)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7F9996-7F06-5145-87BD-830D6D542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9" y="2506662"/>
            <a:ext cx="6425678" cy="43513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D16AEA3-160F-5F41-8DCF-7EA54793D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19" y="2506662"/>
            <a:ext cx="5679281" cy="435133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341CE63-AC0B-9D48-B3B8-E6A8A0787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" y="2506662"/>
            <a:ext cx="119561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CC32-EC37-7F4A-BFDD-7518B826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516" y="365126"/>
            <a:ext cx="4942284" cy="1277938"/>
          </a:xfrm>
        </p:spPr>
        <p:txBody>
          <a:bodyPr>
            <a:normAutofit fontScale="90000"/>
          </a:bodyPr>
          <a:lstStyle/>
          <a:p>
            <a:r>
              <a:rPr lang="en-US" sz="5400" b="1"/>
              <a:t>বিশেষ প্রবণতা অভীক্ষা(Special Aptitude test)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F8B41B-702E-DF40-8A32-9CAA60A81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7" y="2343547"/>
            <a:ext cx="11199639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B1EDB-6896-804C-A5FF-105BBDDAFD83}"/>
              </a:ext>
            </a:extLst>
          </p:cNvPr>
          <p:cNvSpPr txBox="1"/>
          <p:nvPr/>
        </p:nvSpPr>
        <p:spPr>
          <a:xfrm>
            <a:off x="6411516" y="2351782"/>
            <a:ext cx="6799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/>
              <a:t>পার্থক্যমূলক প্রবণতা অভীক্ষা  (Differential Aptitude Test-DAT) </a:t>
            </a:r>
          </a:p>
        </p:txBody>
      </p:sp>
    </p:spTree>
    <p:extLst>
      <p:ext uri="{BB962C8B-B14F-4D97-AF65-F5344CB8AC3E}">
        <p14:creationId xmlns:p14="http://schemas.microsoft.com/office/powerpoint/2010/main" val="6097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9BD6-81F0-4441-93C1-87EB1FB1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224" y="58252"/>
            <a:ext cx="6518670" cy="3312497"/>
          </a:xfrm>
        </p:spPr>
        <p:txBody>
          <a:bodyPr>
            <a:normAutofit/>
          </a:bodyPr>
          <a:lstStyle/>
          <a:p>
            <a:r>
              <a:rPr lang="en-US" sz="3600" b="1"/>
              <a:t>সাধারণ প্রবণতা অভীক্ষাগুচ্ছ  (General Aptitude Test battery -GATB)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D2F67D9-8B18-4E4C-8554-CB84A38C9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53" y="2071688"/>
            <a:ext cx="5393531" cy="47532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60C80CC-8571-EC4F-9A09-395B26927677}"/>
              </a:ext>
            </a:extLst>
          </p:cNvPr>
          <p:cNvSpPr txBox="1">
            <a:spLocks/>
          </p:cNvSpPr>
          <p:nvPr/>
        </p:nvSpPr>
        <p:spPr>
          <a:xfrm>
            <a:off x="4000499" y="-320424"/>
            <a:ext cx="9715501" cy="1535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/>
              <a:t>বিশেষ প্রবণতা অভীক্ষা(Special Aptitude test)  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84F7580-E80B-0B40-92CA-AFE3A060E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7" y="2786064"/>
            <a:ext cx="5876926" cy="4173380"/>
          </a:xfrm>
        </p:spPr>
      </p:pic>
    </p:spTree>
    <p:extLst>
      <p:ext uri="{BB962C8B-B14F-4D97-AF65-F5344CB8AC3E}">
        <p14:creationId xmlns:p14="http://schemas.microsoft.com/office/powerpoint/2010/main" val="38464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C2E0-2483-A24D-95E9-9C4CD3A2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140" y="351234"/>
            <a:ext cx="5924550" cy="1617266"/>
          </a:xfrm>
        </p:spPr>
        <p:txBody>
          <a:bodyPr/>
          <a:lstStyle/>
          <a:p>
            <a:r>
              <a:rPr lang="en-US" b="1"/>
              <a:t>ব্যক্তিত্ব অভীক্ষা(Personality Test)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71D27A-BFE8-5646-B12E-D7920316C8D2}"/>
              </a:ext>
            </a:extLst>
          </p:cNvPr>
          <p:cNvSpPr/>
          <p:nvPr/>
        </p:nvSpPr>
        <p:spPr>
          <a:xfrm>
            <a:off x="539352" y="2506662"/>
            <a:ext cx="4995269" cy="43513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মিনেসোটা বহুমুখী ব্যক্তিত্ব অভীক্ষা(Minesota  Multiphasic </a:t>
            </a:r>
            <a:r>
              <a:rPr lang="en-US" sz="2400" b="1" u="sng"/>
              <a:t>Personality Inventory-MMPI) </a:t>
            </a:r>
          </a:p>
          <a:p>
            <a:pPr algn="ctr"/>
            <a:r>
              <a:rPr lang="en-US" sz="2400" b="1" u="sng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569FD2-FECC-EB4C-A784-601EC4354482}"/>
              </a:ext>
            </a:extLst>
          </p:cNvPr>
          <p:cNvSpPr/>
          <p:nvPr/>
        </p:nvSpPr>
        <p:spPr>
          <a:xfrm>
            <a:off x="818112" y="5198664"/>
            <a:ext cx="1233192" cy="155257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সত্য</a:t>
            </a:r>
            <a:r>
              <a:rPr lang="en-US" sz="2400" b="1"/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08CF43-E2A2-4841-9335-ACEE544377E5}"/>
              </a:ext>
            </a:extLst>
          </p:cNvPr>
          <p:cNvSpPr/>
          <p:nvPr/>
        </p:nvSpPr>
        <p:spPr>
          <a:xfrm>
            <a:off x="2319338" y="5261371"/>
            <a:ext cx="1435299" cy="148986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মিথ্যা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85B0B9-44B3-D84E-9BB2-3B8F78303C4A}"/>
              </a:ext>
            </a:extLst>
          </p:cNvPr>
          <p:cNvSpPr/>
          <p:nvPr/>
        </p:nvSpPr>
        <p:spPr>
          <a:xfrm>
            <a:off x="4094114" y="5198664"/>
            <a:ext cx="1233192" cy="1489869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বলতে পারি না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DBB50E52-31F2-6049-8825-921F706C5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40" y="2506662"/>
            <a:ext cx="3236712" cy="4276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F4CB03-0DFA-1041-B9B6-E9E2D0945907}"/>
              </a:ext>
            </a:extLst>
          </p:cNvPr>
          <p:cNvSpPr txBox="1"/>
          <p:nvPr/>
        </p:nvSpPr>
        <p:spPr>
          <a:xfrm>
            <a:off x="6015019" y="2708195"/>
            <a:ext cx="265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এডওয়ার্ড ব্যক্তিগত পছন্দ অনুসূচি</a:t>
            </a:r>
          </a:p>
          <a:p>
            <a:pPr algn="l"/>
            <a:r>
              <a:rPr lang="en-US" sz="2400" b="1"/>
              <a:t>EPPS  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53D62855-B327-7244-B566-6EDF4C791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53" y="2415208"/>
            <a:ext cx="3236711" cy="21210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3DDE2C-F273-0F4D-B44B-586996CFD03F}"/>
              </a:ext>
            </a:extLst>
          </p:cNvPr>
          <p:cNvSpPr txBox="1"/>
          <p:nvPr/>
        </p:nvSpPr>
        <p:spPr>
          <a:xfrm>
            <a:off x="5184576" y="252352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434DD5-D28C-674F-A31D-06965D2F8687}"/>
              </a:ext>
            </a:extLst>
          </p:cNvPr>
          <p:cNvSpPr txBox="1"/>
          <p:nvPr/>
        </p:nvSpPr>
        <p:spPr>
          <a:xfrm flipH="1">
            <a:off x="8706447" y="3580584"/>
            <a:ext cx="336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অভিক্ষেপণ পদ্ধতি(Projective test) 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632AF460-4D29-DE43-B14B-A69BFA09D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25" y="4442791"/>
            <a:ext cx="3424237" cy="2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09A-2B3D-3C45-932D-5AE6DFB8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24" y="365125"/>
            <a:ext cx="4638675" cy="1460500"/>
          </a:xfrm>
        </p:spPr>
        <p:txBody>
          <a:bodyPr/>
          <a:lstStyle/>
          <a:p>
            <a:r>
              <a:rPr lang="en-US" b="1"/>
              <a:t>আগ্রহ অভীক্ষা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800BB3-4992-754A-BE01-EF168FF82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4" y="2141537"/>
            <a:ext cx="10545863" cy="4351338"/>
          </a:xfrm>
        </p:spPr>
      </p:pic>
    </p:spTree>
    <p:extLst>
      <p:ext uri="{BB962C8B-B14F-4D97-AF65-F5344CB8AC3E}">
        <p14:creationId xmlns:p14="http://schemas.microsoft.com/office/powerpoint/2010/main" val="33187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9330-A112-D44D-9705-A95C48DA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216" y="650875"/>
            <a:ext cx="10515600" cy="1325563"/>
          </a:xfrm>
        </p:spPr>
        <p:txBody>
          <a:bodyPr/>
          <a:lstStyle/>
          <a:p>
            <a:r>
              <a:rPr lang="en-US" b="1"/>
              <a:t>গুরুত্বপূর্ণ অতি সংক্ষিপ্ত প্রশ্নাবলী</a:t>
            </a:r>
            <a:br>
              <a:rPr lang="en-US" b="1"/>
            </a:br>
            <a:r>
              <a:rPr lang="en-US" b="1"/>
              <a:t>ও উত্তর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954C1-4533-4942-AA2B-27446746C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637" y="2613818"/>
            <a:ext cx="4043363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/>
              <a:t>১/কর্মচারী নির্বাচন কী?</a:t>
            </a:r>
          </a:p>
          <a:p>
            <a:pPr marL="0" indent="0">
              <a:buNone/>
            </a:pPr>
            <a:r>
              <a:rPr lang="en-US" b="1"/>
              <a:t>২/কর্মচারী সংস্থাপন কী?  </a:t>
            </a:r>
          </a:p>
          <a:p>
            <a:pPr marL="0" indent="0">
              <a:buNone/>
            </a:pPr>
            <a:r>
              <a:rPr lang="en-US" b="1"/>
              <a:t>৩/ ব্যক্তিত্ব অভীক্ষা কী? </a:t>
            </a:r>
          </a:p>
          <a:p>
            <a:pPr marL="0" indent="0">
              <a:buNone/>
            </a:pPr>
            <a:r>
              <a:rPr lang="en-US" b="1"/>
              <a:t>৪/কর্মচারী নির্বাচনের পদ্ধতি কয়টি ও কী কী? </a:t>
            </a:r>
          </a:p>
          <a:p>
            <a:pPr marL="0" indent="0">
              <a:buNone/>
            </a:pPr>
            <a:r>
              <a:rPr lang="en-US" b="1"/>
              <a:t>৫/MMPI এর পূর্ণরূপ কী? </a:t>
            </a:r>
          </a:p>
          <a:p>
            <a:pPr marL="0" indent="0">
              <a:buNone/>
            </a:pPr>
            <a:r>
              <a:rPr lang="en-US" b="1"/>
              <a:t>৬/EPPS এর পূর্ণরূপ কী?</a:t>
            </a:r>
          </a:p>
          <a:p>
            <a:pPr marL="0" indent="0">
              <a:buNone/>
            </a:pPr>
            <a:r>
              <a:rPr lang="en-US" b="1"/>
              <a:t>৭/ DAT এর পূর্ণরূপ কী? </a:t>
            </a:r>
          </a:p>
          <a:p>
            <a:pPr marL="0" indent="0">
              <a:buNone/>
            </a:pPr>
            <a:r>
              <a:rPr lang="en-US" b="1"/>
              <a:t>৮/WISC এর পূর্ণরূপ কী? </a:t>
            </a:r>
          </a:p>
          <a:p>
            <a:pPr marL="0" indent="0">
              <a:buNone/>
            </a:pPr>
            <a:r>
              <a:rPr lang="en-US" b="1"/>
              <a:t>৯/WAIS এর পূর্ণরূপ কী? </a:t>
            </a:r>
          </a:p>
          <a:p>
            <a:pPr marL="0" indent="0">
              <a:buNone/>
            </a:pPr>
            <a:r>
              <a:rPr lang="en-US" b="1"/>
              <a:t>১০/GATB এর পূর্ণরূপ কী? </a:t>
            </a:r>
          </a:p>
          <a:p>
            <a:pPr marL="0" indent="0">
              <a:buNone/>
            </a:pPr>
            <a:r>
              <a:rPr lang="en-US" b="1"/>
              <a:t>১১/WPPSI এর পূর্ণরূপ কী?  </a:t>
            </a:r>
          </a:p>
          <a:p>
            <a:pPr marL="0" indent="0">
              <a:buNone/>
            </a:pPr>
            <a:r>
              <a:rPr lang="en-US" b="1"/>
              <a:t>  </a:t>
            </a:r>
          </a:p>
          <a:p>
            <a:pPr marL="0" indent="0">
              <a:buNone/>
            </a:pPr>
            <a:r>
              <a:rPr lang="en-US" b="1"/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57A30-78E7-8E48-AC64-1BB1E148F51B}"/>
              </a:ext>
            </a:extLst>
          </p:cNvPr>
          <p:cNvSpPr txBox="1"/>
          <p:nvPr/>
        </p:nvSpPr>
        <p:spPr>
          <a:xfrm>
            <a:off x="6096000" y="1795859"/>
            <a:ext cx="60114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১/কর্মচারী নির্বাচন বলতে ভবিষ্যৎ কর্মী খুঁজে বের করার প্রক্রিয়াকে বোঝানো হয়।</a:t>
            </a:r>
          </a:p>
          <a:p>
            <a:pPr algn="l"/>
            <a:r>
              <a:rPr lang="en-US" b="1"/>
              <a:t>২/ কর্মসম্পাদনের জন্য যাদেরকে নির্বাচন করা হয়েছে তাদের মধ্য থেকে উপযুক্ত ব্যক্তিকে উপযুক্ত স্থানে স্থলাভিষিক্তকরণই সংস্থাপন।         </a:t>
            </a:r>
          </a:p>
          <a:p>
            <a:pPr algn="l"/>
            <a:r>
              <a:rPr lang="en-US" b="1"/>
              <a:t>৩/সঠিক বৃত্তিতে সঠিক লোক নিয়োগের জন্য বৃত্তির উপযোগী মানসিক সংগঠন বা ব্যক্তিত্ব মূল্যায়নের অভীক্ষাকে ব্যক্তিত্ব অভীক্ষা বলে।</a:t>
            </a:r>
          </a:p>
          <a:p>
            <a:pPr algn="l"/>
            <a:r>
              <a:rPr lang="en-US" b="1"/>
              <a:t>৪/ কর্মচারী নির্বাচনের পদ্ধতি চারটি। যথা-মনোবৈজ্ঞানিক অভীক্ষা, জীবন তথ্য,সাক্ষাৎকার, সুপারিশপত্র। </a:t>
            </a:r>
          </a:p>
          <a:p>
            <a:pPr algn="l"/>
            <a:r>
              <a:rPr lang="en-US" b="1"/>
              <a:t>৫/    </a:t>
            </a:r>
            <a:r>
              <a:rPr lang="en-US" sz="1800" b="1"/>
              <a:t>Minesota  Multiphasic Personality Inventory. </a:t>
            </a:r>
          </a:p>
          <a:p>
            <a:pPr algn="l"/>
            <a:r>
              <a:rPr lang="en-US" b="1"/>
              <a:t>৬/ Edward Personal Preference Schedule. </a:t>
            </a:r>
          </a:p>
          <a:p>
            <a:pPr algn="l"/>
            <a:r>
              <a:rPr lang="en-US" b="1"/>
              <a:t>৭/Differential Aptitude Test.</a:t>
            </a:r>
          </a:p>
          <a:p>
            <a:pPr algn="l"/>
            <a:r>
              <a:rPr lang="en-US" b="1"/>
              <a:t>৮/ Wechsler Intelligence Scale for Children. </a:t>
            </a:r>
          </a:p>
          <a:p>
            <a:pPr algn="l"/>
            <a:r>
              <a:rPr lang="en-US" b="1"/>
              <a:t>৯/ Wechsler Adult Intelligence Scale.</a:t>
            </a:r>
          </a:p>
          <a:p>
            <a:pPr algn="l"/>
            <a:r>
              <a:rPr lang="en-US" b="1"/>
              <a:t>১০/General Aptitude Test Battery.     </a:t>
            </a:r>
          </a:p>
          <a:p>
            <a:pPr algn="l"/>
            <a:r>
              <a:rPr lang="en-US" b="1"/>
              <a:t>১১/Wechsler Preschool and Primary Scale of Intelligence.    </a:t>
            </a:r>
          </a:p>
        </p:txBody>
      </p:sp>
    </p:spTree>
    <p:extLst>
      <p:ext uri="{BB962C8B-B14F-4D97-AF65-F5344CB8AC3E}">
        <p14:creationId xmlns:p14="http://schemas.microsoft.com/office/powerpoint/2010/main" val="19086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2321-6117-5740-A251-DC576495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9" y="326099"/>
            <a:ext cx="10040144" cy="1280300"/>
          </a:xfrm>
        </p:spPr>
        <p:txBody>
          <a:bodyPr>
            <a:noAutofit/>
          </a:bodyPr>
          <a:lstStyle/>
          <a:p>
            <a:r>
              <a:rPr lang="en-US" sz="2400" b="1"/>
              <a:t>জাতীয় বিশ্ববিদ্যালয়ের অন-লাইন ক্লাসে সবাইকে স্বাগতম</a:t>
            </a:r>
            <a:br>
              <a:rPr lang="en-US" sz="2400" b="1"/>
            </a:br>
            <a:r>
              <a:rPr lang="en-US" sz="2400" b="1"/>
              <a:t>করোনাকালীন শিক্ষা-কার্যক্রম চলমান রাখার স্বার্থে  জাতীয় বিশ্ববিদ্যালয়ের উদ্যোগে অন-লাইন ক্লাসে সংযুক্ত হতে পেরে আমি আনন্দিত। </a:t>
            </a:r>
            <a:br>
              <a:rPr lang="en-US" sz="2400" b="1"/>
            </a:br>
            <a:r>
              <a:rPr lang="en-US" sz="2400" b="1"/>
              <a:t>সবাইকে স্বাস্থ্যবিধি মেনে চলার আহ্বান জানাচ্ছি।  </a:t>
            </a:r>
            <a:br>
              <a:rPr lang="en-US" sz="2400" b="1"/>
            </a:br>
            <a:r>
              <a:rPr lang="en-US" sz="2400" b="1"/>
              <a:t>  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991869D-BC6F-FD40-BBB9-85D783DBE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7" y="1777551"/>
            <a:ext cx="4983163" cy="454104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10C44B-20FD-5A4D-BD5A-6155D32C339D}"/>
              </a:ext>
            </a:extLst>
          </p:cNvPr>
          <p:cNvSpPr txBox="1"/>
          <p:nvPr/>
        </p:nvSpPr>
        <p:spPr>
          <a:xfrm>
            <a:off x="5216180" y="1465222"/>
            <a:ext cx="76199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বিষয়ঃ শিল্প মনোবিজ্ঞান</a:t>
            </a:r>
          </a:p>
          <a:p>
            <a:pPr algn="l"/>
            <a:r>
              <a:rPr lang="en-US" sz="2400" b="1"/>
              <a:t>প্রোগ্রামঃ বি.এ/ বি.এস.এস. ও বি.এসসি. (পাস)  </a:t>
            </a:r>
          </a:p>
          <a:p>
            <a:pPr algn="l"/>
            <a:r>
              <a:rPr lang="en-US" sz="2400" b="1"/>
              <a:t>কোর্স কোর্ডঃ ১৩৩৪০১</a:t>
            </a:r>
          </a:p>
          <a:p>
            <a:pPr algn="l"/>
            <a:r>
              <a:rPr lang="en-US" sz="2400" b="1"/>
              <a:t>কোর্সের নামঃ শিল্প মনোবিজ্ঞান</a:t>
            </a:r>
          </a:p>
          <a:p>
            <a:pPr algn="l"/>
            <a:r>
              <a:rPr lang="en-US" sz="2400" b="1"/>
              <a:t>লেকচার নম্বরঃ০৫</a:t>
            </a:r>
          </a:p>
          <a:p>
            <a:pPr algn="l"/>
            <a:r>
              <a:rPr lang="en-US" sz="2400" b="1"/>
              <a:t>লেকচারের শিরোনামঃ কর্মচারী  নির্বাচন ও সংস্থাপন ও নির্বাচন প্রক্রিয়াসমূহের মনোবৈজ্ঞানিক অভীক্ষাসমূহ  অধ্যায়ঃ ৩য়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A5E349-07E4-C549-8459-CFB9B54809D2}"/>
              </a:ext>
            </a:extLst>
          </p:cNvPr>
          <p:cNvSpPr txBox="1"/>
          <p:nvPr/>
        </p:nvSpPr>
        <p:spPr>
          <a:xfrm rot="10800000" flipV="1">
            <a:off x="6786561" y="4555699"/>
            <a:ext cx="540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শিক্ষকের নামঃ ফারহানা তাসমিন</a:t>
            </a:r>
          </a:p>
          <a:p>
            <a:pPr algn="l"/>
            <a:r>
              <a:rPr lang="en-US" sz="2400" b="1"/>
              <a:t>পদবিঃ প্রভাষক (মনোবিজ্ঞান)</a:t>
            </a:r>
          </a:p>
          <a:p>
            <a:pPr algn="l"/>
            <a:r>
              <a:rPr lang="en-US" sz="2400" b="1"/>
              <a:t>কলেজের নামঃ আব্দুল আউয়াল  কলেজ, তেলিহাটি, শ্রীপুর , গাজীপুর। </a:t>
            </a:r>
          </a:p>
          <a:p>
            <a:pPr algn="l"/>
            <a:r>
              <a:rPr lang="en-US" sz="2400" b="1"/>
              <a:t>Email: mitutasmin81@gmail. com      </a:t>
            </a:r>
          </a:p>
        </p:txBody>
      </p:sp>
    </p:spTree>
    <p:extLst>
      <p:ext uri="{BB962C8B-B14F-4D97-AF65-F5344CB8AC3E}">
        <p14:creationId xmlns:p14="http://schemas.microsoft.com/office/powerpoint/2010/main" val="4438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2FE3-68A6-0649-A03F-41E30C05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49" y="561578"/>
            <a:ext cx="6924675" cy="1599406"/>
          </a:xfrm>
        </p:spPr>
        <p:txBody>
          <a:bodyPr/>
          <a:lstStyle/>
          <a:p>
            <a:r>
              <a:rPr lang="en-US" b="1"/>
              <a:t>বাড়িরকাজ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A779F-3D26-9E46-A4A7-08D43664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17801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/>
              <a:t>কর্মচারী নির্বাচন ও সংস্থাপন কাকে বলে?</a:t>
            </a:r>
          </a:p>
          <a:p>
            <a:r>
              <a:rPr lang="en-US" sz="3600" b="1"/>
              <a:t>কর্মচারী নির্বাচনে ব্যক্তিভিত্তিক অভীক্ষা বর্ণনা কর।   </a:t>
            </a:r>
          </a:p>
          <a:p>
            <a:r>
              <a:rPr lang="en-US" sz="3600" b="1"/>
              <a:t>পার্থক্যমূলক প্রবণতা অভীক্ষা বর্ণনা কর। </a:t>
            </a:r>
          </a:p>
          <a:p>
            <a:r>
              <a:rPr lang="en-US" sz="3600" b="1"/>
              <a:t>কর্মচারী নির্বাচনে মনোবৈজ্ঞানিক অভীক্ষাসমূহ ব্যাখ্যা কর।        </a:t>
            </a:r>
          </a:p>
        </p:txBody>
      </p:sp>
    </p:spTree>
    <p:extLst>
      <p:ext uri="{BB962C8B-B14F-4D97-AF65-F5344CB8AC3E}">
        <p14:creationId xmlns:p14="http://schemas.microsoft.com/office/powerpoint/2010/main" val="13143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6FBB-F907-3944-98EB-EB927F25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825" y="1133079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সহায়ক গ্রন্থাবলি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209A-7E85-0347-9082-0DF4F880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981" y="3218656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b="1"/>
              <a:t>মোঃ আমিনুল হক,স্নাতক মনোবিজ্ঞান (২), হাসান বুক হাউস, ঢাকা। </a:t>
            </a:r>
          </a:p>
          <a:p>
            <a:r>
              <a:rPr lang="en-US" sz="2800" b="1"/>
              <a:t> আব্দুল খালেক,(২০০৫) শিল্প মনোবিজ্ঞান , (৪র্থ সংস্করণ), হাসান বুক হাউস, ঢাকা ।  </a:t>
            </a:r>
          </a:p>
          <a:p>
            <a:r>
              <a:rPr lang="en-US" sz="2800" b="1"/>
              <a:t>আবু বক্কর ছিদ্দিক ,  স্নাতক ও স্নাতকোত্তর মনোবিজ্ঞান,সাহিত্যকোষ,ঢাকা।</a:t>
            </a:r>
          </a:p>
          <a:p>
            <a:r>
              <a:rPr lang="en-US" sz="2800" b="1"/>
              <a:t> রওশন জাহান,(১৯৯০) শিল্পে মনোবিজ্ঞানঃ কর্মবিজ্ঞান; ঢাকা বিশ্ববিদ্যালয় ।        </a:t>
            </a:r>
          </a:p>
        </p:txBody>
      </p:sp>
    </p:spTree>
    <p:extLst>
      <p:ext uri="{BB962C8B-B14F-4D97-AF65-F5344CB8AC3E}">
        <p14:creationId xmlns:p14="http://schemas.microsoft.com/office/powerpoint/2010/main" val="425000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AA0F-56C6-0140-AAA7-E4934122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542" y="678656"/>
            <a:ext cx="10515600" cy="593329"/>
          </a:xfrm>
        </p:spPr>
        <p:txBody>
          <a:bodyPr>
            <a:normAutofit fontScale="90000"/>
          </a:bodyPr>
          <a:lstStyle/>
          <a:p>
            <a:r>
              <a:rPr lang="en-US" sz="5400" b="1"/>
              <a:t>সবাইকে অসংখ্য ধন্যবাদ 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2A3B9E3-9765-104C-BFF2-9EA8AC96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401"/>
            <a:ext cx="12192000" cy="497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8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496F-318C-AA4E-8E09-84910C05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69" y="365124"/>
            <a:ext cx="5888830" cy="2099469"/>
          </a:xfrm>
        </p:spPr>
        <p:txBody>
          <a:bodyPr>
            <a:normAutofit/>
          </a:bodyPr>
          <a:lstStyle/>
          <a:p>
            <a:r>
              <a:rPr lang="en-US" sz="5400" b="1"/>
              <a:t>ছবিটি দেখে কী মনে হচ্ছে?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739D77-E82B-394D-905A-EE950C2FA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" y="1986757"/>
            <a:ext cx="11058526" cy="4506118"/>
          </a:xfrm>
        </p:spPr>
      </p:pic>
    </p:spTree>
    <p:extLst>
      <p:ext uri="{BB962C8B-B14F-4D97-AF65-F5344CB8AC3E}">
        <p14:creationId xmlns:p14="http://schemas.microsoft.com/office/powerpoint/2010/main" val="24690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3427-930B-7941-BE23-27523B7B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234" y="681037"/>
            <a:ext cx="6210300" cy="1670844"/>
          </a:xfrm>
        </p:spPr>
        <p:txBody>
          <a:bodyPr>
            <a:normAutofit fontScale="90000"/>
          </a:bodyPr>
          <a:lstStyle/>
          <a:p>
            <a:r>
              <a:rPr lang="en-US" b="1"/>
              <a:t>আজকের পাঠঃকর্মচারী  নির্বাচন ও সংস্থাপন ও নির্বাচন প্রক্রিয়াসমূহের মনোবৈজ্ঞানিক অভীক্ষাসমূহ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27F748-9835-4648-B378-206B0A339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7" y="2921398"/>
            <a:ext cx="10621565" cy="3597276"/>
          </a:xfrm>
        </p:spPr>
      </p:pic>
    </p:spTree>
    <p:extLst>
      <p:ext uri="{BB962C8B-B14F-4D97-AF65-F5344CB8AC3E}">
        <p14:creationId xmlns:p14="http://schemas.microsoft.com/office/powerpoint/2010/main" val="42199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2FE3-68A6-0649-A03F-41E30C05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49" y="561578"/>
            <a:ext cx="6924675" cy="1599406"/>
          </a:xfrm>
        </p:spPr>
        <p:txBody>
          <a:bodyPr/>
          <a:lstStyle/>
          <a:p>
            <a:r>
              <a:rPr lang="en-US" b="1"/>
              <a:t>শিখনফলঃ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A779F-3D26-9E46-A4A7-08D43664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17801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/>
              <a:t>কর্মচারী নির্বাচন ও সংস্থাপন কাকে বলে তা বলতে পারবে।</a:t>
            </a:r>
          </a:p>
          <a:p>
            <a:r>
              <a:rPr lang="en-US" sz="3600" b="1"/>
              <a:t>কর্মচারী নির্বাচনে ব্যক্তিভিত্তিক অভীক্ষা বর্ণনা  করতে পারবে ।    </a:t>
            </a:r>
          </a:p>
          <a:p>
            <a:r>
              <a:rPr lang="en-US" sz="3600" b="1"/>
              <a:t>পার্থক্যমূলক প্রবণতা অভীক্ষা বর্ণনা করতে পারবে । </a:t>
            </a:r>
          </a:p>
          <a:p>
            <a:r>
              <a:rPr lang="en-US" sz="3600" b="1"/>
              <a:t>কর্মচারী নির্বাচনে মনোবৈজ্ঞানিক অভীক্ষাসমূহ ব্যাখ্যা করতে পারবে।        </a:t>
            </a:r>
          </a:p>
        </p:txBody>
      </p:sp>
    </p:spTree>
    <p:extLst>
      <p:ext uri="{BB962C8B-B14F-4D97-AF65-F5344CB8AC3E}">
        <p14:creationId xmlns:p14="http://schemas.microsoft.com/office/powerpoint/2010/main" val="37061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B858-2EC6-8E46-8EEF-4238D756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063" y="499864"/>
            <a:ext cx="6835378" cy="1642862"/>
          </a:xfrm>
        </p:spPr>
        <p:txBody>
          <a:bodyPr>
            <a:noAutofit/>
          </a:bodyPr>
          <a:lstStyle/>
          <a:p>
            <a:r>
              <a:rPr lang="en-US" sz="2400" b="1"/>
              <a:t>কর্মচারী নির্বাচন ও সংস্থাপনঃকর্মচারী নির্বাচন </a:t>
            </a:r>
            <a:br>
              <a:rPr lang="en-US" sz="2400" b="1"/>
            </a:br>
            <a:r>
              <a:rPr lang="en-US" sz="2400" b="1"/>
              <a:t>ও সংস্থাপন বলতে বোঝায় কোনো বিশেষ কাজের জন্য দরখাস্তকারীদের ভিতর থেকে প্রয়োজনীয় সংখ্যক লোক খুঁজে বের করা এবংউপযুক্ত ব্যক্তিকে উপযুক্ত স্থানে নিয়োগ করা ।     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B0A1C8-404D-C644-BF53-E88D4C010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3149"/>
            <a:ext cx="5459016" cy="4149725"/>
          </a:xfrm>
        </p:spPr>
      </p:pic>
      <p:pic>
        <p:nvPicPr>
          <p:cNvPr id="6" name="Picture 4" descr="মানবসম্পদ: সাফাল্যের ভিত্তি ...">
            <a:extLst>
              <a:ext uri="{FF2B5EF4-FFF2-40B4-BE49-F238E27FC236}">
                <a16:creationId xmlns:a16="http://schemas.microsoft.com/office/drawing/2014/main" id="{E9BCE7DA-E69A-554F-B762-E5CC39F45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4" y="2248096"/>
            <a:ext cx="5459016" cy="44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ED75-7B51-424B-8D80-E4D48B00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685" y="612776"/>
            <a:ext cx="5192315" cy="4351338"/>
          </a:xfrm>
        </p:spPr>
        <p:txBody>
          <a:bodyPr>
            <a:normAutofit/>
          </a:bodyPr>
          <a:lstStyle/>
          <a:p>
            <a:r>
              <a:rPr lang="en-US" sz="2800" b="1"/>
              <a:t>#কর্মসম্পাদনের জন্য যাদেরকে নির্বাচন করা হয়েছে তাদের মধ্য থেকে উপযুক্ত ব্যক্তিকে উপযুক্ত স্থানে স্থলাভিষিক্তকরণই সংস্থাপন। </a:t>
            </a:r>
            <a:br>
              <a:rPr lang="en-US" sz="2800" b="1"/>
            </a:br>
            <a:r>
              <a:rPr lang="en-US" sz="2800" b="1"/>
              <a:t>#সংস্থাপনের ক্ষেত্রে প্রার্থীদের বর্জনের কোনো অবকাশ নেই।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6C8C4-CF36-454F-AEB5-45FC032B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761" y="1635522"/>
            <a:ext cx="52577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#কর্মচারী  নির্বাচন বলতে ভবিষ্যৎ কর্মী খুঁজে বের করার প্রক্রিয়াকে বোঝানো হয়।</a:t>
            </a:r>
          </a:p>
          <a:p>
            <a:pPr marL="0" indent="0">
              <a:buNone/>
            </a:pPr>
            <a:r>
              <a:rPr lang="en-US" b="1"/>
              <a:t>#কর্মচারী নির্বাচনের ক্ষেত্রে যোগ্যতা মূল্যায়ন করে প্রার্থীকে গ্রহণ বা বর্জন করা হয়।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99F279-C117-7A45-81AA-DB9C187C6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27" y="4194969"/>
            <a:ext cx="5257799" cy="28146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642E02C-364F-864A-817F-B79A818D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85" y="4043362"/>
            <a:ext cx="4608909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52B7-F69F-B54A-A5AF-A18F87E9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079" y="-242093"/>
            <a:ext cx="6994922" cy="2903140"/>
          </a:xfrm>
        </p:spPr>
        <p:txBody>
          <a:bodyPr>
            <a:normAutofit fontScale="90000"/>
          </a:bodyPr>
          <a:lstStyle/>
          <a:p>
            <a:r>
              <a:rPr lang="en-US" sz="5400" b="1"/>
              <a:t>নির্বাচন প্রক্রিয়াসমূহ(Selection Procedure)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67DA19-7686-714A-AF8D-4BF995733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97" y="2946796"/>
            <a:ext cx="5314950" cy="35210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D909F-CBA5-0B4D-841C-8E67BD1A77F0}"/>
              </a:ext>
            </a:extLst>
          </p:cNvPr>
          <p:cNvSpPr txBox="1"/>
          <p:nvPr/>
        </p:nvSpPr>
        <p:spPr>
          <a:xfrm>
            <a:off x="1161454" y="2333685"/>
            <a:ext cx="6571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শিল্প কারখানা , প্রতিষ্ঠান , ব্যবসা প্রতিষ্ঠান,বিভিন্ন কারখানায় ব্যবহৃত চারটি প্রধান পদ্ধতি নিম্নরূপঃ</a:t>
            </a:r>
          </a:p>
          <a:p>
            <a:pPr algn="l"/>
            <a:r>
              <a:rPr lang="en-US" sz="3600" b="1"/>
              <a:t>১/ মনোবৈজ্ঞানিক অভীক্ষা</a:t>
            </a:r>
          </a:p>
          <a:p>
            <a:pPr algn="l"/>
            <a:r>
              <a:rPr lang="en-US" sz="3600" b="1"/>
              <a:t>২/ জীবন-তথ্য</a:t>
            </a:r>
          </a:p>
          <a:p>
            <a:pPr algn="l"/>
            <a:r>
              <a:rPr lang="en-US" sz="3600" b="1"/>
              <a:t>৩/সাক্ষাৎকার</a:t>
            </a:r>
          </a:p>
          <a:p>
            <a:pPr algn="l"/>
            <a:r>
              <a:rPr lang="en-US" sz="3600" b="1"/>
              <a:t>৪/সুপারিশপত্র    </a:t>
            </a:r>
          </a:p>
        </p:txBody>
      </p:sp>
    </p:spTree>
    <p:extLst>
      <p:ext uri="{BB962C8B-B14F-4D97-AF65-F5344CB8AC3E}">
        <p14:creationId xmlns:p14="http://schemas.microsoft.com/office/powerpoint/2010/main" val="17893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0FEC-1183-D746-8B5E-27B5456A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657" y="178594"/>
            <a:ext cx="7995047" cy="1303734"/>
          </a:xfrm>
        </p:spPr>
        <p:txBody>
          <a:bodyPr>
            <a:normAutofit fontScale="90000"/>
          </a:bodyPr>
          <a:lstStyle/>
          <a:p>
            <a:r>
              <a:rPr lang="en-US" sz="5400" b="1"/>
              <a:t>মনোবৈজ্ঞানিক অভীক্ষা(Psychological test)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DC3F7-B54B-2B4D-A418-59AE2B2D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2109192"/>
            <a:ext cx="4212431" cy="4351338"/>
          </a:xfrm>
        </p:spPr>
        <p:txBody>
          <a:bodyPr/>
          <a:lstStyle/>
          <a:p>
            <a:r>
              <a:rPr lang="en-US" b="1"/>
              <a:t>কর্মচারী নির্বাচনের ক্ষেত্রে হুগো মুনস্টারবার্গ সর্বপ্রথম মনোবৈজ্ঞানিক অভীক্ষা শুরু করেন।  </a:t>
            </a:r>
          </a:p>
        </p:txBody>
      </p:sp>
      <p:sp>
        <p:nvSpPr>
          <p:cNvPr id="4" name="Arrow: Quad 3">
            <a:extLst>
              <a:ext uri="{FF2B5EF4-FFF2-40B4-BE49-F238E27FC236}">
                <a16:creationId xmlns:a16="http://schemas.microsoft.com/office/drawing/2014/main" id="{AB778E1A-D05E-5C47-9C94-3006122187DD}"/>
              </a:ext>
            </a:extLst>
          </p:cNvPr>
          <p:cNvSpPr/>
          <p:nvPr/>
        </p:nvSpPr>
        <p:spPr>
          <a:xfrm>
            <a:off x="4266675" y="2842885"/>
            <a:ext cx="4609434" cy="333407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মনোবৈজ্ঞানিক অভীক্ষা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7EC50-EB6D-344B-BC5F-F4FF44D6F95D}"/>
              </a:ext>
            </a:extLst>
          </p:cNvPr>
          <p:cNvSpPr/>
          <p:nvPr/>
        </p:nvSpPr>
        <p:spPr>
          <a:xfrm>
            <a:off x="2000251" y="3880543"/>
            <a:ext cx="2409562" cy="166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আগ্রহ অভীক্ষা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EB6A2A-1AA5-EC4A-9135-3E79C03C60B0}"/>
              </a:ext>
            </a:extLst>
          </p:cNvPr>
          <p:cNvSpPr/>
          <p:nvPr/>
        </p:nvSpPr>
        <p:spPr>
          <a:xfrm>
            <a:off x="8666228" y="3749575"/>
            <a:ext cx="295103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বিশেষ প্রবণতা অভীক্ষা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D845D-33E4-FB4E-9B78-DC8226B56B48}"/>
              </a:ext>
            </a:extLst>
          </p:cNvPr>
          <p:cNvSpPr/>
          <p:nvPr/>
        </p:nvSpPr>
        <p:spPr>
          <a:xfrm>
            <a:off x="5407819" y="1635919"/>
            <a:ext cx="2450306" cy="1596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বুদ্ধি অভীক্ষা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A6D45F-15AA-7C4E-AB21-0299CDCD762D}"/>
              </a:ext>
            </a:extLst>
          </p:cNvPr>
          <p:cNvSpPr/>
          <p:nvPr/>
        </p:nvSpPr>
        <p:spPr>
          <a:xfrm>
            <a:off x="5407819" y="5669360"/>
            <a:ext cx="2325290" cy="126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ব্যক্তিত্ব অভীক্ষা </a:t>
            </a:r>
          </a:p>
        </p:txBody>
      </p:sp>
    </p:spTree>
    <p:extLst>
      <p:ext uri="{BB962C8B-B14F-4D97-AF65-F5344CB8AC3E}">
        <p14:creationId xmlns:p14="http://schemas.microsoft.com/office/powerpoint/2010/main" val="18576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জাতীয় বিশ্ববিদ্যালয়ের অন-লাইন ক্লাসে সবাইকে স্বাগতম করোনাকালীন শিক্ষা-কার্যক্রম চলমান রাখার স্বার্থে  জাতীয় বিশ্ববিদ্যালয়ের উদ্যোগে অন-লাইন ক্লাসে সংযুক্ত হতে পেরে আমি আনন্দিত।  সবাইকে স্বাস্থ্যবিধি মেনে চলার আহ্বান জানাচ্ছি।      </vt:lpstr>
      <vt:lpstr>জাতীয় বিশ্ববিদ্যালয়ের অন-লাইন ক্লাসে সবাইকে স্বাগতম করোনাকালীন শিক্ষা-কার্যক্রম চলমান রাখার স্বার্থে  জাতীয় বিশ্ববিদ্যালয়ের উদ্যোগে অন-লাইন ক্লাসে সংযুক্ত হতে পেরে আমি আনন্দিত।  সবাইকে স্বাস্থ্যবিধি মেনে চলার আহ্বান জানাচ্ছি।      </vt:lpstr>
      <vt:lpstr>ছবিটি দেখে কী মনে হচ্ছে?   </vt:lpstr>
      <vt:lpstr>আজকের পাঠঃকর্মচারী  নির্বাচন ও সংস্থাপন ও নির্বাচন প্রক্রিয়াসমূহের মনোবৈজ্ঞানিক অভীক্ষাসমূহ   </vt:lpstr>
      <vt:lpstr>শিখনফলঃ </vt:lpstr>
      <vt:lpstr>কর্মচারী নির্বাচন ও সংস্থাপনঃকর্মচারী নির্বাচন  ও সংস্থাপন বলতে বোঝায় কোনো বিশেষ কাজের জন্য দরখাস্তকারীদের ভিতর থেকে প্রয়োজনীয় সংখ্যক লোক খুঁজে বের করা এবংউপযুক্ত ব্যক্তিকে উপযুক্ত স্থানে নিয়োগ করা ।            </vt:lpstr>
      <vt:lpstr>#কর্মসম্পাদনের জন্য যাদেরকে নির্বাচন করা হয়েছে তাদের মধ্য থেকে উপযুক্ত ব্যক্তিকে উপযুক্ত স্থানে স্থলাভিষিক্তকরণই সংস্থাপন।  #সংস্থাপনের ক্ষেত্রে প্রার্থীদের বর্জনের কোনো অবকাশ নেই।  </vt:lpstr>
      <vt:lpstr>নির্বাচন প্রক্রিয়াসমূহ(Selection Procedure)  </vt:lpstr>
      <vt:lpstr>মনোবৈজ্ঞানিক অভীক্ষা(Psychological test)  </vt:lpstr>
      <vt:lpstr>বুদ্ধি অভীক্ষা(Intelligence Test)  </vt:lpstr>
      <vt:lpstr>ব্যক্তিভিত্তিক বুদ্ধি অভীক্ষা(Individual Intelligence test)  </vt:lpstr>
      <vt:lpstr>ব্যক্তিভিত্তিক বুদ্ধি অভীক্ষা(Individual Intelligence test)  </vt:lpstr>
      <vt:lpstr>PowerPoint Presentation</vt:lpstr>
      <vt:lpstr>যৌথ বুদ্ধি অভীক্ষা (Group Intelligence Test)   </vt:lpstr>
      <vt:lpstr>বিশেষ প্রবণতা অভীক্ষা(Special Aptitude test)   </vt:lpstr>
      <vt:lpstr>সাধারণ প্রবণতা অভীক্ষাগুচ্ছ  (General Aptitude Test battery -GATB)  </vt:lpstr>
      <vt:lpstr>ব্যক্তিত্ব অভীক্ষা(Personality Test)</vt:lpstr>
      <vt:lpstr>আগ্রহ অভীক্ষা  </vt:lpstr>
      <vt:lpstr>গুরুত্বপূর্ণ অতি সংক্ষিপ্ত প্রশ্নাবলী ও উত্তর   </vt:lpstr>
      <vt:lpstr>বাড়িরকাজ  </vt:lpstr>
      <vt:lpstr>সহায়ক গ্রন্থাবলি </vt:lpstr>
      <vt:lpstr>সবাইকে অসংখ্য ধন্যবাদ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17</cp:revision>
  <dcterms:created xsi:type="dcterms:W3CDTF">2020-09-22T07:14:26Z</dcterms:created>
  <dcterms:modified xsi:type="dcterms:W3CDTF">2021-07-06T05:11:35Z</dcterms:modified>
</cp:coreProperties>
</file>