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274" autoAdjust="0"/>
  </p:normalViewPr>
  <p:slideViewPr>
    <p:cSldViewPr>
      <p:cViewPr varScale="1">
        <p:scale>
          <a:sx n="58" d="100"/>
          <a:sy n="58" d="100"/>
        </p:scale>
        <p:origin x="-876" y="-96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646A8-485F-4FDD-8610-4658FC3222B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FDD01-9A8B-4259-B1C9-CFE71219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720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5090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429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761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454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</a:t>
            </a:r>
            <a:r>
              <a:rPr lang="en-US" dirty="0" err="1" smtClean="0"/>
              <a:t>greatful</a:t>
            </a:r>
            <a:r>
              <a:rPr lang="en-US" dirty="0" smtClean="0"/>
              <a:t> to </a:t>
            </a:r>
            <a:r>
              <a:rPr lang="en-US" dirty="0" err="1" smtClean="0"/>
              <a:t>Hasan</a:t>
            </a:r>
            <a:r>
              <a:rPr lang="en-US" dirty="0" smtClean="0"/>
              <a:t> </a:t>
            </a:r>
            <a:r>
              <a:rPr lang="en-US" dirty="0" err="1" smtClean="0"/>
              <a:t>Hafizur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Rahman</a:t>
            </a:r>
            <a:r>
              <a:rPr lang="en-US" baseline="0" dirty="0" smtClean="0"/>
              <a:t> as I took different information from his </a:t>
            </a:r>
            <a:r>
              <a:rPr lang="en-US" baseline="0" smtClean="0"/>
              <a:t>model contents.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400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359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78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989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20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35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42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867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884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08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840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275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235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349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644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741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377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43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8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696E-AA41-40C2-BDE3-3E611F21B10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399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77000"/>
            <a:ext cx="137160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6607979"/>
            <a:ext cx="9906000" cy="1033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You are welcome to my class.</a:t>
            </a:r>
            <a:endParaRPr lang="en-US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00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782794"/>
            <a:ext cx="5029200" cy="6947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Class Activities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1828800"/>
            <a:ext cx="91440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Change the sentences into Exclamatory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8615" y="3200400"/>
            <a:ext cx="10101942" cy="3505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Akbar was a very powerful king of India.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was very handsome.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There was an aristocratic throne for him.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It looked very gorgeous.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was indeed a successful king.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74" r="23074"/>
          <a:stretch/>
        </p:blipFill>
        <p:spPr>
          <a:xfrm>
            <a:off x="5443" y="0"/>
            <a:ext cx="3603172" cy="773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454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936171"/>
            <a:ext cx="9530443" cy="968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wish I had the wings of a bird.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914399"/>
            <a:ext cx="8088087" cy="968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Had I the wings of a bird!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33" y="5410200"/>
            <a:ext cx="8991600" cy="10024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 I wish&lt; If/Had +subject +Extension +!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661339"/>
            <a:ext cx="6426200" cy="13325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wish I were a king.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33" y="2524036"/>
            <a:ext cx="6078462" cy="14849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If I were a king!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800" y="-76200"/>
            <a:ext cx="4648200" cy="2676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710" y="2438398"/>
            <a:ext cx="3320249" cy="4834835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957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89856"/>
            <a:ext cx="5486400" cy="7184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Activities at home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12115800" cy="54908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Padma is a very big river.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so deep.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river contains a vast water.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water of the river is very useful for the people.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beneficial for cultivation.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fishermen enjoy fishing in the river very cheerfully.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fish of this river is really tasty.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 wish I had a boat.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 wish I were a fisher man.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 like the river very dearly.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574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28600"/>
            <a:ext cx="4318317" cy="593015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24400" y="2895600"/>
            <a:ext cx="8991600" cy="1219200"/>
            <a:chOff x="4724400" y="2819400"/>
            <a:chExt cx="8991600" cy="1219200"/>
          </a:xfrm>
        </p:grpSpPr>
        <p:sp>
          <p:nvSpPr>
            <p:cNvPr id="3" name="TextBox 2"/>
            <p:cNvSpPr txBox="1"/>
            <p:nvPr/>
          </p:nvSpPr>
          <p:spPr>
            <a:xfrm>
              <a:off x="4876801" y="2971800"/>
              <a:ext cx="8762999" cy="918865"/>
            </a:xfrm>
            <a:prstGeom prst="wedgeRoundRectCallout">
              <a:avLst>
                <a:gd name="adj1" fmla="val -52706"/>
                <a:gd name="adj2" fmla="val 84212"/>
                <a:gd name="adj3" fmla="val 16667"/>
              </a:avLst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May Allah keep you safe and sound.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4" name="Rounded Rectangular Callout 3"/>
            <p:cNvSpPr/>
            <p:nvPr/>
          </p:nvSpPr>
          <p:spPr>
            <a:xfrm>
              <a:off x="4724400" y="2819400"/>
              <a:ext cx="8991600" cy="1219200"/>
            </a:xfrm>
            <a:prstGeom prst="wedgeRoundRectCallout">
              <a:avLst>
                <a:gd name="adj1" fmla="val -52451"/>
                <a:gd name="adj2" fmla="val 77605"/>
                <a:gd name="adj3" fmla="val 16667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3484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2914502" cy="3497008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05400" y="914400"/>
            <a:ext cx="6477000" cy="32989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i="1" u="sng" dirty="0" smtClean="0">
                <a:solidFill>
                  <a:srgbClr val="FF0000"/>
                </a:solidFill>
                <a:latin typeface="Book Antiqua" pitchFamily="18" charset="0"/>
              </a:rPr>
              <a:t>Identity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</a:rPr>
              <a:t>Md. </a:t>
            </a:r>
            <a:r>
              <a:rPr lang="en-US" sz="3600" b="1" dirty="0" err="1" smtClean="0">
                <a:solidFill>
                  <a:srgbClr val="FF0000"/>
                </a:solidFill>
                <a:latin typeface="Book Antiqua" pitchFamily="18" charset="0"/>
              </a:rPr>
              <a:t>Mokhlesur</a:t>
            </a: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Book Antiqua" pitchFamily="18" charset="0"/>
              </a:rPr>
              <a:t>Rahman</a:t>
            </a:r>
            <a:endParaRPr lang="en-US" sz="36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</a:rPr>
              <a:t>Head Teacher 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Book Antiqua" pitchFamily="18" charset="0"/>
              </a:rPr>
              <a:t>Kadam</a:t>
            </a: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Book Antiqua" pitchFamily="18" charset="0"/>
              </a:rPr>
              <a:t>Mobarak</a:t>
            </a: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</a:rPr>
              <a:t> City Corp.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</a:rPr>
              <a:t>High School, </a:t>
            </a:r>
            <a:r>
              <a:rPr lang="en-US" sz="3600" b="1" dirty="0" err="1" smtClean="0">
                <a:solidFill>
                  <a:srgbClr val="FF0000"/>
                </a:solidFill>
                <a:latin typeface="Book Antiqua" pitchFamily="18" charset="0"/>
              </a:rPr>
              <a:t>Chattogram</a:t>
            </a: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15400" y="5257800"/>
            <a:ext cx="3352800" cy="15813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English 2</a:t>
            </a:r>
            <a:r>
              <a:rPr lang="en-US" b="1" baseline="30000" dirty="0" smtClean="0">
                <a:solidFill>
                  <a:schemeClr val="bg1"/>
                </a:solidFill>
                <a:latin typeface="Book Antiqua" pitchFamily="18" charset="0"/>
              </a:rPr>
              <a:t>nd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Paper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Grammar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Class VIII--X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785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61026419"/>
              </p:ext>
            </p:extLst>
          </p:nvPr>
        </p:nvGraphicFramePr>
        <p:xfrm>
          <a:off x="6019800" y="2286000"/>
          <a:ext cx="914400" cy="771525"/>
        </p:xfrm>
        <a:graphic>
          <a:graphicData uri="http://schemas.openxmlformats.org/presentationml/2006/ole">
            <p:oleObj spid="_x0000_s1055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4" name="Oval 3"/>
          <p:cNvSpPr/>
          <p:nvPr/>
        </p:nvSpPr>
        <p:spPr>
          <a:xfrm>
            <a:off x="2286000" y="1740131"/>
            <a:ext cx="8305800" cy="2209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Book Antiqua" pitchFamily="18" charset="0"/>
              </a:rPr>
              <a:t>Let us watch and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Book Antiqua" pitchFamily="18" charset="0"/>
              </a:rPr>
              <a:t>guess a video </a:t>
            </a:r>
            <a:endParaRPr lang="en-US" sz="36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648200"/>
            <a:ext cx="9525000" cy="1376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The sea is so dangerous.</a:t>
            </a:r>
            <a:endParaRPr lang="en-US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495800"/>
            <a:ext cx="9525000" cy="1376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How dangerous the sea is!</a:t>
            </a:r>
            <a:endParaRPr lang="en-US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7795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9971" y="5257800"/>
            <a:ext cx="8153400" cy="2057400"/>
          </a:xfrm>
          <a:prstGeom prst="rect">
            <a:avLst/>
          </a:prstGeom>
          <a:solidFill>
            <a:srgbClr val="0070C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838200" y="2819400"/>
            <a:ext cx="8153400" cy="2286000"/>
          </a:xfrm>
          <a:prstGeom prst="downArrowCallout">
            <a:avLst>
              <a:gd name="adj1" fmla="val 43571"/>
              <a:gd name="adj2" fmla="val 47143"/>
              <a:gd name="adj3" fmla="val 25000"/>
              <a:gd name="adj4" fmla="val 58012"/>
            </a:avLst>
          </a:prstGeom>
          <a:noFill/>
          <a:ln w="1270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2895600"/>
            <a:ext cx="7467600" cy="10930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Our today’s topic is-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446693"/>
            <a:ext cx="7772400" cy="1716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Transformation of sentence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Part-3 (Assertive to Exclamatory)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9971" y="5257800"/>
            <a:ext cx="8153400" cy="2057400"/>
          </a:xfrm>
          <a:prstGeom prst="rect">
            <a:avLst/>
          </a:prstGeom>
          <a:noFill/>
          <a:ln w="1270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923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2" grpId="0"/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71600"/>
            <a:ext cx="6934200" cy="947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Learning outcomes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10287000" cy="2438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After completing this lesson, we will be able to-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dentify assertive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dentify exclamatory sentence and its classifications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c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hange from assertive to exclamatory sentence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324600"/>
            <a:ext cx="13716000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771" y="6477000"/>
            <a:ext cx="13716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20400" y="0"/>
            <a:ext cx="76200" cy="777240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956471" y="-5443"/>
            <a:ext cx="76200" cy="7772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97915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4343400"/>
            <a:ext cx="101346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We enjoyed a very exciting show.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343400"/>
            <a:ext cx="101346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What an exciting show we enjoyed!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219200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lgerian" pitchFamily="82" charset="0"/>
              </a:rPr>
              <a:t>Please, Observe the Sentences</a:t>
            </a:r>
            <a:endParaRPr lang="en-US" sz="4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8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40667" y="5698067"/>
            <a:ext cx="6400800" cy="1007534"/>
          </a:xfrm>
          <a:prstGeom prst="rect">
            <a:avLst/>
          </a:prstGeom>
          <a:solidFill>
            <a:schemeClr val="accent3">
              <a:lumMod val="5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550" y="3699932"/>
            <a:ext cx="13690600" cy="1236133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7000"/>
                </a:srgbClr>
              </a:gs>
              <a:gs pos="100000">
                <a:srgbClr val="00B050">
                  <a:lumMod val="95000"/>
                  <a:lumOff val="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782" y="4309383"/>
            <a:ext cx="8033781" cy="3463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914400"/>
            <a:ext cx="10744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tiger is a ferocious animal.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0" y="685800"/>
            <a:ext cx="13716000" cy="1981200"/>
          </a:xfrm>
          <a:prstGeom prst="downArrowCallout">
            <a:avLst>
              <a:gd name="adj1" fmla="val 43301"/>
              <a:gd name="adj2" fmla="val 39379"/>
              <a:gd name="adj3" fmla="val 25000"/>
              <a:gd name="adj4" fmla="val 599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2743200"/>
            <a:ext cx="5943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Assertive sentence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886200"/>
            <a:ext cx="10744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What a ferocious animal the tiger is!.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2667000"/>
            <a:ext cx="6400800" cy="838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2 7"/>
          <p:cNvSpPr/>
          <p:nvPr/>
        </p:nvSpPr>
        <p:spPr>
          <a:xfrm>
            <a:off x="25400" y="3031067"/>
            <a:ext cx="13716000" cy="1066800"/>
          </a:xfrm>
          <a:prstGeom prst="borderCallout2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Callout 9"/>
          <p:cNvSpPr/>
          <p:nvPr/>
        </p:nvSpPr>
        <p:spPr>
          <a:xfrm>
            <a:off x="1085" y="3716867"/>
            <a:ext cx="13716000" cy="1981200"/>
          </a:xfrm>
          <a:prstGeom prst="downArrowCallout">
            <a:avLst>
              <a:gd name="adj1" fmla="val 43301"/>
              <a:gd name="adj2" fmla="val 39379"/>
              <a:gd name="adj3" fmla="val 25000"/>
              <a:gd name="adj4" fmla="val 599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3800" y="5791200"/>
            <a:ext cx="60960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Exclamatory sentence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8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4" grpId="0" animBg="1"/>
      <p:bldP spid="5" grpId="0"/>
      <p:bldP spid="6" grpId="0"/>
      <p:bldP spid="7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46000">
              <a:schemeClr val="bg2">
                <a:lumMod val="25000"/>
              </a:schemeClr>
            </a:gs>
            <a:gs pos="100000">
              <a:schemeClr val="tx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" y="228600"/>
            <a:ext cx="13422086" cy="2133600"/>
          </a:xfrm>
          <a:prstGeom prst="downArrowCallout">
            <a:avLst>
              <a:gd name="adj1" fmla="val 44481"/>
              <a:gd name="adj2" fmla="val 61039"/>
              <a:gd name="adj3" fmla="val 25000"/>
              <a:gd name="adj4" fmla="val 649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590800"/>
            <a:ext cx="13422086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b="1" dirty="0" smtClean="0">
                <a:latin typeface="Book Antiqua" pitchFamily="18" charset="0"/>
              </a:rPr>
              <a:t> (a) Subject + verb +a/an + adjective +noun  </a:t>
            </a:r>
          </a:p>
          <a:p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      (‘</a:t>
            </a:r>
            <a:r>
              <a:rPr lang="en-US" b="1" dirty="0">
                <a:latin typeface="Book Antiqua" pitchFamily="18" charset="0"/>
              </a:rPr>
              <a:t>very/so/too/great’ may have or not after verb</a:t>
            </a:r>
            <a:r>
              <a:rPr lang="en-US" b="1" dirty="0" smtClean="0">
                <a:latin typeface="Book Antiqua" pitchFamily="18" charset="0"/>
              </a:rPr>
              <a:t>)</a:t>
            </a:r>
          </a:p>
          <a:p>
            <a:endParaRPr lang="en-US" b="1" dirty="0">
              <a:latin typeface="Book Antiqua" pitchFamily="18" charset="0"/>
            </a:endParaRPr>
          </a:p>
          <a:p>
            <a:r>
              <a:rPr lang="en-US" b="1" dirty="0" smtClean="0">
                <a:latin typeface="Book Antiqua" pitchFamily="18" charset="0"/>
              </a:rPr>
              <a:t>  (b)Subject +verb +adjective </a:t>
            </a:r>
          </a:p>
          <a:p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      (‘very/so/too/great’ </a:t>
            </a:r>
            <a:r>
              <a:rPr lang="en-US" b="1" dirty="0">
                <a:latin typeface="Book Antiqua" pitchFamily="18" charset="0"/>
              </a:rPr>
              <a:t>may have or not after verb</a:t>
            </a:r>
            <a:r>
              <a:rPr lang="en-US" b="1" dirty="0" smtClean="0">
                <a:latin typeface="Book Antiqua" pitchFamily="18" charset="0"/>
              </a:rPr>
              <a:t>)</a:t>
            </a:r>
          </a:p>
          <a:p>
            <a:r>
              <a:rPr lang="en-US" b="1" dirty="0" smtClean="0">
                <a:latin typeface="Book Antiqua" pitchFamily="18" charset="0"/>
              </a:rPr>
              <a:t>       </a:t>
            </a:r>
            <a:endParaRPr lang="en-US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04800"/>
            <a:ext cx="11658600" cy="952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Structure of Assertive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Sentence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362200"/>
            <a:ext cx="13422086" cy="502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4191000"/>
            <a:ext cx="11811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Book Antiqua" pitchFamily="18" charset="0"/>
              </a:rPr>
              <a:t>It is a very interesting story. / It is an interesting </a:t>
            </a:r>
            <a:r>
              <a:rPr lang="en-US" b="1" dirty="0" smtClean="0">
                <a:solidFill>
                  <a:srgbClr val="FFC000"/>
                </a:solidFill>
                <a:latin typeface="Book Antiqua" pitchFamily="18" charset="0"/>
              </a:rPr>
              <a:t>story.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6484203"/>
            <a:ext cx="114300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Book Antiqua" pitchFamily="18" charset="0"/>
              </a:rPr>
              <a:t>It is very interesting./ It is interesting</a:t>
            </a:r>
            <a:r>
              <a:rPr lang="en-US" b="1" dirty="0" smtClean="0">
                <a:solidFill>
                  <a:srgbClr val="FFC000"/>
                </a:solidFill>
                <a:latin typeface="Book Antiqua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70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" y="228600"/>
            <a:ext cx="13422086" cy="2133600"/>
          </a:xfrm>
          <a:prstGeom prst="downArrowCallout">
            <a:avLst>
              <a:gd name="adj1" fmla="val 44481"/>
              <a:gd name="adj2" fmla="val 61039"/>
              <a:gd name="adj3" fmla="val 25000"/>
              <a:gd name="adj4" fmla="val 649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590800"/>
            <a:ext cx="96774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b="1" dirty="0" smtClean="0">
                <a:latin typeface="Book Antiqua" pitchFamily="18" charset="0"/>
              </a:rPr>
              <a:t> (a)   What + a/an + adjective +subject + verb +!</a:t>
            </a:r>
          </a:p>
          <a:p>
            <a:r>
              <a:rPr lang="en-US" b="1" dirty="0" smtClean="0">
                <a:latin typeface="Book Antiqua" pitchFamily="18" charset="0"/>
              </a:rPr>
              <a:t>         </a:t>
            </a:r>
          </a:p>
          <a:p>
            <a:r>
              <a:rPr lang="en-US" b="1" dirty="0" smtClean="0">
                <a:latin typeface="Book Antiqua" pitchFamily="18" charset="0"/>
              </a:rPr>
              <a:t>        ( adverb ‘very/so/too/great</a:t>
            </a:r>
            <a:r>
              <a:rPr lang="en-US" b="1" dirty="0">
                <a:latin typeface="Book Antiqua" pitchFamily="18" charset="0"/>
              </a:rPr>
              <a:t>’ </a:t>
            </a:r>
            <a:r>
              <a:rPr lang="en-US" b="1" dirty="0" smtClean="0">
                <a:latin typeface="Book Antiqua" pitchFamily="18" charset="0"/>
              </a:rPr>
              <a:t>will be omitted)</a:t>
            </a:r>
            <a:endParaRPr lang="en-US" b="1" dirty="0">
              <a:latin typeface="Book Antiqua" pitchFamily="18" charset="0"/>
            </a:endParaRPr>
          </a:p>
          <a:p>
            <a:r>
              <a:rPr lang="en-US" b="1" dirty="0" smtClean="0">
                <a:latin typeface="Book Antiqua" pitchFamily="18" charset="0"/>
              </a:rPr>
              <a:t>  (b) How +Adjective </a:t>
            </a:r>
            <a:r>
              <a:rPr lang="en-US" b="1" smtClean="0">
                <a:latin typeface="Book Antiqua" pitchFamily="18" charset="0"/>
              </a:rPr>
              <a:t>+Subject+ </a:t>
            </a:r>
            <a:r>
              <a:rPr lang="en-US" b="1" dirty="0" smtClean="0">
                <a:latin typeface="Book Antiqua" pitchFamily="18" charset="0"/>
              </a:rPr>
              <a:t>Verb +! </a:t>
            </a:r>
          </a:p>
          <a:p>
            <a:r>
              <a:rPr lang="en-US" b="1" dirty="0" smtClean="0">
                <a:latin typeface="Book Antiqua" pitchFamily="18" charset="0"/>
              </a:rPr>
              <a:t>        </a:t>
            </a:r>
          </a:p>
          <a:p>
            <a:r>
              <a:rPr lang="en-US" b="1" dirty="0" smtClean="0">
                <a:latin typeface="Book Antiqua" pitchFamily="18" charset="0"/>
              </a:rPr>
              <a:t>        ( </a:t>
            </a:r>
            <a:r>
              <a:rPr lang="en-US" b="1" dirty="0">
                <a:latin typeface="Book Antiqua" pitchFamily="18" charset="0"/>
              </a:rPr>
              <a:t>adverb ‘very/so/too/great’ will be omitted</a:t>
            </a:r>
            <a:r>
              <a:rPr lang="en-US" b="1" dirty="0" smtClean="0">
                <a:latin typeface="Book Antiqua" pitchFamily="18" charset="0"/>
              </a:rPr>
              <a:t>)</a:t>
            </a:r>
          </a:p>
          <a:p>
            <a:endParaRPr lang="en-US" sz="1050" b="1" dirty="0" smtClean="0">
              <a:latin typeface="Book Antiqua" pitchFamily="18" charset="0"/>
            </a:endParaRPr>
          </a:p>
          <a:p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Note: Assertive with a/an begins with ‘What’</a:t>
            </a:r>
          </a:p>
          <a:p>
            <a:r>
              <a:rPr lang="en-US" b="1" dirty="0" smtClean="0">
                <a:latin typeface="Book Antiqua" pitchFamily="18" charset="0"/>
              </a:rPr>
              <a:t>            Assertive without </a:t>
            </a:r>
            <a:r>
              <a:rPr lang="en-US" b="1" dirty="0">
                <a:latin typeface="Book Antiqua" pitchFamily="18" charset="0"/>
              </a:rPr>
              <a:t>a/an begins with </a:t>
            </a:r>
            <a:r>
              <a:rPr lang="en-US" b="1" dirty="0" smtClean="0">
                <a:latin typeface="Book Antiqua" pitchFamily="18" charset="0"/>
              </a:rPr>
              <a:t>‘How’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04800"/>
            <a:ext cx="11658600" cy="952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Structure of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Exclamatory Sentence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362200"/>
            <a:ext cx="13422086" cy="502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3048000"/>
            <a:ext cx="8153400" cy="6785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Book Antiqua" pitchFamily="18" charset="0"/>
              </a:rPr>
              <a:t>What an interesting story it is</a:t>
            </a:r>
            <a:r>
              <a:rPr lang="en-US" b="1" dirty="0" smtClean="0">
                <a:solidFill>
                  <a:srgbClr val="FFC000"/>
                </a:solidFill>
                <a:latin typeface="Book Antiqua" pitchFamily="18" charset="0"/>
              </a:rPr>
              <a:t>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724400"/>
            <a:ext cx="6019800" cy="7547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Book Antiqua" pitchFamily="18" charset="0"/>
              </a:rPr>
              <a:t>How interesting it is</a:t>
            </a:r>
            <a:r>
              <a:rPr lang="en-US" b="1" dirty="0" smtClean="0">
                <a:solidFill>
                  <a:srgbClr val="FFC000"/>
                </a:solidFill>
                <a:latin typeface="Book Antiqua" pitchFamily="18" charset="0"/>
              </a:rPr>
              <a:t>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1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485</Words>
  <Application>Microsoft Office PowerPoint</Application>
  <PresentationFormat>Custom</PresentationFormat>
  <Paragraphs>87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Windows User</cp:lastModifiedBy>
  <cp:revision>61</cp:revision>
  <dcterms:created xsi:type="dcterms:W3CDTF">2015-09-22T06:05:01Z</dcterms:created>
  <dcterms:modified xsi:type="dcterms:W3CDTF">2021-07-06T10:22:50Z</dcterms:modified>
</cp:coreProperties>
</file>