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8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E8BE-CEB8-479B-B010-19EAB9F557B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FA59-8847-4146-AE57-DD7A03272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281" y="2470246"/>
            <a:ext cx="3671248" cy="184665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51" y="4767450"/>
            <a:ext cx="3385309" cy="2136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2758" cy="208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9" y="4744946"/>
            <a:ext cx="3348251" cy="211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8" y="264105"/>
            <a:ext cx="3348251" cy="21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8116" y="522406"/>
            <a:ext cx="77733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শক্তির প্রধান উৎস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6" y="1527889"/>
            <a:ext cx="3801756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67" y="1527889"/>
            <a:ext cx="3849244" cy="2295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71" y="4454502"/>
            <a:ext cx="3840444" cy="2393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0" y="1578114"/>
            <a:ext cx="1295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50FA64"/>
                </a:solidFill>
                <a:latin typeface="NikoshBAN" pitchFamily="2" charset="0"/>
                <a:cs typeface="NikoshBAN" pitchFamily="2" charset="0"/>
              </a:rPr>
              <a:t>কয়লা</a:t>
            </a:r>
            <a:endParaRPr lang="en-US" sz="4000" dirty="0">
              <a:solidFill>
                <a:srgbClr val="50FA6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3776" y="3124200"/>
            <a:ext cx="2667001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গ্যাস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0506" y="6171065"/>
            <a:ext cx="207833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আগ্নেয় গিরি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5" y="4527928"/>
            <a:ext cx="3801756" cy="23141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27435" y="4510121"/>
            <a:ext cx="20574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/>
      <p:bldP spid="11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3" y="944336"/>
            <a:ext cx="4038600" cy="27424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12" y="3935334"/>
            <a:ext cx="3962400" cy="26926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34" y="910623"/>
            <a:ext cx="3962400" cy="28186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87800" y="3935334"/>
            <a:ext cx="4038600" cy="2635180"/>
            <a:chOff x="342899" y="3448990"/>
            <a:chExt cx="4229101" cy="31050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" y="3448990"/>
              <a:ext cx="4192089" cy="310500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42900" y="6144986"/>
              <a:ext cx="4229100" cy="381000"/>
            </a:xfrm>
            <a:prstGeom prst="rect">
              <a:avLst/>
            </a:prstGeom>
            <a:solidFill>
              <a:srgbClr val="1E9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47610" y="4000447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20" y="1447801"/>
            <a:ext cx="3839308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02" y="1447801"/>
            <a:ext cx="386265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/>
          <p:cNvSpPr/>
          <p:nvPr/>
        </p:nvSpPr>
        <p:spPr>
          <a:xfrm>
            <a:off x="1644819" y="5562600"/>
            <a:ext cx="8031233" cy="762000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বায়োমাস শক্তি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819" y="587514"/>
            <a:ext cx="80312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কার্বন ও হাইড্রোজেন সমৃদ্ধ জৈব পদার্থ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22" y="5486400"/>
            <a:ext cx="7848600" cy="584775"/>
          </a:xfrm>
          <a:prstGeom prst="rect">
            <a:avLst/>
          </a:prstGeom>
          <a:solidFill>
            <a:srgbClr val="E0DD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পুনরায় ব্যবহার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86322" y="670985"/>
            <a:ext cx="7859486" cy="4586815"/>
            <a:chOff x="457200" y="458497"/>
            <a:chExt cx="7859486" cy="5011901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58497"/>
              <a:ext cx="7859486" cy="5011901"/>
              <a:chOff x="457200" y="458497"/>
              <a:chExt cx="7859486" cy="5011901"/>
            </a:xfrm>
          </p:grpSpPr>
          <p:sp>
            <p:nvSpPr>
              <p:cNvPr id="6" name="Flowchart: Process 5"/>
              <p:cNvSpPr/>
              <p:nvPr/>
            </p:nvSpPr>
            <p:spPr>
              <a:xfrm>
                <a:off x="457200" y="458497"/>
                <a:ext cx="7837714" cy="612648"/>
              </a:xfrm>
              <a:prstGeom prst="flowChartProcess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নবায়নযোগ্য শক্তি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751" r="4498"/>
              <a:stretch/>
            </p:blipFill>
            <p:spPr bwMode="auto">
              <a:xfrm>
                <a:off x="457200" y="982762"/>
                <a:ext cx="7859486" cy="4487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Flowchart: Process 7"/>
              <p:cNvSpPr/>
              <p:nvPr/>
            </p:nvSpPr>
            <p:spPr>
              <a:xfrm>
                <a:off x="2427514" y="12923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পানি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598714" y="36545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সৌর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827314" y="4797552"/>
                <a:ext cx="1687286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বায়ু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6144986" y="4797552"/>
                <a:ext cx="2084614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ভূ-তাপীয়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6144986" y="758952"/>
                <a:ext cx="2084614" cy="612648"/>
              </a:xfrm>
              <a:prstGeom prst="flowChart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বায়োমাস শক্তি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352800" y="2286000"/>
              <a:ext cx="2438400" cy="1752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</a:rPr>
                <a:t>শক্তির উৎস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5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320" y="457200"/>
            <a:ext cx="704621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7320" y="5663625"/>
            <a:ext cx="70462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“কাজ ও শক্তি পরস্পরের পরিপূরক”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111"/>
          <a:stretch/>
        </p:blipFill>
        <p:spPr>
          <a:xfrm flipH="1">
            <a:off x="2427320" y="1286744"/>
            <a:ext cx="7046212" cy="428674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905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7737" y="4368225"/>
            <a:ext cx="3087705" cy="584775"/>
          </a:xfrm>
          <a:prstGeom prst="rect">
            <a:avLst/>
          </a:prstGeom>
          <a:solidFill>
            <a:srgbClr val="CD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শক্তি জমা আছে?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3153" y="5029200"/>
            <a:ext cx="3087705" cy="584775"/>
          </a:xfrm>
          <a:prstGeom prst="rect">
            <a:avLst/>
          </a:prstGeom>
          <a:solidFill>
            <a:srgbClr val="F3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বিভব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03" y="1295400"/>
            <a:ext cx="3826350" cy="2847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029200" y="2165494"/>
            <a:ext cx="0" cy="2482705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4925" y="5714999"/>
            <a:ext cx="7047493" cy="584775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উৎস শেষ হয়ে যায় না এবং পরিবেশ দূষণ হয়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184905" y="1064285"/>
            <a:ext cx="6598" cy="2222212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29202" y="4660613"/>
            <a:ext cx="228600" cy="1"/>
          </a:xfrm>
          <a:prstGeom prst="straightConnector1">
            <a:avLst/>
          </a:prstGeom>
          <a:ln w="381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9018" y="457200"/>
            <a:ext cx="8153400" cy="707886"/>
          </a:xfrm>
          <a:prstGeom prst="rect">
            <a:avLst/>
          </a:prstGeom>
          <a:solidFill>
            <a:srgbClr val="F3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26" r="22714" b="7371"/>
          <a:stretch/>
        </p:blipFill>
        <p:spPr>
          <a:xfrm>
            <a:off x="1879018" y="1295400"/>
            <a:ext cx="4193616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>
            <a:off x="2183818" y="1904999"/>
            <a:ext cx="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83818" y="4648200"/>
            <a:ext cx="8011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3420" y="5011028"/>
            <a:ext cx="3428998" cy="584775"/>
          </a:xfrm>
          <a:prstGeom prst="rect">
            <a:avLst/>
          </a:prstGeom>
          <a:solidFill>
            <a:srgbClr val="ECECE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শক্তি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3420" y="4368225"/>
            <a:ext cx="3429000" cy="584775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শক্তি কাজ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74818" y="2165494"/>
            <a:ext cx="0" cy="2482705"/>
          </a:xfrm>
          <a:prstGeom prst="straightConnector1">
            <a:avLst/>
          </a:prstGeom>
          <a:ln w="38100">
            <a:solidFill>
              <a:srgbClr val="00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374820" y="4660613"/>
            <a:ext cx="228600" cy="1"/>
          </a:xfrm>
          <a:prstGeom prst="straightConnector1">
            <a:avLst/>
          </a:prstGeom>
          <a:ln w="381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5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333718" y="5410200"/>
            <a:ext cx="7906658" cy="842772"/>
          </a:xfrm>
          <a:prstGeom prst="flowChart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বায়োমাস শক্তি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71" y="533400"/>
            <a:ext cx="79343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5211176" y="1520952"/>
            <a:ext cx="1066800" cy="612648"/>
          </a:xfrm>
          <a:prstGeom prst="flowChartProcess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696576" y="3908489"/>
            <a:ext cx="1066800" cy="612648"/>
          </a:xfrm>
          <a:prstGeom prst="flowChartProcess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696576" y="2841689"/>
            <a:ext cx="1066800" cy="61264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76" y="3125697"/>
            <a:ext cx="1114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62" y="306228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Process 8"/>
          <p:cNvSpPr/>
          <p:nvPr/>
        </p:nvSpPr>
        <p:spPr>
          <a:xfrm>
            <a:off x="8106776" y="2994089"/>
            <a:ext cx="1905000" cy="612648"/>
          </a:xfrm>
          <a:prstGeom prst="flowChartProcess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কার্বোহাইড্রেড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76" y="3806762"/>
            <a:ext cx="914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6658976" y="4673537"/>
            <a:ext cx="1752600" cy="483543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701" y="533400"/>
            <a:ext cx="8047861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7362" y="5334000"/>
            <a:ext cx="8077199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চারজনের মোট গতিশক্তির পরিমান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07363" y="1371600"/>
            <a:ext cx="8077200" cy="3810000"/>
            <a:chOff x="533400" y="1828800"/>
            <a:chExt cx="8077200" cy="3200400"/>
          </a:xfrm>
          <a:solidFill>
            <a:srgbClr val="7030A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533400" y="1828800"/>
              <a:ext cx="8077200" cy="3200400"/>
              <a:chOff x="533400" y="1828800"/>
              <a:chExt cx="8077200" cy="3200400"/>
            </a:xfrm>
            <a:grpFill/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828800"/>
                <a:ext cx="8077200" cy="3200400"/>
              </a:xfrm>
              <a:prstGeom prst="rect">
                <a:avLst/>
              </a:prstGeom>
              <a:grpFill/>
            </p:spPr>
          </p:pic>
          <p:sp>
            <p:nvSpPr>
              <p:cNvPr id="8" name="Flowchart: Process 7"/>
              <p:cNvSpPr/>
              <p:nvPr/>
            </p:nvSpPr>
            <p:spPr>
              <a:xfrm>
                <a:off x="533400" y="1828800"/>
                <a:ext cx="8077200" cy="612648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সাইকেল আরোহীর প্রত্যেকের ভর ও বেগ সমান</a:t>
                </a:r>
                <a:endPara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16200000">
                <a:off x="4316185" y="713015"/>
                <a:ext cx="1730829" cy="6858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V= 20ms</a:t>
                </a:r>
                <a:r>
                  <a:rPr lang="en-US" sz="36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  <a:p>
                <a:pPr algn="ctr"/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m= 40kg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475383" y="4444425"/>
              <a:ext cx="219322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 = 9.8ms</a:t>
              </a:r>
              <a:r>
                <a:rPr lang="en-US" sz="32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–2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9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68809" y="2596492"/>
            <a:ext cx="4624316" cy="2920621"/>
          </a:xfrm>
          <a:prstGeom prst="horizontalScroll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accent4"/>
                </a:solidFill>
              </a:rPr>
              <a:t>ধন্যবাদ</a:t>
            </a:r>
            <a:endParaRPr lang="en-US" sz="9600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5" y="627803"/>
            <a:ext cx="1787854" cy="4473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11" y="627803"/>
            <a:ext cx="2017597" cy="44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8" y="2888894"/>
            <a:ext cx="5650172" cy="3477875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</a:t>
            </a:r>
            <a:r>
              <a:rPr lang="en-US" sz="2000" dirty="0" smtClean="0">
                <a:solidFill>
                  <a:srgbClr val="0070C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0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31065" y="68238"/>
            <a:ext cx="296156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6942" y="2507127"/>
            <a:ext cx="5757430" cy="273921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ix-x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কাজ,ক্ষমতা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5" y="1665026"/>
            <a:ext cx="941695" cy="3581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15" y="347931"/>
            <a:ext cx="1912338" cy="23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03" y="162610"/>
            <a:ext cx="29453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216" y="3298874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717" y="5378360"/>
            <a:ext cx="1219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9517" y="5381652"/>
            <a:ext cx="1389234" cy="707886"/>
          </a:xfrm>
          <a:prstGeom prst="rect">
            <a:avLst/>
          </a:prstGeom>
          <a:solidFill>
            <a:srgbClr val="D5FFD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917" y="5378360"/>
            <a:ext cx="1059645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6517" y="5378358"/>
            <a:ext cx="161929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1117" y="5378358"/>
            <a:ext cx="1312360" cy="707886"/>
          </a:xfrm>
          <a:prstGeom prst="rect">
            <a:avLst/>
          </a:prstGeom>
          <a:solidFill>
            <a:srgbClr val="75FB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17" y="990078"/>
            <a:ext cx="6496090" cy="4007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906607" y="3298874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34134" y="3646749"/>
            <a:ext cx="237247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48807" y="3631509"/>
            <a:ext cx="10096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0362" y="3993718"/>
            <a:ext cx="429443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ফুটবলটি দূরে সরে 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0621" y="998229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ফুটবলে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প্রয়োগ করা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7952"/>
            <a:ext cx="36871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461" y="6081741"/>
            <a:ext cx="8083179" cy="584775"/>
          </a:xfrm>
          <a:prstGeom prst="rect">
            <a:avLst/>
          </a:prstGeom>
          <a:solidFill>
            <a:srgbClr val="D4F4D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লোকাটির কাজ করার সামর্থ্য আছে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461" y="1070877"/>
            <a:ext cx="808317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81" y="1836835"/>
            <a:ext cx="8025359" cy="42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241" y="1349038"/>
            <a:ext cx="9635319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ও শক্তির সম্পর্ক 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গতিশক্তি ও বিভব শক্তি বর্ণনা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শক্তির প্রধান উৎসসমূহ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শক্তির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পরিমান নির্ণয়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62" y="457200"/>
            <a:ext cx="7772400" cy="5103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2320" y="5638800"/>
            <a:ext cx="7785942" cy="769441"/>
          </a:xfrm>
          <a:prstGeom prst="rect">
            <a:avLst/>
          </a:prstGeom>
          <a:solidFill>
            <a:srgbClr val="E0DDE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শক্তি আছে বলেই জগৎ গতিশীল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616714"/>
            <a:ext cx="7772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গতিশক্তি =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¼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×</a:t>
            </a:r>
            <a:r>
              <a:rPr lang="bn-BD" sz="4000" dirty="0" smtClean="0">
                <a:latin typeface="Times New Roman"/>
                <a:cs typeface="Times New Roman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বেগ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7772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প্রত্যেক সচল বস্তুই গতিশক্তি সম্পন্ন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4" y="222130"/>
            <a:ext cx="6548647" cy="45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3561" y="4830747"/>
            <a:ext cx="8229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স্বাভাবিক অবস্থা পরিবর্তন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 বস্তু বিভব শক্তি লাভ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213" y="5812583"/>
            <a:ext cx="8229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বিভব শক্তি = বস্তুর ভর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অভিকর্ষজ ত্বরণ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উচ্চতা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2366" y="146149"/>
            <a:ext cx="6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631" y="146149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1323833" y="228600"/>
            <a:ext cx="9425531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00764" y="222349"/>
            <a:ext cx="6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8502" y="222349"/>
            <a:ext cx="238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অভিকর্ষজ ত্বরণ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766717" y="1106603"/>
            <a:ext cx="0" cy="3352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89833" y="2249603"/>
            <a:ext cx="0" cy="2209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32532" y="1325880"/>
            <a:ext cx="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40077" y="223711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4" y="478809"/>
            <a:ext cx="10415869" cy="6085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Flowchart: Process 3"/>
          <p:cNvSpPr/>
          <p:nvPr/>
        </p:nvSpPr>
        <p:spPr>
          <a:xfrm>
            <a:off x="843534" y="615244"/>
            <a:ext cx="7908799" cy="838200"/>
          </a:xfrm>
          <a:prstGeom prst="flowChartProcess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 শক্তি ও গতিশক্তি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273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Modern No. 20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43</cp:revision>
  <dcterms:created xsi:type="dcterms:W3CDTF">2020-11-23T11:52:44Z</dcterms:created>
  <dcterms:modified xsi:type="dcterms:W3CDTF">2021-07-06T16:28:21Z</dcterms:modified>
</cp:coreProperties>
</file>