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017"/>
    <a:srgbClr val="FF00FF"/>
    <a:srgbClr val="00CC99"/>
    <a:srgbClr val="008080"/>
    <a:srgbClr val="6CD30F"/>
    <a:srgbClr val="2BB777"/>
    <a:srgbClr val="33996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A1FD6-569E-47EE-B726-7C51B360EF55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D549E-4A9F-4BEC-B66D-130ED488A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younusali151180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4267200" cy="163344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11500" dirty="0" err="1" smtClean="0">
                <a:ln w="76200">
                  <a:solidFill>
                    <a:schemeClr val="tx1"/>
                  </a:solidFill>
                </a:ln>
                <a:solidFill>
                  <a:srgbClr val="339966"/>
                </a:solidFill>
                <a:latin typeface="Nikshban"/>
              </a:rPr>
              <a:t>স্বাগতম</a:t>
            </a:r>
            <a:r>
              <a:rPr lang="en-US" sz="11500" dirty="0" smtClean="0">
                <a:ln w="76200">
                  <a:solidFill>
                    <a:schemeClr val="tx1"/>
                  </a:solidFill>
                </a:ln>
                <a:solidFill>
                  <a:srgbClr val="339966"/>
                </a:solidFill>
                <a:latin typeface="Nikshban"/>
              </a:rPr>
              <a:t> </a:t>
            </a:r>
            <a:endParaRPr lang="en-US" sz="11500" dirty="0">
              <a:ln w="76200">
                <a:solidFill>
                  <a:schemeClr val="tx1"/>
                </a:solidFill>
              </a:ln>
              <a:solidFill>
                <a:srgbClr val="339966"/>
              </a:solidFill>
              <a:latin typeface="Nikshban"/>
            </a:endParaRPr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7696200" cy="4495800"/>
          </a:xfrm>
          <a:prstGeom prst="rect">
            <a:avLst/>
          </a:prstGeom>
          <a:ln w="76200"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1534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57600" y="228600"/>
            <a:ext cx="2514600" cy="1219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shban"/>
              </a:rPr>
              <a:t>জোড়ায়</a:t>
            </a:r>
            <a:r>
              <a:rPr lang="en-US" sz="3200" b="1" dirty="0" smtClean="0">
                <a:solidFill>
                  <a:srgbClr val="C00000"/>
                </a:solidFill>
                <a:latin typeface="Nikshban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shban"/>
              </a:rPr>
              <a:t>কাজ</a:t>
            </a:r>
            <a:r>
              <a:rPr lang="en-US" sz="3200" b="1" dirty="0" smtClean="0">
                <a:solidFill>
                  <a:srgbClr val="C00000"/>
                </a:solidFill>
                <a:latin typeface="Nikshban"/>
              </a:rPr>
              <a:t> </a:t>
            </a:r>
            <a:endParaRPr lang="en-US" sz="3200" b="1" dirty="0">
              <a:solidFill>
                <a:srgbClr val="C00000"/>
              </a:solidFill>
              <a:latin typeface="Nikshban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43000" y="2895600"/>
            <a:ext cx="7239000" cy="2514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shban"/>
              </a:rPr>
              <a:t>ব্যবসায়ের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shban"/>
              </a:rPr>
              <a:t> ৫টি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shban"/>
              </a:rPr>
              <a:t>বৈশিষ্ট্য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shban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shban"/>
              </a:rPr>
              <a:t>লিখ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shban"/>
              </a:rPr>
              <a:t> । 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ik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304800"/>
            <a:ext cx="8229600" cy="6400800"/>
            <a:chOff x="457200" y="304800"/>
            <a:chExt cx="8229600" cy="6400800"/>
          </a:xfrm>
        </p:grpSpPr>
        <p:pic>
          <p:nvPicPr>
            <p:cNvPr id="2" name="Picture 1" descr="1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81000"/>
              <a:ext cx="3657600" cy="3124200"/>
            </a:xfrm>
            <a:prstGeom prst="rect">
              <a:avLst/>
            </a:prstGeom>
          </p:spPr>
        </p:pic>
        <p:pic>
          <p:nvPicPr>
            <p:cNvPr id="3" name="Picture 2" descr="1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304800"/>
              <a:ext cx="3810000" cy="3124200"/>
            </a:xfrm>
            <a:prstGeom prst="rect">
              <a:avLst/>
            </a:prstGeom>
          </p:spPr>
        </p:pic>
        <p:pic>
          <p:nvPicPr>
            <p:cNvPr id="4" name="Picture 3" descr="1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6800" y="3657600"/>
              <a:ext cx="3810000" cy="2971800"/>
            </a:xfrm>
            <a:prstGeom prst="rect">
              <a:avLst/>
            </a:prstGeom>
          </p:spPr>
        </p:pic>
        <p:pic>
          <p:nvPicPr>
            <p:cNvPr id="5" name="Picture 4" descr="18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3657600"/>
              <a:ext cx="3700463" cy="304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3400" y="1066800"/>
            <a:ext cx="8229600" cy="4724400"/>
            <a:chOff x="533400" y="1066800"/>
            <a:chExt cx="8229600" cy="4724400"/>
          </a:xfrm>
        </p:grpSpPr>
        <p:pic>
          <p:nvPicPr>
            <p:cNvPr id="4" name="Picture 3" descr="kagoj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1066800"/>
              <a:ext cx="3886200" cy="4724400"/>
            </a:xfrm>
            <a:prstGeom prst="rect">
              <a:avLst/>
            </a:prstGeom>
          </p:spPr>
        </p:pic>
        <p:pic>
          <p:nvPicPr>
            <p:cNvPr id="8" name="Picture 7" descr="tak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1066800"/>
              <a:ext cx="3810000" cy="4724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228600"/>
            <a:ext cx="8763000" cy="6350000"/>
            <a:chOff x="152400" y="228600"/>
            <a:chExt cx="8763000" cy="6350000"/>
          </a:xfrm>
        </p:grpSpPr>
        <p:pic>
          <p:nvPicPr>
            <p:cNvPr id="3" name="Picture 2" descr="IC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8600"/>
              <a:ext cx="4038600" cy="3188368"/>
            </a:xfrm>
            <a:prstGeom prst="rect">
              <a:avLst/>
            </a:prstGeom>
          </p:spPr>
        </p:pic>
        <p:pic>
          <p:nvPicPr>
            <p:cNvPr id="4" name="Picture 3" descr="6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228601"/>
              <a:ext cx="3810000" cy="3048000"/>
            </a:xfrm>
            <a:prstGeom prst="rect">
              <a:avLst/>
            </a:prstGeom>
          </p:spPr>
        </p:pic>
        <p:pic>
          <p:nvPicPr>
            <p:cNvPr id="5" name="Picture 4" descr="3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3733800"/>
              <a:ext cx="4267200" cy="2844800"/>
            </a:xfrm>
            <a:prstGeom prst="rect">
              <a:avLst/>
            </a:prstGeom>
          </p:spPr>
        </p:pic>
        <p:pic>
          <p:nvPicPr>
            <p:cNvPr id="6" name="Picture 5" descr="29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3000" y="3581400"/>
              <a:ext cx="3962400" cy="29671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274320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Nikshban"/>
              </a:rPr>
              <a:t>দলীয়</a:t>
            </a:r>
            <a:r>
              <a:rPr lang="en-US" sz="4400" b="1" dirty="0" smtClean="0">
                <a:solidFill>
                  <a:srgbClr val="C00000"/>
                </a:solidFill>
                <a:latin typeface="Nikshban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shban"/>
              </a:rPr>
              <a:t>কাজ</a:t>
            </a:r>
            <a:r>
              <a:rPr lang="en-US" sz="4400" b="1" dirty="0" smtClean="0">
                <a:solidFill>
                  <a:srgbClr val="C00000"/>
                </a:solidFill>
                <a:latin typeface="Nikshban"/>
              </a:rPr>
              <a:t> </a:t>
            </a:r>
            <a:endParaRPr lang="en-US" sz="4400" b="1" dirty="0">
              <a:solidFill>
                <a:srgbClr val="C00000"/>
              </a:solidFill>
              <a:latin typeface="Nik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429000"/>
            <a:ext cx="8458200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shban"/>
              </a:rPr>
              <a:t>ব্যবসায়ের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shban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shban"/>
              </a:rPr>
              <a:t>ক্রমবিকাশের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shban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shban"/>
              </a:rPr>
              <a:t>ধারাগুলো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shban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shban"/>
              </a:rPr>
              <a:t>লিখ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shban"/>
              </a:rPr>
              <a:t> । </a:t>
            </a:r>
            <a:r>
              <a:rPr lang="en-US" sz="6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shban"/>
              </a:rPr>
              <a:t> </a:t>
            </a:r>
            <a:endParaRPr lang="en-US" sz="6000" b="1" dirty="0">
              <a:solidFill>
                <a:schemeClr val="accent3">
                  <a:lumMod val="40000"/>
                  <a:lumOff val="60000"/>
                </a:schemeClr>
              </a:solidFill>
              <a:latin typeface="Nik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304800"/>
            <a:ext cx="3124200" cy="14478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shban"/>
              </a:rPr>
              <a:t>মুল্যায়ন</a:t>
            </a:r>
            <a:r>
              <a:rPr lang="en-US" sz="4400" b="1" dirty="0" smtClean="0">
                <a:solidFill>
                  <a:srgbClr val="C00000"/>
                </a:solidFill>
                <a:latin typeface="Nikshban"/>
              </a:rPr>
              <a:t> </a:t>
            </a:r>
            <a:endParaRPr lang="en-US" sz="4400" b="1" dirty="0">
              <a:solidFill>
                <a:srgbClr val="C00000"/>
              </a:solidFill>
              <a:latin typeface="Nik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19400"/>
            <a:ext cx="7620000" cy="255454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ব্যবসায়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কী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 ? </a:t>
            </a:r>
          </a:p>
          <a:p>
            <a:pPr marL="342900" indent="-342900">
              <a:buAutoNum type="arabicParenR"/>
            </a:pP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ব্যবসায়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কত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প্রকার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 ও </a:t>
            </a: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কী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কী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 ?</a:t>
            </a:r>
          </a:p>
          <a:p>
            <a:pPr marL="342900" indent="-342900">
              <a:buAutoNum type="arabicParenR"/>
            </a:pP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শিল্প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কী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 ? </a:t>
            </a:r>
          </a:p>
          <a:p>
            <a:pPr marL="342900" indent="-342900">
              <a:buAutoNum type="arabicParenR"/>
            </a:pP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বাণিজ্য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কাকে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 </a:t>
            </a:r>
            <a:r>
              <a:rPr lang="en-US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বলে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shban"/>
              </a:rPr>
              <a:t> ?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  <a:latin typeface="Nik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304800"/>
            <a:ext cx="2895600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shban"/>
              </a:rPr>
              <a:t>বাড়ির</a:t>
            </a:r>
            <a:r>
              <a:rPr lang="en-US" sz="4000" b="1" dirty="0" smtClean="0">
                <a:latin typeface="Nikshban"/>
              </a:rPr>
              <a:t> </a:t>
            </a:r>
            <a:r>
              <a:rPr lang="en-US" sz="4000" b="1" dirty="0" err="1" smtClean="0">
                <a:latin typeface="Nikshban"/>
              </a:rPr>
              <a:t>কাজ</a:t>
            </a:r>
            <a:r>
              <a:rPr lang="en-US" sz="4000" b="1" dirty="0" smtClean="0">
                <a:latin typeface="Nikshban"/>
              </a:rPr>
              <a:t> </a:t>
            </a:r>
            <a:endParaRPr lang="en-US" sz="4000" b="1" dirty="0">
              <a:latin typeface="Nik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14600"/>
            <a:ext cx="800100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shban"/>
              </a:rPr>
              <a:t>দেশের</a:t>
            </a:r>
            <a:r>
              <a:rPr lang="en-US" sz="3600" dirty="0" smtClean="0">
                <a:latin typeface="Nikshban"/>
              </a:rPr>
              <a:t> </a:t>
            </a:r>
            <a:r>
              <a:rPr lang="en-US" sz="3600" dirty="0" err="1" smtClean="0">
                <a:latin typeface="Nikshban"/>
              </a:rPr>
              <a:t>আর্থ-সামাজিক</a:t>
            </a:r>
            <a:r>
              <a:rPr lang="en-US" sz="3600" dirty="0" smtClean="0">
                <a:latin typeface="Nikshban"/>
              </a:rPr>
              <a:t> </a:t>
            </a:r>
            <a:r>
              <a:rPr lang="en-US" sz="3600" dirty="0" err="1" smtClean="0">
                <a:latin typeface="Nikshban"/>
              </a:rPr>
              <a:t>তথা</a:t>
            </a:r>
            <a:r>
              <a:rPr lang="en-US" sz="3600" dirty="0" smtClean="0">
                <a:latin typeface="Nikshban"/>
              </a:rPr>
              <a:t> </a:t>
            </a:r>
            <a:r>
              <a:rPr lang="en-US" sz="3600" dirty="0" err="1" smtClean="0">
                <a:latin typeface="Nikshban"/>
              </a:rPr>
              <a:t>সামগ্রিক</a:t>
            </a:r>
            <a:r>
              <a:rPr lang="en-US" sz="3600" dirty="0" smtClean="0">
                <a:latin typeface="Nikshban"/>
              </a:rPr>
              <a:t> </a:t>
            </a:r>
            <a:r>
              <a:rPr lang="en-US" sz="3600" dirty="0" err="1" smtClean="0">
                <a:latin typeface="Nikshban"/>
              </a:rPr>
              <a:t>উন্নয়নে</a:t>
            </a:r>
            <a:r>
              <a:rPr lang="en-US" sz="3600" dirty="0" smtClean="0">
                <a:latin typeface="Nikshban"/>
              </a:rPr>
              <a:t> </a:t>
            </a:r>
            <a:r>
              <a:rPr lang="en-US" sz="3600" dirty="0" err="1" smtClean="0">
                <a:latin typeface="Nikshban"/>
              </a:rPr>
              <a:t>ব্যবসা</a:t>
            </a:r>
            <a:r>
              <a:rPr lang="en-US" sz="3600" dirty="0" smtClean="0">
                <a:latin typeface="Nikshban"/>
              </a:rPr>
              <a:t> </a:t>
            </a:r>
            <a:r>
              <a:rPr lang="en-US" sz="3600" dirty="0" err="1" smtClean="0">
                <a:latin typeface="Nikshban"/>
              </a:rPr>
              <a:t>কী</a:t>
            </a:r>
            <a:r>
              <a:rPr lang="en-US" sz="3600" dirty="0" smtClean="0">
                <a:latin typeface="Nikshban"/>
              </a:rPr>
              <a:t> </a:t>
            </a:r>
            <a:r>
              <a:rPr lang="en-US" sz="3600" dirty="0" err="1" smtClean="0">
                <a:latin typeface="Nikshban"/>
              </a:rPr>
              <a:t>ভুমিকা</a:t>
            </a:r>
            <a:r>
              <a:rPr lang="en-US" sz="3600" dirty="0" smtClean="0">
                <a:latin typeface="Nikshban"/>
              </a:rPr>
              <a:t> </a:t>
            </a:r>
            <a:r>
              <a:rPr lang="en-US" sz="3600" dirty="0" err="1" smtClean="0">
                <a:latin typeface="Nikshban"/>
              </a:rPr>
              <a:t>রাখতে</a:t>
            </a:r>
            <a:r>
              <a:rPr lang="en-US" sz="3600" dirty="0" smtClean="0">
                <a:latin typeface="Nikshban"/>
              </a:rPr>
              <a:t> </a:t>
            </a:r>
            <a:r>
              <a:rPr lang="en-US" sz="3600" dirty="0" err="1" smtClean="0">
                <a:latin typeface="Nikshban"/>
              </a:rPr>
              <a:t>পারে</a:t>
            </a:r>
            <a:r>
              <a:rPr lang="en-US" sz="3600" dirty="0" smtClean="0">
                <a:latin typeface="Nikshban"/>
              </a:rPr>
              <a:t> </a:t>
            </a:r>
            <a:r>
              <a:rPr lang="en-US" sz="3600" dirty="0" err="1" smtClean="0">
                <a:latin typeface="Nikshban"/>
              </a:rPr>
              <a:t>বলে</a:t>
            </a:r>
            <a:r>
              <a:rPr lang="en-US" sz="3600" dirty="0" smtClean="0">
                <a:latin typeface="Nikshban"/>
              </a:rPr>
              <a:t> </a:t>
            </a:r>
            <a:r>
              <a:rPr lang="en-US" sz="3600" dirty="0" err="1" smtClean="0">
                <a:latin typeface="Nikshban"/>
              </a:rPr>
              <a:t>তুমি</a:t>
            </a:r>
            <a:r>
              <a:rPr lang="en-US" sz="3600" dirty="0" smtClean="0">
                <a:latin typeface="Nikshban"/>
              </a:rPr>
              <a:t> </a:t>
            </a:r>
            <a:r>
              <a:rPr lang="en-US" sz="3600" dirty="0" err="1" smtClean="0">
                <a:latin typeface="Nikshban"/>
              </a:rPr>
              <a:t>মনে</a:t>
            </a:r>
            <a:r>
              <a:rPr lang="en-US" sz="3600" dirty="0" smtClean="0">
                <a:latin typeface="Nikshban"/>
              </a:rPr>
              <a:t> </a:t>
            </a:r>
            <a:r>
              <a:rPr lang="en-US" sz="3600" dirty="0" err="1" smtClean="0">
                <a:latin typeface="Nikshban"/>
              </a:rPr>
              <a:t>কর</a:t>
            </a:r>
            <a:r>
              <a:rPr lang="en-US" sz="3600" dirty="0" smtClean="0">
                <a:latin typeface="Nikshban"/>
              </a:rPr>
              <a:t> । </a:t>
            </a:r>
            <a:r>
              <a:rPr lang="en-US" sz="3600" dirty="0" err="1" smtClean="0">
                <a:latin typeface="Nikshban"/>
              </a:rPr>
              <a:t>ব্যাখ্যা</a:t>
            </a:r>
            <a:r>
              <a:rPr lang="en-US" sz="3600" dirty="0" smtClean="0">
                <a:latin typeface="Nikshban"/>
              </a:rPr>
              <a:t> </a:t>
            </a:r>
            <a:r>
              <a:rPr lang="en-US" sz="3600" dirty="0" err="1" smtClean="0">
                <a:latin typeface="Nikshban"/>
              </a:rPr>
              <a:t>কর</a:t>
            </a:r>
            <a:r>
              <a:rPr lang="en-US" sz="3600" dirty="0" smtClean="0">
                <a:latin typeface="Nikshban"/>
              </a:rPr>
              <a:t> । </a:t>
            </a:r>
            <a:endParaRPr lang="en-US" sz="3600" dirty="0">
              <a:latin typeface="Nik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990600"/>
            <a:ext cx="7657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shban"/>
              </a:rPr>
              <a:t>সবাইকে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shban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shban"/>
              </a:rPr>
              <a:t>আবারো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shban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shban"/>
              </a:rPr>
              <a:t>ধন্যবাদ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shban"/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shban"/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57462"/>
            <a:ext cx="5562600" cy="338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8080"/>
                </a:solidFill>
                <a:latin typeface="Nikshban"/>
              </a:rPr>
              <a:t>পরিচিতি</a:t>
            </a:r>
            <a:r>
              <a:rPr lang="en-US" b="1" dirty="0" smtClean="0">
                <a:solidFill>
                  <a:srgbClr val="008080"/>
                </a:solidFill>
                <a:latin typeface="Nikshban"/>
              </a:rPr>
              <a:t> </a:t>
            </a:r>
            <a:endParaRPr lang="en-US" b="1" dirty="0">
              <a:solidFill>
                <a:srgbClr val="008080"/>
              </a:solidFill>
              <a:latin typeface="Nik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bvg</a:t>
            </a:r>
            <a:r>
              <a:rPr lang="en-US" dirty="0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: ‡</a:t>
            </a:r>
            <a:r>
              <a:rPr lang="en-US" dirty="0" err="1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gv</a:t>
            </a:r>
            <a:r>
              <a:rPr lang="en-US" dirty="0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: </a:t>
            </a:r>
            <a:r>
              <a:rPr lang="en-US" dirty="0" err="1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BDbyQ</a:t>
            </a:r>
            <a:r>
              <a:rPr lang="en-US" dirty="0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Avjx</a:t>
            </a:r>
            <a:r>
              <a:rPr lang="en-US" dirty="0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</a:p>
          <a:p>
            <a:r>
              <a:rPr lang="en-US" dirty="0" err="1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mnKvwi</a:t>
            </a:r>
            <a:r>
              <a:rPr lang="en-US" dirty="0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wkÿK</a:t>
            </a:r>
            <a:r>
              <a:rPr lang="en-US" dirty="0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(</a:t>
            </a:r>
            <a:r>
              <a:rPr lang="en-US" dirty="0" err="1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শাঃ</a:t>
            </a:r>
            <a:r>
              <a:rPr lang="en-US" dirty="0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dirty="0" err="1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শিঃ</a:t>
            </a:r>
            <a:r>
              <a:rPr lang="en-US" dirty="0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) </a:t>
            </a:r>
          </a:p>
          <a:p>
            <a:r>
              <a:rPr lang="en-US" dirty="0" err="1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kv‡q¯ÍvMÄ</a:t>
            </a:r>
            <a:r>
              <a:rPr lang="en-US" dirty="0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 D”P </a:t>
            </a:r>
            <a:r>
              <a:rPr lang="en-US" dirty="0" err="1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we`¨vjq</a:t>
            </a:r>
            <a:r>
              <a:rPr lang="en-US" dirty="0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dirty="0" err="1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kv‡q¯ÍvMÄ,nweMÄ</a:t>
            </a:r>
            <a:r>
              <a:rPr lang="en-US" dirty="0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nnyBanglaMJ" pitchFamily="2" charset="0"/>
                <a:cs typeface="TonnyBanglaMJ" pitchFamily="2" charset="0"/>
              </a:rPr>
              <a:t>|</a:t>
            </a:r>
          </a:p>
          <a:p>
            <a:r>
              <a:rPr lang="en-US" dirty="0" smtClean="0">
                <a:solidFill>
                  <a:srgbClr val="6CD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younusali151180@gmail.com</a:t>
            </a:r>
            <a:endParaRPr lang="en-US" dirty="0" smtClean="0">
              <a:solidFill>
                <a:srgbClr val="6CD3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2BB777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Nikshban"/>
              </a:rPr>
              <a:t>নবম</a:t>
            </a:r>
            <a:r>
              <a:rPr lang="en-US" dirty="0" smtClean="0">
                <a:solidFill>
                  <a:srgbClr val="C00000"/>
                </a:solidFill>
                <a:latin typeface="Nikshban"/>
              </a:rPr>
              <a:t> - </a:t>
            </a:r>
            <a:r>
              <a:rPr lang="en-US" dirty="0" err="1" smtClean="0">
                <a:solidFill>
                  <a:srgbClr val="C00000"/>
                </a:solidFill>
                <a:latin typeface="Nikshban"/>
              </a:rPr>
              <a:t>শ্রেণি</a:t>
            </a:r>
            <a:endParaRPr lang="en-US" dirty="0" smtClean="0">
              <a:solidFill>
                <a:srgbClr val="C00000"/>
              </a:solidFill>
              <a:latin typeface="Nikshban"/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Nikshban"/>
              </a:rPr>
              <a:t>বিষয়</a:t>
            </a:r>
            <a:r>
              <a:rPr lang="en-US" dirty="0" smtClean="0">
                <a:solidFill>
                  <a:srgbClr val="C00000"/>
                </a:solidFill>
                <a:latin typeface="Nikshban"/>
              </a:rPr>
              <a:t>-  </a:t>
            </a:r>
            <a:r>
              <a:rPr lang="en-US" dirty="0" err="1" smtClean="0">
                <a:solidFill>
                  <a:srgbClr val="C00000"/>
                </a:solidFill>
                <a:latin typeface="Nikshban"/>
              </a:rPr>
              <a:t>ব্যবসায়</a:t>
            </a:r>
            <a:r>
              <a:rPr lang="en-US" dirty="0" smtClean="0">
                <a:solidFill>
                  <a:srgbClr val="C00000"/>
                </a:solidFill>
                <a:latin typeface="Nikshban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shban"/>
              </a:rPr>
              <a:t>উদ্যোগ</a:t>
            </a:r>
            <a:r>
              <a:rPr lang="en-US" dirty="0" smtClean="0">
                <a:solidFill>
                  <a:srgbClr val="C00000"/>
                </a:solidFill>
                <a:latin typeface="Nikshban"/>
              </a:rPr>
              <a:t> 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Nikshban"/>
              </a:rPr>
              <a:t>প্রথম</a:t>
            </a:r>
            <a:r>
              <a:rPr lang="en-US" dirty="0" smtClean="0">
                <a:solidFill>
                  <a:srgbClr val="C00000"/>
                </a:solidFill>
                <a:latin typeface="Nikshban"/>
              </a:rPr>
              <a:t>  - </a:t>
            </a:r>
            <a:r>
              <a:rPr lang="en-US" dirty="0" err="1" smtClean="0">
                <a:solidFill>
                  <a:srgbClr val="C00000"/>
                </a:solidFill>
                <a:latin typeface="Nikshban"/>
              </a:rPr>
              <a:t>অধ্যায়</a:t>
            </a:r>
            <a:endParaRPr lang="en-US" dirty="0">
              <a:solidFill>
                <a:srgbClr val="C00000"/>
              </a:solidFill>
              <a:latin typeface="Nikshban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4114800" cy="3352800"/>
          </a:xfrm>
          <a:prstGeom prst="rect">
            <a:avLst/>
          </a:prstGeom>
        </p:spPr>
      </p:pic>
      <p:pic>
        <p:nvPicPr>
          <p:cNvPr id="3" name="Picture 2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28800"/>
            <a:ext cx="4267200" cy="3276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000" y="457200"/>
            <a:ext cx="6248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shban"/>
              </a:rPr>
              <a:t>নিচের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shban"/>
              </a:rPr>
              <a:t>চিত্রগুলো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shban"/>
              </a:rPr>
              <a:t>লক্ষ্য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shban"/>
              </a:rPr>
              <a:t>করি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shban"/>
              </a:rPr>
              <a:t>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ik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</a:rPr>
              <a:t>পাঠ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146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</a:rPr>
              <a:t>ব্যবসায়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8000" b="1" dirty="0" smtClean="0">
                <a:solidFill>
                  <a:srgbClr val="FF0000"/>
                </a:solidFill>
              </a:rPr>
              <a:t>  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505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shban"/>
              </a:rPr>
              <a:t>শিখনফল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Nik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79248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ব্যবসায়ের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ধারণা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লাভ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করতে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পারবে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। 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k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971800"/>
            <a:ext cx="7924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ব্যবসায়ের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বৈশিষ্ট্য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লিখতে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পারবে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।  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k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191000"/>
            <a:ext cx="79248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ব্যবসায়ের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ক্রমবিকাশের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ধারা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বর্ণনা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করতে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পারবে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shban"/>
              </a:rPr>
              <a:t> । 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k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p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57250"/>
            <a:ext cx="85344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pe2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79248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228600"/>
            <a:ext cx="3200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shban"/>
              </a:rPr>
              <a:t>একক</a:t>
            </a:r>
            <a:r>
              <a:rPr lang="en-US" sz="4400" b="1" dirty="0" smtClean="0">
                <a:solidFill>
                  <a:srgbClr val="C00000"/>
                </a:solidFill>
                <a:latin typeface="Nikshban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shban"/>
              </a:rPr>
              <a:t>কাজ</a:t>
            </a:r>
            <a:r>
              <a:rPr lang="en-US" sz="4400" b="1" dirty="0" smtClean="0">
                <a:solidFill>
                  <a:srgbClr val="C00000"/>
                </a:solidFill>
                <a:latin typeface="Nikshban"/>
              </a:rPr>
              <a:t> </a:t>
            </a:r>
            <a:endParaRPr lang="en-US" sz="4400" b="1" dirty="0">
              <a:solidFill>
                <a:srgbClr val="C00000"/>
              </a:solidFill>
              <a:latin typeface="Nikshba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752600"/>
            <a:ext cx="40386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Nikshban"/>
              </a:rPr>
              <a:t>ব্যবসায়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Nikshban"/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Nikshban"/>
              </a:rPr>
              <a:t>কী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Nikshban"/>
              </a:rPr>
              <a:t> ?  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Nikshb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3505200"/>
            <a:ext cx="7696200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সাধারণ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ভাবে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মুনাফা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অর্জনের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লক্ষ্যে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পরিচালিত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অর্থনৈতিক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কর্মকান্ডকে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ব্যবসায়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বলে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shban"/>
              </a:rPr>
              <a:t> ।   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Nik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990600"/>
            <a:ext cx="3962400" cy="4800600"/>
          </a:xfrm>
          <a:prstGeom prst="rect">
            <a:avLst/>
          </a:prstGeom>
        </p:spPr>
      </p:pic>
      <p:pic>
        <p:nvPicPr>
          <p:cNvPr id="4" name="Picture 3" descr="ta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3962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132</Words>
  <Application>Microsoft Office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Ac</cp:lastModifiedBy>
  <cp:revision>65</cp:revision>
  <dcterms:created xsi:type="dcterms:W3CDTF">2006-08-16T00:00:00Z</dcterms:created>
  <dcterms:modified xsi:type="dcterms:W3CDTF">2021-07-05T16:53:45Z</dcterms:modified>
</cp:coreProperties>
</file>