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58" r:id="rId4"/>
    <p:sldId id="267" r:id="rId5"/>
    <p:sldId id="260" r:id="rId6"/>
    <p:sldId id="259" r:id="rId7"/>
    <p:sldId id="261" r:id="rId8"/>
    <p:sldId id="268" r:id="rId9"/>
    <p:sldId id="269" r:id="rId10"/>
    <p:sldId id="262" r:id="rId11"/>
    <p:sldId id="263" r:id="rId12"/>
    <p:sldId id="270" r:id="rId13"/>
    <p:sldId id="271" r:id="rId14"/>
    <p:sldId id="272" r:id="rId15"/>
    <p:sldId id="264" r:id="rId16"/>
    <p:sldId id="265" r:id="rId17"/>
  </p:sldIdLst>
  <p:sldSz cx="9144000" cy="6858000" type="screen4x3"/>
  <p:notesSz cx="6858000" cy="9144000"/>
  <p:custShowLst>
    <p:custShow name="Custom Show 1" id="0">
      <p:sldLst>
        <p:sld r:id="rId2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678E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70327-2E7D-422D-B6CB-9BBA194CFD53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15B24-C9CA-4D04-8B64-015E8FE0E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15B24-C9CA-4D04-8B64-015E8FE0E8C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5935-E77D-4CD2-82FF-82C935A345C8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25FB-802F-4257-AADD-26A71833E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5935-E77D-4CD2-82FF-82C935A345C8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25FB-802F-4257-AADD-26A71833E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5935-E77D-4CD2-82FF-82C935A345C8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25FB-802F-4257-AADD-26A71833E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5935-E77D-4CD2-82FF-82C935A345C8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25FB-802F-4257-AADD-26A71833E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5935-E77D-4CD2-82FF-82C935A345C8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25FB-802F-4257-AADD-26A71833E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5935-E77D-4CD2-82FF-82C935A345C8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25FB-802F-4257-AADD-26A71833E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5935-E77D-4CD2-82FF-82C935A345C8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25FB-802F-4257-AADD-26A71833E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5935-E77D-4CD2-82FF-82C935A345C8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25FB-802F-4257-AADD-26A71833E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5935-E77D-4CD2-82FF-82C935A345C8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25FB-802F-4257-AADD-26A71833E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5935-E77D-4CD2-82FF-82C935A345C8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25FB-802F-4257-AADD-26A71833E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5935-E77D-4CD2-82FF-82C935A345C8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25FB-802F-4257-AADD-26A71833E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65935-E77D-4CD2-82FF-82C935A345C8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C25FB-802F-4257-AADD-26A71833E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9000" r="-3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1457788"/>
            <a:ext cx="4724400" cy="197121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8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49530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New folder\বা্ব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357438"/>
            <a:ext cx="2971800" cy="25193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286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১২%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মুনাফায়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৩০০০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33528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আমরা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জানি</a:t>
            </a:r>
            <a:r>
              <a:rPr lang="en-US" sz="2400" dirty="0" smtClean="0"/>
              <a:t>,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Pnr</a:t>
            </a:r>
            <a:endParaRPr lang="en-US" sz="2400" b="1" dirty="0" smtClean="0"/>
          </a:p>
          <a:p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                                      = ৩০০০</a:t>
            </a:r>
            <a:r>
              <a:rPr lang="en-US" sz="2400" b="1" dirty="0" smtClean="0">
                <a:latin typeface="MonooOMJ"/>
                <a:cs typeface="MonooOMJ"/>
              </a:rPr>
              <a:t>×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৪ </a:t>
            </a:r>
            <a:r>
              <a:rPr lang="en-US" sz="2400" b="1" dirty="0" smtClean="0">
                <a:latin typeface="MonooOMJ"/>
                <a:cs typeface="MonooOMJ"/>
              </a:rPr>
              <a:t>×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3810000"/>
            <a:ext cx="381000" cy="838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114800" y="4876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 ১৪৪০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14400" y="1143000"/>
            <a:ext cx="6096000" cy="1938992"/>
            <a:chOff x="914400" y="1143000"/>
            <a:chExt cx="6096000" cy="1938992"/>
          </a:xfrm>
        </p:grpSpPr>
        <p:sp>
          <p:nvSpPr>
            <p:cNvPr id="15" name="TextBox 14"/>
            <p:cNvSpPr txBox="1"/>
            <p:nvPr/>
          </p:nvSpPr>
          <p:spPr>
            <a:xfrm>
              <a:off x="914400" y="1143000"/>
              <a:ext cx="6096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সমাধান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এখানে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আসল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 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= ৩০০০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টাকা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মুনাফার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r 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= ১২ %</a:t>
              </a:r>
            </a:p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                        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টাকা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n 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= ৪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বছর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সরল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মুনাফা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I 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=  ?</a:t>
              </a:r>
            </a:p>
          </p:txBody>
        </p:sp>
        <p:grpSp>
          <p:nvGrpSpPr>
            <p:cNvPr id="16" name="Group 2"/>
            <p:cNvGrpSpPr/>
            <p:nvPr/>
          </p:nvGrpSpPr>
          <p:grpSpPr>
            <a:xfrm>
              <a:off x="2209800" y="1905000"/>
              <a:ext cx="1981200" cy="447675"/>
              <a:chOff x="2438400" y="1143000"/>
              <a:chExt cx="3581400" cy="447675"/>
            </a:xfrm>
          </p:grpSpPr>
          <p:sp>
            <p:nvSpPr>
              <p:cNvPr id="17" name="TextBox 3"/>
              <p:cNvSpPr txBox="1"/>
              <p:nvPr/>
            </p:nvSpPr>
            <p:spPr>
              <a:xfrm>
                <a:off x="2438400" y="1143000"/>
                <a:ext cx="3581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=</a:t>
                </a:r>
                <a:endParaRPr lang="en-US" dirty="0"/>
              </a:p>
            </p:txBody>
          </p:sp>
          <p:pic>
            <p:nvPicPr>
              <p:cNvPr id="18" name="Picture 1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989385" y="1143000"/>
                <a:ext cx="457200" cy="447675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-24000" r="-17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0" y="609600"/>
            <a:ext cx="16002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3787676"/>
            <a:ext cx="5410200" cy="23083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সুত্রটি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৮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মুনাফায়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৩০০০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New folder\তজপ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533400"/>
            <a:ext cx="3959225" cy="29162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8000" t="1000" r="-28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981200" y="2667000"/>
            <a:ext cx="5638801" cy="3341132"/>
            <a:chOff x="3048000" y="1002268"/>
            <a:chExt cx="4419601" cy="3341132"/>
          </a:xfrm>
        </p:grpSpPr>
        <p:grpSp>
          <p:nvGrpSpPr>
            <p:cNvPr id="15" name="Group 14"/>
            <p:cNvGrpSpPr/>
            <p:nvPr/>
          </p:nvGrpSpPr>
          <p:grpSpPr>
            <a:xfrm>
              <a:off x="3048000" y="1002268"/>
              <a:ext cx="4419601" cy="2948464"/>
              <a:chOff x="3048000" y="1002268"/>
              <a:chExt cx="4419601" cy="2948464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048000" y="1371600"/>
                <a:ext cx="4419600" cy="2133600"/>
                <a:chOff x="3048000" y="1371600"/>
                <a:chExt cx="4419600" cy="2133600"/>
              </a:xfrm>
            </p:grpSpPr>
            <p:sp>
              <p:nvSpPr>
                <p:cNvPr id="2" name="Rectangle 1"/>
                <p:cNvSpPr/>
                <p:nvPr/>
              </p:nvSpPr>
              <p:spPr>
                <a:xfrm>
                  <a:off x="3048000" y="2667000"/>
                  <a:ext cx="914400" cy="838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latin typeface="NikoshBAN" pitchFamily="2" charset="0"/>
                      <a:cs typeface="NikoshBAN" pitchFamily="2" charset="0"/>
                    </a:rPr>
                    <a:t>আসল</a:t>
                  </a:r>
                  <a:r>
                    <a:rPr lang="en-US" sz="2000" b="1" dirty="0" smtClean="0">
                      <a:latin typeface="NikoshBAN" pitchFamily="2" charset="0"/>
                      <a:cs typeface="NikoshBAN" pitchFamily="2" charset="0"/>
                    </a:rPr>
                    <a:t> ৩০০০</a:t>
                  </a:r>
                  <a:endParaRPr lang="en-US" sz="20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" name="Rectangle 2"/>
                <p:cNvSpPr/>
                <p:nvPr/>
              </p:nvSpPr>
              <p:spPr>
                <a:xfrm>
                  <a:off x="4191000" y="2209800"/>
                  <a:ext cx="914400" cy="1295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latin typeface="NikoshBAN" pitchFamily="2" charset="0"/>
                      <a:cs typeface="NikoshBAN" pitchFamily="2" charset="0"/>
                    </a:rPr>
                    <a:t>আসল</a:t>
                  </a:r>
                  <a:endParaRPr lang="en-US" sz="2000" b="1" dirty="0" smtClean="0"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r>
                    <a:rPr lang="en-US" sz="2000" b="1" dirty="0" smtClean="0">
                      <a:latin typeface="NikoshBAN" pitchFamily="2" charset="0"/>
                      <a:cs typeface="NikoshBAN" pitchFamily="2" charset="0"/>
                    </a:rPr>
                    <a:t>৩১২০</a:t>
                  </a:r>
                  <a:endParaRPr lang="en-US" sz="20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4" name="Rectangle 3"/>
                <p:cNvSpPr/>
                <p:nvPr/>
              </p:nvSpPr>
              <p:spPr>
                <a:xfrm>
                  <a:off x="5334000" y="1676400"/>
                  <a:ext cx="914400" cy="18288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latin typeface="NikoshBAN" pitchFamily="2" charset="0"/>
                      <a:cs typeface="NikoshBAN" pitchFamily="2" charset="0"/>
                    </a:rPr>
                    <a:t>আসল</a:t>
                  </a:r>
                  <a:r>
                    <a:rPr lang="en-US" sz="2000" b="1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</a:p>
                <a:p>
                  <a:pPr algn="ctr"/>
                  <a:r>
                    <a:rPr lang="en-US" sz="2000" b="1" dirty="0" smtClean="0">
                      <a:latin typeface="NikoshBAN" pitchFamily="2" charset="0"/>
                      <a:cs typeface="NikoshBAN" pitchFamily="2" charset="0"/>
                    </a:rPr>
                    <a:t>৩২৪৪.৮</a:t>
                  </a:r>
                  <a:endParaRPr lang="en-US" sz="20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6553200" y="1371600"/>
                  <a:ext cx="914400" cy="21336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latin typeface="NikoshBAN" pitchFamily="2" charset="0"/>
                      <a:cs typeface="NikoshBAN" pitchFamily="2" charset="0"/>
                    </a:rPr>
                    <a:t>আসল</a:t>
                  </a:r>
                  <a:r>
                    <a:rPr lang="en-US" sz="2000" b="1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</a:p>
                <a:p>
                  <a:pPr algn="ctr"/>
                  <a:r>
                    <a:rPr lang="en-US" sz="2000" b="1" dirty="0" smtClean="0">
                      <a:latin typeface="NikoshBAN" pitchFamily="2" charset="0"/>
                      <a:cs typeface="NikoshBAN" pitchFamily="2" charset="0"/>
                    </a:rPr>
                    <a:t>৩৩৭৪.৫৯২</a:t>
                  </a:r>
                  <a:endParaRPr lang="en-US" sz="20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4191000" y="3581400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২ </a:t>
                </a:r>
                <a:r>
                  <a:rPr lang="en-US" b="1" dirty="0" err="1" smtClean="0">
                    <a:latin typeface="NikoshBAN" pitchFamily="2" charset="0"/>
                    <a:cs typeface="NikoshBAN" pitchFamily="2" charset="0"/>
                  </a:rPr>
                  <a:t>বছর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10200" y="3581400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৩ </a:t>
                </a:r>
                <a:r>
                  <a:rPr lang="en-US" b="1" dirty="0" err="1" smtClean="0">
                    <a:latin typeface="NikoshBAN" pitchFamily="2" charset="0"/>
                    <a:cs typeface="NikoshBAN" pitchFamily="2" charset="0"/>
                  </a:rPr>
                  <a:t>বছর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05600" y="3505200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৪ </a:t>
                </a:r>
                <a:r>
                  <a:rPr lang="en-US" b="1" dirty="0" err="1" smtClean="0">
                    <a:latin typeface="NikoshBAN" pitchFamily="2" charset="0"/>
                    <a:cs typeface="NikoshBAN" pitchFamily="2" charset="0"/>
                  </a:rPr>
                  <a:t>বছর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124200" y="3581400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১ </a:t>
                </a:r>
                <a:r>
                  <a:rPr lang="en-US" b="1" dirty="0" err="1" smtClean="0">
                    <a:latin typeface="NikoshBAN" pitchFamily="2" charset="0"/>
                    <a:cs typeface="NikoshBAN" pitchFamily="2" charset="0"/>
                  </a:rPr>
                  <a:t>বছর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200400" y="2297668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১২০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267200" y="1840468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২৪৪.৮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486400" y="1307068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৩৭৪.৫৯২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631460" y="1002268"/>
                <a:ext cx="8361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৫০৯.৫৭৫৬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9" name="Right Arrow 18"/>
            <p:cNvSpPr/>
            <p:nvPr/>
          </p:nvSpPr>
          <p:spPr>
            <a:xfrm>
              <a:off x="3733800" y="3886200"/>
              <a:ext cx="3505200" cy="45720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latin typeface="NikoshBAN" pitchFamily="2" charset="0"/>
                  <a:cs typeface="NikoshBAN" pitchFamily="2" charset="0"/>
                </a:rPr>
                <a:t>সময়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 rot="20520132">
              <a:off x="3457099" y="1210346"/>
              <a:ext cx="2971800" cy="491848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 smtClean="0">
                  <a:latin typeface="NikoshBAN" pitchFamily="2" charset="0"/>
                  <a:cs typeface="NikoshBAN" pitchFamily="2" charset="0"/>
                </a:rPr>
                <a:t>৪% </a:t>
              </a:r>
              <a:r>
                <a:rPr lang="en-US" sz="2000" b="1" i="1" dirty="0" err="1" smtClean="0">
                  <a:latin typeface="NikoshBAN" pitchFamily="2" charset="0"/>
                  <a:cs typeface="NikoshBAN" pitchFamily="2" charset="0"/>
                </a:rPr>
                <a:t>হারে</a:t>
              </a:r>
              <a:r>
                <a:rPr lang="en-US" sz="2000" b="1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i="1" dirty="0" err="1" smtClean="0">
                  <a:latin typeface="NikoshBAN" pitchFamily="2" charset="0"/>
                  <a:cs typeface="NikoshBAN" pitchFamily="2" charset="0"/>
                </a:rPr>
                <a:t>চক্রবৃদ্ধি</a:t>
              </a:r>
              <a:r>
                <a:rPr lang="en-US" sz="2000" b="1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i="1" dirty="0" err="1" smtClean="0">
                  <a:latin typeface="NikoshBAN" pitchFamily="2" charset="0"/>
                  <a:cs typeface="NikoshBAN" pitchFamily="2" charset="0"/>
                </a:rPr>
                <a:t>মুনাফা</a:t>
              </a:r>
              <a:endParaRPr lang="en-US" sz="2000" b="1" i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581400" y="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6019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28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endParaRPr lang="en-US" sz="28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276600" y="609600"/>
            <a:ext cx="2133600" cy="2057400"/>
            <a:chOff x="3276600" y="609600"/>
            <a:chExt cx="2133600" cy="2057400"/>
          </a:xfrm>
        </p:grpSpPr>
        <p:pic>
          <p:nvPicPr>
            <p:cNvPr id="26" name="Picture 2" descr="C:\Users\Polash\Desktop\নরতকসদতক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76600" y="609600"/>
              <a:ext cx="2133600" cy="2057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7" name="TextBox 26"/>
            <p:cNvSpPr txBox="1"/>
            <p:nvPr/>
          </p:nvSpPr>
          <p:spPr>
            <a:xfrm>
              <a:off x="3429000" y="106680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চক্রবৃদ্ধি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71600" y="990600"/>
            <a:ext cx="5410200" cy="2062103"/>
            <a:chOff x="0" y="0"/>
            <a:chExt cx="11430000" cy="2062103"/>
          </a:xfrm>
        </p:grpSpPr>
        <p:sp>
          <p:nvSpPr>
            <p:cNvPr id="2" name="TextBox 1"/>
            <p:cNvSpPr txBox="1"/>
            <p:nvPr/>
          </p:nvSpPr>
          <p:spPr>
            <a:xfrm>
              <a:off x="160986" y="0"/>
              <a:ext cx="10142113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সমাধান</a:t>
              </a:r>
              <a:r>
                <a:rPr lang="en-US" sz="32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এখানে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আসল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 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= ৩০০০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টাকা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মুনাফার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r 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= ৪ %</a:t>
              </a:r>
            </a:p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                =        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টাকা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n 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= ৪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বছর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চক্রবৃদ্ধি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মুনাফা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=  ‍?</a:t>
              </a:r>
            </a:p>
          </p:txBody>
        </p:sp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1025" name="Picture 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41690" y="838199"/>
              <a:ext cx="902998" cy="381001"/>
            </a:xfrm>
            <a:prstGeom prst="rect">
              <a:avLst/>
            </a:prstGeom>
            <a:noFill/>
          </p:spPr>
        </p:pic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2286000" y="81915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1000" y="2286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৪%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মুনাফায়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৩০০০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800" y="3276600"/>
            <a:ext cx="7848600" cy="2162612"/>
            <a:chOff x="609600" y="1828800"/>
            <a:chExt cx="7848600" cy="2162612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62600" y="2590800"/>
              <a:ext cx="1308100" cy="3810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1371600" y="1828800"/>
              <a:ext cx="680148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আমরা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জানি</a:t>
              </a:r>
              <a:r>
                <a:rPr lang="en-US" sz="2400" dirty="0" smtClean="0"/>
                <a:t>,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চক্রবৃদ্ধি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মুনাফা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=</a:t>
              </a:r>
              <a:r>
                <a:rPr lang="en-US" sz="2400" b="1" dirty="0" smtClean="0"/>
                <a:t> P(১+r)</a:t>
              </a:r>
              <a:r>
                <a:rPr lang="en-US" sz="2400" b="1" dirty="0" smtClean="0">
                  <a:latin typeface="MS Mincho"/>
                  <a:ea typeface="MS Mincho"/>
                </a:rPr>
                <a:t>ⁿ-P</a:t>
              </a:r>
              <a:endParaRPr lang="en-US" sz="2400" b="1" dirty="0" smtClean="0"/>
            </a:p>
            <a:p>
              <a:endParaRPr lang="en-US" sz="2400" b="1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                                         =  ৩০০০                    - ৩০০০</a:t>
              </a:r>
            </a:p>
            <a:p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                                         = ৩০০০                    - ৩০০০</a:t>
              </a:r>
              <a:endParaRPr lang="en-US" sz="2400" b="1" dirty="0"/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62600" y="2971800"/>
              <a:ext cx="1066800" cy="334218"/>
            </a:xfrm>
            <a:prstGeom prst="rect">
              <a:avLst/>
            </a:prstGeom>
            <a:noFill/>
          </p:spPr>
        </p:pic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609600" y="3991412"/>
              <a:ext cx="7848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267200" y="48768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= (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৩০০০ </a:t>
            </a:r>
            <a:r>
              <a:rPr lang="en-US" sz="2400" b="1" dirty="0" smtClean="0">
                <a:latin typeface="MS Mincho"/>
                <a:ea typeface="MS Mincho"/>
                <a:cs typeface="NikoshBAN" pitchFamily="2" charset="0"/>
              </a:rPr>
              <a:t>╳ ১.১৬৯৮) – ৩০০০</a:t>
            </a:r>
          </a:p>
          <a:p>
            <a:r>
              <a:rPr lang="en-US" sz="2400" b="1" dirty="0" smtClean="0">
                <a:latin typeface="MS Mincho"/>
                <a:ea typeface="MS Mincho"/>
                <a:cs typeface="NikoshBAN" pitchFamily="2" charset="0"/>
              </a:rPr>
              <a:t>= ৩৫০৯.৫৭৫৬ – ৩০০০</a:t>
            </a:r>
          </a:p>
          <a:p>
            <a:r>
              <a:rPr lang="en-US" sz="2400" b="1" dirty="0" smtClean="0">
                <a:latin typeface="MS Mincho"/>
                <a:ea typeface="MS Mincho"/>
                <a:cs typeface="NikoshBAN" pitchFamily="2" charset="0"/>
              </a:rPr>
              <a:t>= ৫০৯.৫৭৫৬ </a:t>
            </a:r>
            <a:r>
              <a:rPr lang="en-US" sz="2400" b="1" dirty="0" err="1" smtClean="0">
                <a:latin typeface="MS Mincho"/>
                <a:ea typeface="MS Mincho"/>
                <a:cs typeface="NikoshBAN" pitchFamily="2" charset="0"/>
              </a:rPr>
              <a:t>টাকা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4000" t="3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9600" y="6120825"/>
            <a:ext cx="8001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৫%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মুনাফায়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৫০০০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228600"/>
            <a:ext cx="21336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0"/>
            <a:ext cx="70866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066800"/>
            <a:ext cx="7086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মুনাফায়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৪৫০০০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endPara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১০০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endPara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৬%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মুনাফায়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৪৫০০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v"/>
            </a:pPr>
            <a:endParaRPr lang="en-US" sz="3600" b="1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3200" y="3733800"/>
            <a:ext cx="228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1000" r="-7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914400" y="1066801"/>
            <a:ext cx="7696200" cy="5105398"/>
            <a:chOff x="990600" y="1066801"/>
            <a:chExt cx="7696200" cy="5105398"/>
          </a:xfrm>
        </p:grpSpPr>
        <p:pic>
          <p:nvPicPr>
            <p:cNvPr id="1027" name="Picture 3" descr="E:\New folder\দবত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2900361" y="3576637"/>
              <a:ext cx="4038599" cy="1152525"/>
            </a:xfrm>
            <a:prstGeom prst="rect">
              <a:avLst/>
            </a:prstGeom>
            <a:noFill/>
          </p:spPr>
        </p:pic>
        <p:grpSp>
          <p:nvGrpSpPr>
            <p:cNvPr id="4" name="Group 3"/>
            <p:cNvGrpSpPr/>
            <p:nvPr/>
          </p:nvGrpSpPr>
          <p:grpSpPr>
            <a:xfrm>
              <a:off x="3962400" y="1066801"/>
              <a:ext cx="1905000" cy="1447799"/>
              <a:chOff x="3452813" y="2405063"/>
              <a:chExt cx="2238375" cy="2047875"/>
            </a:xfrm>
          </p:grpSpPr>
          <p:pic>
            <p:nvPicPr>
              <p:cNvPr id="5" name="Picture 2" descr="E:\New folder\;দতকব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3548063" y="2309813"/>
                <a:ext cx="2047875" cy="2238375"/>
              </a:xfrm>
              <a:prstGeom prst="rect">
                <a:avLst/>
              </a:prstGeom>
              <a:noFill/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3656302" y="3389512"/>
                <a:ext cx="1525298" cy="740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পরিচিতি</a:t>
                </a:r>
                <a:endParaRPr lang="en-US" sz="28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066800" y="1371600"/>
              <a:ext cx="3048000" cy="2234749"/>
              <a:chOff x="4427086" y="1251769"/>
              <a:chExt cx="2310928" cy="2234749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4427086" y="1251769"/>
                <a:ext cx="2297169" cy="2234749"/>
              </a:xfrm>
              <a:prstGeom prst="roundRect">
                <a:avLst>
                  <a:gd name="adj" fmla="val 10000"/>
                </a:avLst>
              </a:prstGeom>
              <a:blipFill rotWithShape="0">
                <a:blip r:embed="rId5"/>
                <a:stretch>
                  <a:fillRect/>
                </a:stretch>
              </a:blip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Rounded Rectangle 4"/>
              <p:cNvSpPr/>
              <p:nvPr/>
            </p:nvSpPr>
            <p:spPr>
              <a:xfrm>
                <a:off x="4571753" y="1317223"/>
                <a:ext cx="2166261" cy="21038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7625" tIns="31750" rIns="47625" bIns="31750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00" kern="12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990600" y="3657600"/>
              <a:ext cx="3124200" cy="2064125"/>
              <a:chOff x="4527973" y="3657596"/>
              <a:chExt cx="2406227" cy="2064125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4527973" y="3657596"/>
                <a:ext cx="2406227" cy="2064125"/>
              </a:xfrm>
              <a:prstGeom prst="roundRect">
                <a:avLst>
                  <a:gd name="adj" fmla="val 10000"/>
                </a:avLst>
              </a:prstGeom>
              <a:solidFill>
                <a:schemeClr val="accent2">
                  <a:lumMod val="60000"/>
                  <a:lumOff val="40000"/>
                  <a:alpha val="90000"/>
                </a:schemeClr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Rounded Rectangle 4"/>
              <p:cNvSpPr/>
              <p:nvPr/>
            </p:nvSpPr>
            <p:spPr>
              <a:xfrm>
                <a:off x="4588429" y="3718052"/>
                <a:ext cx="2285315" cy="19432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7625" tIns="31750" rIns="47625" bIns="31750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b="1" kern="1200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পলাশ</a:t>
                </a:r>
                <a:r>
                  <a:rPr lang="en-US" sz="2500" b="1" kern="12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500" b="1" kern="1200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চন্দ্র</a:t>
                </a:r>
                <a:r>
                  <a:rPr lang="en-US" sz="2500" b="1" kern="12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500" b="1" kern="1200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নাথ</a:t>
                </a:r>
                <a:r>
                  <a:rPr lang="en-US" sz="2500" b="1" kern="12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kern="1200" dirty="0" err="1" smtClean="0">
                    <a:latin typeface="NikoshBAN" pitchFamily="2" charset="0"/>
                    <a:cs typeface="NikoshBAN" pitchFamily="2" charset="0"/>
                  </a:rPr>
                  <a:t>সহকারী</a:t>
                </a:r>
                <a:r>
                  <a:rPr lang="en-US" sz="2500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500" kern="1200" dirty="0" err="1" smtClean="0">
                    <a:latin typeface="NikoshBAN" pitchFamily="2" charset="0"/>
                    <a:cs typeface="NikoshBAN" pitchFamily="2" charset="0"/>
                  </a:rPr>
                  <a:t>শিক্ষক</a:t>
                </a:r>
                <a:r>
                  <a:rPr lang="en-US" sz="2500" kern="1200" dirty="0" smtClean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US" sz="2500" kern="1200" dirty="0" err="1" smtClean="0">
                    <a:latin typeface="NikoshBAN" pitchFamily="2" charset="0"/>
                    <a:cs typeface="NikoshBAN" pitchFamily="2" charset="0"/>
                  </a:rPr>
                  <a:t>গণিত</a:t>
                </a:r>
                <a:r>
                  <a:rPr lang="en-US" sz="2500" kern="1200" dirty="0" smtClean="0">
                    <a:latin typeface="NikoshBAN" pitchFamily="2" charset="0"/>
                    <a:cs typeface="NikoshBAN" pitchFamily="2" charset="0"/>
                  </a:rPr>
                  <a:t>)</a:t>
                </a:r>
              </a:p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kern="1200" dirty="0" err="1" smtClean="0">
                    <a:latin typeface="NikoshBAN" pitchFamily="2" charset="0"/>
                    <a:cs typeface="NikoshBAN" pitchFamily="2" charset="0"/>
                  </a:rPr>
                  <a:t>খইয়াছরা</a:t>
                </a:r>
                <a:r>
                  <a:rPr lang="en-US" sz="2500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500" kern="1200" dirty="0" err="1" smtClean="0">
                    <a:latin typeface="NikoshBAN" pitchFamily="2" charset="0"/>
                    <a:cs typeface="NikoshBAN" pitchFamily="2" charset="0"/>
                  </a:rPr>
                  <a:t>উচ্চ</a:t>
                </a:r>
                <a:r>
                  <a:rPr lang="en-US" sz="2500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500" kern="1200" dirty="0" err="1" smtClean="0">
                    <a:latin typeface="NikoshBAN" pitchFamily="2" charset="0"/>
                    <a:cs typeface="NikoshBAN" pitchFamily="2" charset="0"/>
                  </a:rPr>
                  <a:t>বিদ্যালয়</a:t>
                </a:r>
                <a:r>
                  <a:rPr lang="en-US" sz="2500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500" kern="1200" dirty="0" err="1" smtClean="0">
                    <a:latin typeface="NikoshBAN" pitchFamily="2" charset="0"/>
                    <a:cs typeface="NikoshBAN" pitchFamily="2" charset="0"/>
                  </a:rPr>
                  <a:t>মিরসরাই</a:t>
                </a:r>
                <a:r>
                  <a:rPr lang="en-US" sz="2500" kern="1200" dirty="0" smtClean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2500" kern="1200" dirty="0" err="1" smtClean="0">
                    <a:latin typeface="NikoshBAN" pitchFamily="2" charset="0"/>
                    <a:cs typeface="NikoshBAN" pitchFamily="2" charset="0"/>
                  </a:rPr>
                  <a:t>চট্টগাম</a:t>
                </a:r>
                <a:endParaRPr lang="en-US" sz="2500" kern="1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638800" y="1384473"/>
              <a:ext cx="2699984" cy="2044527"/>
              <a:chOff x="1516684" y="1251769"/>
              <a:chExt cx="2014184" cy="2044527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1516684" y="1251769"/>
                <a:ext cx="2014184" cy="2044527"/>
              </a:xfrm>
              <a:prstGeom prst="roundRect">
                <a:avLst>
                  <a:gd name="adj" fmla="val 10000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Rounded Rectangle 4"/>
              <p:cNvSpPr/>
              <p:nvPr/>
            </p:nvSpPr>
            <p:spPr>
              <a:xfrm>
                <a:off x="1575677" y="1310762"/>
                <a:ext cx="1896198" cy="19265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7625" tIns="31750" rIns="47625" bIns="31750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00" kern="1200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486400" y="3276600"/>
              <a:ext cx="3200400" cy="2362200"/>
              <a:chOff x="1163202" y="3674639"/>
              <a:chExt cx="2819400" cy="2362200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315602" y="3877842"/>
                <a:ext cx="2386692" cy="2158997"/>
              </a:xfrm>
              <a:prstGeom prst="roundRect">
                <a:avLst>
                  <a:gd name="adj" fmla="val 10000"/>
                </a:avLst>
              </a:prstGeom>
              <a:solidFill>
                <a:srgbClr val="FFFF00">
                  <a:alpha val="90000"/>
                </a:srgbClr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ounded Rectangle 4"/>
              <p:cNvSpPr/>
              <p:nvPr/>
            </p:nvSpPr>
            <p:spPr>
              <a:xfrm>
                <a:off x="1163202" y="3674639"/>
                <a:ext cx="2819400" cy="20325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3340" tIns="35560" rIns="53340" bIns="3556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kern="1200" dirty="0" smtClean="0">
                    <a:latin typeface="NikoshBAN" pitchFamily="2" charset="0"/>
                    <a:cs typeface="NikoshBAN" pitchFamily="2" charset="0"/>
                  </a:rPr>
                  <a:t>অধ্যায়-২য়  </a:t>
                </a:r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আজকের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kern="1200" dirty="0" err="1" smtClean="0">
                    <a:latin typeface="NikoshBAN" pitchFamily="2" charset="0"/>
                    <a:cs typeface="NikoshBAN" pitchFamily="2" charset="0"/>
                  </a:rPr>
                  <a:t>পাঠ-মুনাফা</a:t>
                </a:r>
                <a:endParaRPr lang="en-US" sz="2800" kern="1200" dirty="0" smtClean="0">
                  <a:latin typeface="NikoshBAN" pitchFamily="2" charset="0"/>
                  <a:cs typeface="NikoshBAN" pitchFamily="2" charset="0"/>
                </a:endParaRPr>
              </a:p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kern="1200" dirty="0" smtClean="0">
                    <a:latin typeface="NikoshBAN" pitchFamily="2" charset="0"/>
                    <a:cs typeface="NikoshBAN" pitchFamily="2" charset="0"/>
                  </a:rPr>
                  <a:t>সময়-৫০মি.</a:t>
                </a:r>
                <a:endParaRPr lang="en-US" sz="2800" kern="1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lash\Desktop\দতকব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2743200"/>
          </a:xfrm>
          <a:prstGeom prst="rect">
            <a:avLst/>
          </a:prstGeom>
          <a:noFill/>
        </p:spPr>
      </p:pic>
      <p:pic>
        <p:nvPicPr>
          <p:cNvPr id="1027" name="Picture 3" descr="C:\Users\Polash\Desktop\গদতপ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038600"/>
            <a:ext cx="4343400" cy="2819400"/>
          </a:xfrm>
          <a:prstGeom prst="rect">
            <a:avLst/>
          </a:prstGeom>
          <a:noFill/>
        </p:spPr>
      </p:pic>
      <p:pic>
        <p:nvPicPr>
          <p:cNvPr id="1028" name="Picture 4" descr="C:\Users\Polash\Desktop\বটচদ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4495800" cy="2819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62200" y="0"/>
            <a:ext cx="37338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36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810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Polash\Desktop\াজচবহক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447800"/>
            <a:ext cx="3124200" cy="3086100"/>
          </a:xfrm>
          <a:prstGeom prst="rect">
            <a:avLst/>
          </a:prstGeom>
          <a:noFill/>
        </p:spPr>
      </p:pic>
      <p:pic>
        <p:nvPicPr>
          <p:cNvPr id="3075" name="Picture 3" descr="C:\Users\Polash\Desktop\কবকদত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447800"/>
            <a:ext cx="2971800" cy="3048000"/>
          </a:xfrm>
          <a:prstGeom prst="rect">
            <a:avLst/>
          </a:prstGeom>
          <a:noFill/>
        </p:spPr>
      </p:pic>
      <p:pic>
        <p:nvPicPr>
          <p:cNvPr id="3076" name="Picture 4" descr="C:\Users\Polash\Desktop\বহজকহক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447799"/>
            <a:ext cx="2667000" cy="31242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9200" y="51054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রাখি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উত্তোলন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5791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রাখলে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5791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952214"/>
            <a:ext cx="3124200" cy="36009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b="1" dirty="0" smtClean="0">
                <a:solidFill>
                  <a:srgbClr val="00B050"/>
                </a:solidFill>
              </a:rPr>
              <a:t> = P</a:t>
            </a:r>
          </a:p>
          <a:p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</a:rPr>
              <a:t>= r</a:t>
            </a:r>
          </a:p>
          <a:p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solidFill>
                  <a:srgbClr val="00B050"/>
                </a:solidFill>
              </a:rPr>
              <a:t> = n</a:t>
            </a:r>
          </a:p>
          <a:p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b="1" dirty="0" smtClean="0">
                <a:solidFill>
                  <a:srgbClr val="00B050"/>
                </a:solidFill>
              </a:rPr>
              <a:t> = I</a:t>
            </a:r>
          </a:p>
          <a:p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</a:rPr>
              <a:t>= A</a:t>
            </a:r>
          </a:p>
          <a:p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"/>
            <a:ext cx="371475" cy="190500"/>
          </a:xfrm>
          <a:prstGeom prst="rect">
            <a:avLst/>
          </a:prstGeom>
          <a:noFill/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2628503" y="4685903"/>
            <a:ext cx="3733800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38400" y="381000"/>
            <a:ext cx="3886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– 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876800" y="2924413"/>
            <a:ext cx="3352800" cy="3693319"/>
            <a:chOff x="2590800" y="1476613"/>
            <a:chExt cx="3352800" cy="3693319"/>
          </a:xfrm>
        </p:grpSpPr>
        <p:sp>
          <p:nvSpPr>
            <p:cNvPr id="24" name="TextBox 23"/>
            <p:cNvSpPr txBox="1"/>
            <p:nvPr/>
          </p:nvSpPr>
          <p:spPr>
            <a:xfrm>
              <a:off x="2590800" y="1476613"/>
              <a:ext cx="3352800" cy="369331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সূত্র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সরল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মুনাফা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smtClean="0"/>
                <a:t>I = </a:t>
              </a:r>
              <a:r>
                <a:rPr lang="en-US" sz="2400" b="1" dirty="0" err="1" smtClean="0"/>
                <a:t>Pnr</a:t>
              </a:r>
              <a:endParaRPr lang="en-US" sz="2400" b="1" dirty="0" smtClean="0"/>
            </a:p>
            <a:p>
              <a:endParaRPr lang="en-US" b="1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আসল</a:t>
              </a:r>
              <a:r>
                <a:rPr lang="en-US" sz="2400" b="1" dirty="0" smtClean="0"/>
                <a:t> P =</a:t>
              </a:r>
            </a:p>
            <a:p>
              <a:endParaRPr lang="en-US" sz="2400" b="1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400" b="1" dirty="0" smtClean="0"/>
                <a:t> n =</a:t>
              </a:r>
            </a:p>
            <a:p>
              <a:endParaRPr lang="en-US" sz="2400" b="1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মুনাফা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-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আসল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smtClean="0"/>
                <a:t>A = p + I </a:t>
              </a:r>
            </a:p>
            <a:p>
              <a:r>
                <a:rPr lang="en-US" sz="2400" b="1" dirty="0" smtClean="0"/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চক্রবৃদ্ধি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মুনাফা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 = </a:t>
              </a:r>
              <a:r>
                <a:rPr lang="en-US" sz="2400" b="1" dirty="0" smtClean="0"/>
                <a:t>P(1+r)</a:t>
              </a:r>
              <a:r>
                <a:rPr lang="en-US" sz="2400" b="1" dirty="0" smtClean="0">
                  <a:latin typeface="MS Mincho"/>
                  <a:ea typeface="MS Mincho"/>
                </a:rPr>
                <a:t>ⁿ-P</a:t>
              </a:r>
              <a:endParaRPr lang="en-US" sz="2400" b="1" dirty="0" smtClean="0"/>
            </a:p>
            <a:p>
              <a:r>
                <a:rPr lang="en-US" sz="2400" dirty="0" smtClean="0"/>
                <a:t> </a:t>
              </a:r>
            </a:p>
          </p:txBody>
        </p:sp>
        <p:pic>
          <p:nvPicPr>
            <p:cNvPr id="25" name="Picture 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438400"/>
              <a:ext cx="381000" cy="533400"/>
            </a:xfrm>
            <a:prstGeom prst="rect">
              <a:avLst/>
            </a:prstGeom>
            <a:noFill/>
          </p:spPr>
        </p:pic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3048000"/>
              <a:ext cx="457200" cy="733425"/>
            </a:xfrm>
            <a:prstGeom prst="rect">
              <a:avLst/>
            </a:prstGeom>
            <a:noFill/>
          </p:spPr>
        </p:pic>
      </p:grpSp>
      <p:grpSp>
        <p:nvGrpSpPr>
          <p:cNvPr id="20" name="Group 19"/>
          <p:cNvGrpSpPr/>
          <p:nvPr/>
        </p:nvGrpSpPr>
        <p:grpSpPr>
          <a:xfrm>
            <a:off x="2133600" y="990600"/>
            <a:ext cx="4876800" cy="1452265"/>
            <a:chOff x="3200400" y="2133600"/>
            <a:chExt cx="3581400" cy="1452265"/>
          </a:xfrm>
        </p:grpSpPr>
        <p:sp>
          <p:nvSpPr>
            <p:cNvPr id="21" name="TextBox 20"/>
            <p:cNvSpPr txBox="1"/>
            <p:nvPr/>
          </p:nvSpPr>
          <p:spPr>
            <a:xfrm>
              <a:off x="4319588" y="2133600"/>
              <a:ext cx="90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মুনাফা</a:t>
              </a:r>
              <a:r>
                <a:rPr lang="en-US" sz="28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00400" y="312420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সরল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মুনাফা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10200" y="312420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চক্রবৃদ্ধি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মুনাফা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581400" y="2895600"/>
              <a:ext cx="2514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>
              <a:off x="3467894" y="3009106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5400000">
              <a:off x="5982494" y="3009106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>
              <a:off x="4687094" y="2704306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9144000" cy="1962150"/>
            <a:chOff x="1295400" y="1"/>
            <a:chExt cx="6477000" cy="1962150"/>
          </a:xfrm>
        </p:grpSpPr>
        <p:pic>
          <p:nvPicPr>
            <p:cNvPr id="2050" name="Picture 2" descr="C:\Users\Polash\Desktop\New folder\আকাি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552825" y="-2257424"/>
              <a:ext cx="1962150" cy="6477000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2752725" y="304800"/>
              <a:ext cx="3962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i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‍          </a:t>
              </a:r>
              <a:r>
                <a:rPr lang="en-US" sz="4400" b="1" i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44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4400" b="1" i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i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এই</a:t>
              </a:r>
              <a:r>
                <a:rPr lang="en-US" sz="4400" b="1" i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i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400" b="1" i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i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শেষে</a:t>
              </a:r>
              <a:r>
                <a:rPr lang="en-US" sz="4400" b="1" i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i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শিক্ষার্থীরা</a:t>
              </a:r>
              <a:endParaRPr lang="en-US" sz="4400" b="1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71600" y="3697069"/>
            <a:ext cx="51816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486400"/>
            <a:ext cx="69342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এ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4495800"/>
            <a:ext cx="57912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2782669"/>
            <a:ext cx="54864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90600"/>
            <a:ext cx="6934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প্রারম্ভিক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বছরান্তে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মুলধনের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মুনাফাকে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গচ্ছিত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2800" b="1" dirty="0" smtClean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১০০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মুনাফাকে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সময়কাল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সময়কাল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000" t="3000" r="2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" y="3962400"/>
            <a:ext cx="2743200" cy="2147888"/>
            <a:chOff x="2743200" y="1981201"/>
            <a:chExt cx="2324100" cy="1766888"/>
          </a:xfrm>
          <a:scene3d>
            <a:camera prst="perspectiveContrastingRightFacing"/>
            <a:lightRig rig="threePt" dir="t"/>
          </a:scene3d>
        </p:grpSpPr>
        <p:pic>
          <p:nvPicPr>
            <p:cNvPr id="7" name="Picture 2" descr="C:\Users\Polash\Desktop\দহকদতক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43200" y="1981201"/>
              <a:ext cx="2324100" cy="1766888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3352800" y="3048000"/>
              <a:ext cx="1295400" cy="683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৪ </a:t>
              </a:r>
              <a:r>
                <a:rPr lang="en-US" sz="4800" b="1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বছর</a:t>
              </a:r>
              <a:endParaRPr lang="en-US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934200" y="1600200"/>
            <a:ext cx="1905000" cy="1384995"/>
          </a:xfrm>
          <a:prstGeom prst="rect">
            <a:avLst/>
          </a:prstGeom>
          <a:scene3d>
            <a:camera prst="isometricTopUp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858000" y="5029200"/>
            <a:ext cx="2057400" cy="1524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381000"/>
            <a:ext cx="3124200" cy="2516833"/>
            <a:chOff x="1752600" y="1524000"/>
            <a:chExt cx="3124200" cy="2516833"/>
          </a:xfrm>
        </p:grpSpPr>
        <p:grpSp>
          <p:nvGrpSpPr>
            <p:cNvPr id="12" name="Group 1"/>
            <p:cNvGrpSpPr/>
            <p:nvPr/>
          </p:nvGrpSpPr>
          <p:grpSpPr>
            <a:xfrm>
              <a:off x="1752600" y="1523999"/>
              <a:ext cx="3124200" cy="2285999"/>
              <a:chOff x="3352800" y="1371599"/>
              <a:chExt cx="3962400" cy="2771776"/>
            </a:xfrm>
            <a:scene3d>
              <a:camera prst="perspectiveContrastingRightFacing"/>
              <a:lightRig rig="threePt" dir="t"/>
            </a:scene3d>
          </p:grpSpPr>
          <p:pic>
            <p:nvPicPr>
              <p:cNvPr id="14" name="Picture 2" descr="C:\Users\Polash\Desktop\বতকবত্বক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352800" y="1752600"/>
                <a:ext cx="3962400" cy="2390775"/>
              </a:xfrm>
              <a:prstGeom prst="rect">
                <a:avLst/>
              </a:prstGeom>
              <a:noFill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3642732" y="1371599"/>
                <a:ext cx="3429000" cy="1455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মুলধন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আসল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 ৩০০০ </a:t>
                </a:r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টাকা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 rot="18377350">
              <a:off x="3581400" y="312420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ব্যাংকে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জমা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810000" y="381000"/>
            <a:ext cx="16764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ব্যাক্তি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590800" y="3104959"/>
            <a:ext cx="4572000" cy="2533841"/>
            <a:chOff x="3048000" y="1380510"/>
            <a:chExt cx="3454400" cy="2915769"/>
          </a:xfrm>
        </p:grpSpPr>
        <p:grpSp>
          <p:nvGrpSpPr>
            <p:cNvPr id="35" name="Group 14"/>
            <p:cNvGrpSpPr/>
            <p:nvPr/>
          </p:nvGrpSpPr>
          <p:grpSpPr>
            <a:xfrm>
              <a:off x="3048000" y="1767660"/>
              <a:ext cx="3454400" cy="2183072"/>
              <a:chOff x="3048000" y="1767660"/>
              <a:chExt cx="3454400" cy="2183072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3048000" y="2073951"/>
                <a:ext cx="3302000" cy="1431249"/>
                <a:chOff x="3048000" y="2073951"/>
                <a:chExt cx="3302000" cy="1431249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3048000" y="2073951"/>
                  <a:ext cx="711200" cy="143124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latin typeface="NikoshBAN" pitchFamily="2" charset="0"/>
                      <a:cs typeface="NikoshBAN" pitchFamily="2" charset="0"/>
                    </a:rPr>
                    <a:t>আসল</a:t>
                  </a:r>
                  <a:r>
                    <a:rPr lang="en-US" sz="2000" b="1" dirty="0" smtClean="0">
                      <a:latin typeface="NikoshBAN" pitchFamily="2" charset="0"/>
                      <a:cs typeface="NikoshBAN" pitchFamily="2" charset="0"/>
                    </a:rPr>
                    <a:t> ৩০০০</a:t>
                  </a:r>
                  <a:endParaRPr lang="en-US" sz="20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48" name="Rectangle 2"/>
                <p:cNvSpPr/>
                <p:nvPr/>
              </p:nvSpPr>
              <p:spPr>
                <a:xfrm>
                  <a:off x="3911600" y="2073951"/>
                  <a:ext cx="685800" cy="143124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latin typeface="NikoshBAN" pitchFamily="2" charset="0"/>
                      <a:cs typeface="NikoshBAN" pitchFamily="2" charset="0"/>
                    </a:rPr>
                    <a:t>আসল</a:t>
                  </a:r>
                  <a:endParaRPr lang="en-US" sz="2000" b="1" dirty="0" smtClean="0"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r>
                    <a:rPr lang="en-US" sz="2000" b="1" dirty="0" smtClean="0">
                      <a:latin typeface="NikoshBAN" pitchFamily="2" charset="0"/>
                      <a:cs typeface="NikoshBAN" pitchFamily="2" charset="0"/>
                    </a:rPr>
                    <a:t>৩০০০</a:t>
                  </a:r>
                  <a:endParaRPr lang="en-US" sz="20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49" name="Rectangle 3"/>
                <p:cNvSpPr/>
                <p:nvPr/>
              </p:nvSpPr>
              <p:spPr>
                <a:xfrm>
                  <a:off x="4775200" y="2073951"/>
                  <a:ext cx="711200" cy="143124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latin typeface="NikoshBAN" pitchFamily="2" charset="0"/>
                      <a:cs typeface="NikoshBAN" pitchFamily="2" charset="0"/>
                    </a:rPr>
                    <a:t>আসল</a:t>
                  </a:r>
                  <a:r>
                    <a:rPr lang="en-US" sz="2000" b="1" dirty="0" smtClean="0">
                      <a:latin typeface="NikoshBAN" pitchFamily="2" charset="0"/>
                      <a:cs typeface="NikoshBAN" pitchFamily="2" charset="0"/>
                    </a:rPr>
                    <a:t> ৩০০০</a:t>
                  </a:r>
                  <a:endParaRPr lang="en-US" sz="20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50" name="Rectangle 4"/>
                <p:cNvSpPr/>
                <p:nvPr/>
              </p:nvSpPr>
              <p:spPr>
                <a:xfrm>
                  <a:off x="5638800" y="2073951"/>
                  <a:ext cx="711200" cy="143124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latin typeface="NikoshBAN" pitchFamily="2" charset="0"/>
                      <a:cs typeface="NikoshBAN" pitchFamily="2" charset="0"/>
                    </a:rPr>
                    <a:t>আসল</a:t>
                  </a:r>
                  <a:r>
                    <a:rPr lang="en-US" sz="2000" b="1" dirty="0" smtClean="0">
                      <a:latin typeface="NikoshBAN" pitchFamily="2" charset="0"/>
                      <a:cs typeface="NikoshBAN" pitchFamily="2" charset="0"/>
                    </a:rPr>
                    <a:t> ৩০০০</a:t>
                  </a:r>
                  <a:endParaRPr lang="en-US" sz="20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39" name="TextBox 38"/>
              <p:cNvSpPr txBox="1"/>
              <p:nvPr/>
            </p:nvSpPr>
            <p:spPr>
              <a:xfrm>
                <a:off x="3962400" y="3581400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২ </a:t>
                </a:r>
                <a:r>
                  <a:rPr lang="en-US" b="1" dirty="0" err="1" smtClean="0">
                    <a:latin typeface="NikoshBAN" pitchFamily="2" charset="0"/>
                    <a:cs typeface="NikoshBAN" pitchFamily="2" charset="0"/>
                  </a:rPr>
                  <a:t>বছর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826000" y="3581400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৩ </a:t>
                </a:r>
                <a:r>
                  <a:rPr lang="en-US" b="1" dirty="0" err="1" smtClean="0">
                    <a:latin typeface="NikoshBAN" pitchFamily="2" charset="0"/>
                    <a:cs typeface="NikoshBAN" pitchFamily="2" charset="0"/>
                  </a:rPr>
                  <a:t>বছর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740400" y="3505200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৪ </a:t>
                </a:r>
                <a:r>
                  <a:rPr lang="en-US" b="1" dirty="0" err="1" smtClean="0">
                    <a:latin typeface="NikoshBAN" pitchFamily="2" charset="0"/>
                    <a:cs typeface="NikoshBAN" pitchFamily="2" charset="0"/>
                  </a:rPr>
                  <a:t>বছর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124200" y="3581400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১ </a:t>
                </a:r>
                <a:r>
                  <a:rPr lang="en-US" b="1" dirty="0" err="1" smtClean="0">
                    <a:latin typeface="NikoshBAN" pitchFamily="2" charset="0"/>
                    <a:cs typeface="NikoshBAN" pitchFamily="2" charset="0"/>
                  </a:rPr>
                  <a:t>বছর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200400" y="1767660"/>
                <a:ext cx="423333" cy="425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৩৬০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114800" y="1767660"/>
                <a:ext cx="487680" cy="425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৭২0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927600" y="1767660"/>
                <a:ext cx="457200" cy="305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১০৮0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689600" y="1768404"/>
                <a:ext cx="508000" cy="305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১৪৪0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6" name="Right Arrow 35"/>
            <p:cNvSpPr/>
            <p:nvPr/>
          </p:nvSpPr>
          <p:spPr>
            <a:xfrm>
              <a:off x="3149600" y="3839079"/>
              <a:ext cx="3048000" cy="45720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latin typeface="NikoshBAN" pitchFamily="2" charset="0"/>
                  <a:cs typeface="NikoshBAN" pitchFamily="2" charset="0"/>
                </a:rPr>
                <a:t>সময়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3225800" y="1380510"/>
              <a:ext cx="2971800" cy="491848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 smtClean="0">
                  <a:latin typeface="NikoshBAN" pitchFamily="2" charset="0"/>
                  <a:cs typeface="NikoshBAN" pitchFamily="2" charset="0"/>
                </a:rPr>
                <a:t> ১২% </a:t>
              </a:r>
              <a:r>
                <a:rPr lang="en-US" sz="2000" b="1" i="1" dirty="0" err="1" smtClean="0">
                  <a:latin typeface="NikoshBAN" pitchFamily="2" charset="0"/>
                  <a:cs typeface="NikoshBAN" pitchFamily="2" charset="0"/>
                </a:rPr>
                <a:t>সরল</a:t>
              </a:r>
              <a:r>
                <a:rPr lang="en-US" sz="2000" b="1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i="1" dirty="0" err="1" smtClean="0">
                  <a:latin typeface="NikoshBAN" pitchFamily="2" charset="0"/>
                  <a:cs typeface="NikoshBAN" pitchFamily="2" charset="0"/>
                </a:rPr>
                <a:t>মুনাফা</a:t>
              </a:r>
              <a:endParaRPr lang="en-US" sz="2000" b="1" i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286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বলি</a:t>
            </a:r>
            <a:endParaRPr lang="en-US" sz="3200" b="1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1946970"/>
            <a:ext cx="48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হারকে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</a:t>
            </a:r>
          </a:p>
          <a:p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602</Words>
  <Application>Microsoft Office PowerPoint</Application>
  <PresentationFormat>On-screen Show (4:3)</PresentationFormat>
  <Paragraphs>140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  <vt:variant>
        <vt:lpstr>Custom Shows</vt:lpstr>
      </vt:variant>
      <vt:variant>
        <vt:i4>1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Custom Show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Polash</dc:creator>
  <cp:lastModifiedBy>Polash</cp:lastModifiedBy>
  <cp:revision>140</cp:revision>
  <dcterms:created xsi:type="dcterms:W3CDTF">2021-01-24T11:10:29Z</dcterms:created>
  <dcterms:modified xsi:type="dcterms:W3CDTF">2021-07-07T04:18:59Z</dcterms:modified>
</cp:coreProperties>
</file>