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5628-B2AC-434F-B481-779445D57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BABDD-A860-4C29-86E4-583D298EE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28130-D3EC-4A1A-B589-52429F60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98E12-112E-490A-950F-DEC3DACC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A1FDE-047E-4C83-96A3-BB1D1EA2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2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3393-2758-418B-870B-3B3B3DF3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84B0B-26E4-4B75-9C8E-C3BCF668F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C86D0-2B00-427B-8FA8-E661DB87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B3969-7B04-431E-A8AE-8B17383C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EA24-16FA-451D-9820-EEF01919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4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F032DB-CD4F-4A2A-9F11-2C9FFBAEB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EA26C-923B-41D9-8A04-27C7D7638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AD4-9B80-4E74-84C8-1AC55E9F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F2E99-0454-472D-AC5F-5EBA50DC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6DAF-8E62-4C3B-B8C2-B5498C4F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35EA-36BF-4372-A3E7-92FE89F4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B95C1-FA02-40B4-9C5A-110E1BC4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E5B0C-B8AB-4278-A6C1-1EAFEAD3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9D8A6-26FC-4011-AAB4-CB50ADA5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845B-B373-4267-B9EB-F5A3A263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67D3-646E-47C6-A08C-01140BA9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6302B-3885-4ADD-9348-382557CB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638A4-D124-488F-BEEB-0A0F7862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A16CF-836B-4DC3-85DC-071BB896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0F9E5-D904-4864-A7A4-C4FBAC17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A9627-68CB-433B-A72B-EB3FC336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7C78B-A5EA-4E3B-BAAA-E6FDA13A1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0F2F4-FE26-488E-B2B5-D95396501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5BF23-B76B-497A-8916-4687708E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F1845-BDFA-41CC-926F-E17840BE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11A8E-5DEC-4D86-B636-7ED5BBB1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2579-65E4-4F11-826A-B6274BAC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CFF48-A7D8-46D5-8CF2-80C82CD0C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EBCDC-96F0-46EF-B4D0-914B3BD5B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A0363-35AC-4CA8-8D70-369CDEBBE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32403-855E-4D2D-8777-BE9C8DD8A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E87C5E-C59C-4B8D-B63D-E3BA7375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2D4175-901C-4255-BD0F-8E47B409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97F94-625A-4E2B-ADE4-AFCA677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1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2A58-1D23-4CE3-AFEE-CD22C2F4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AB7B1-A719-4E96-8788-54212213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52ACB-6DF7-4EEA-8C0D-38BF9F02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5B7E2-8304-4155-BECC-FB816CB9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CAC03-2BFD-4A6D-B47F-D15421E0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EDFCF7-1757-421F-AE91-D11177A7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0081A-AD71-48D9-8515-65449B3D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6662-6026-486C-8E7C-8042EE3D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E1E7-1B19-47C3-9A95-3D9A481E3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71608-9DC5-4C3E-B0A7-2FF4AF321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1064-124C-400A-B2D1-4A21FD29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E5F52-0D60-4586-A8F1-08E54686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636F2-9B75-4BD0-A6FD-449D533E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3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F2F4-B1D2-4420-95F8-76367327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6D0DE-A966-4500-8440-7382C0E01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5895B-CFE3-4E72-8AA5-8E2E5A790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594AC-A6E7-4FF5-B1D1-D28BC648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4883B-47AF-4B94-B9E7-56BAFDF3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9B365-360F-438F-8BD5-06229A2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714D4-ADA7-43FC-BDF9-1C45487D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098F7-1435-4D14-9900-7D5EE115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7748E-9FD9-4EBC-8232-9FE535DAA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4621-3CA6-4BCD-8824-AB6A5338F19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67352-EA21-461F-A4B8-5D2CDCFBC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4B0CD-208D-478E-8257-7C115BECA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F737-6B8D-416E-B5FE-5B37CBBA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2CEB13A-F860-424E-B6D7-5C87E3D17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36" y="239151"/>
            <a:ext cx="8121747" cy="6379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4A0562-55F4-4A5E-99BA-68D57EE61FAC}"/>
              </a:ext>
            </a:extLst>
          </p:cNvPr>
          <p:cNvSpPr txBox="1"/>
          <p:nvPr/>
        </p:nvSpPr>
        <p:spPr>
          <a:xfrm>
            <a:off x="267285" y="436097"/>
            <a:ext cx="11352627" cy="5781823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1C45AF-ABEA-4F21-AB49-A05BE45351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516" y="239151"/>
            <a:ext cx="5378548" cy="65766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794B71F-9E86-4669-885B-A7E34A44C1E8}"/>
              </a:ext>
            </a:extLst>
          </p:cNvPr>
          <p:cNvSpPr txBox="1"/>
          <p:nvPr/>
        </p:nvSpPr>
        <p:spPr>
          <a:xfrm>
            <a:off x="332937" y="1378634"/>
            <a:ext cx="11526128" cy="547936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63141"/>
              </a:avLst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D86EB-512D-45CA-9722-FAFB2F459C03}"/>
              </a:ext>
            </a:extLst>
          </p:cNvPr>
          <p:cNvSpPr txBox="1"/>
          <p:nvPr/>
        </p:nvSpPr>
        <p:spPr>
          <a:xfrm>
            <a:off x="7570033" y="5936105"/>
            <a:ext cx="124418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 মিঃ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FF0787-84ED-4946-AE16-E800D0AD22BD}"/>
              </a:ext>
            </a:extLst>
          </p:cNvPr>
          <p:cNvSpPr txBox="1"/>
          <p:nvPr/>
        </p:nvSpPr>
        <p:spPr>
          <a:xfrm>
            <a:off x="661182" y="464234"/>
            <a:ext cx="1114161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FC0B4A-66B2-45E0-AAA8-B0D9A1B0264F}"/>
              </a:ext>
            </a:extLst>
          </p:cNvPr>
          <p:cNvSpPr txBox="1"/>
          <p:nvPr/>
        </p:nvSpPr>
        <p:spPr>
          <a:xfrm>
            <a:off x="661182" y="2096086"/>
            <a:ext cx="10869636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নিচের কোনটি সমান্তর ধারা?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63A9D-2917-4DC7-8EE1-13647517C919}"/>
              </a:ext>
            </a:extLst>
          </p:cNvPr>
          <p:cNvSpPr txBox="1"/>
          <p:nvPr/>
        </p:nvSpPr>
        <p:spPr>
          <a:xfrm>
            <a:off x="661182" y="2619306"/>
            <a:ext cx="945717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 6+ 9+11+…………. 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2+ 4+ 8+ …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5+10+ 15+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                 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3+6+12+……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1E779-CE2F-486B-BAB4-22D9C7EF4C97}"/>
              </a:ext>
            </a:extLst>
          </p:cNvPr>
          <p:cNvSpPr txBox="1"/>
          <p:nvPr/>
        </p:nvSpPr>
        <p:spPr>
          <a:xfrm>
            <a:off x="698695" y="3835023"/>
            <a:ext cx="10832123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/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নিচের কোনটি গুণোত্তর ধারা ?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4D32E-5B2B-4B43-8F0B-BF3725182535}"/>
              </a:ext>
            </a:extLst>
          </p:cNvPr>
          <p:cNvSpPr txBox="1"/>
          <p:nvPr/>
        </p:nvSpPr>
        <p:spPr>
          <a:xfrm>
            <a:off x="848559" y="4373631"/>
            <a:ext cx="9457179" cy="83099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5+10+ 20+ 40+……………    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5+7+ 9+ ………………</a:t>
            </a:r>
          </a:p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50+ 52+ 54+………….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2+4+8+12+…………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2F75F-4BEB-449A-87AA-BA09387BC21A}"/>
              </a:ext>
            </a:extLst>
          </p:cNvPr>
          <p:cNvSpPr txBox="1"/>
          <p:nvPr/>
        </p:nvSpPr>
        <p:spPr>
          <a:xfrm>
            <a:off x="661182" y="5584874"/>
            <a:ext cx="9644556" cy="1077218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সাধারন অন্তর এর প্রতীক কোনটি 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S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n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BFF455-6CDC-41F5-BA38-82860C75E45A}"/>
              </a:ext>
            </a:extLst>
          </p:cNvPr>
          <p:cNvSpPr txBox="1"/>
          <p:nvPr/>
        </p:nvSpPr>
        <p:spPr>
          <a:xfrm>
            <a:off x="9039068" y="0"/>
            <a:ext cx="172386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০৬ মিঃ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6DFB3-3ADE-4875-9A15-ECE6BE7AF627}"/>
                  </a:ext>
                </a:extLst>
              </p:cNvPr>
              <p:cNvSpPr txBox="1"/>
              <p:nvPr/>
            </p:nvSpPr>
            <p:spPr>
              <a:xfrm>
                <a:off x="10493116" y="2743200"/>
                <a:ext cx="1037702" cy="753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গ)</a:t>
                </a:r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6DFB3-3ADE-4875-9A15-ECE6BE7AF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116" y="2743200"/>
                <a:ext cx="1037702" cy="753796"/>
              </a:xfrm>
              <a:prstGeom prst="rect">
                <a:avLst/>
              </a:prstGeom>
              <a:blipFill>
                <a:blip r:embed="rId2"/>
                <a:stretch>
                  <a:fillRect l="-20468" t="-6452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55FBDA-FD4D-45FF-A8E8-A4B07D59FB86}"/>
                  </a:ext>
                </a:extLst>
              </p:cNvPr>
              <p:cNvSpPr txBox="1"/>
              <p:nvPr/>
            </p:nvSpPr>
            <p:spPr>
              <a:xfrm>
                <a:off x="10493116" y="4358243"/>
                <a:ext cx="1075215" cy="81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14:m>
                  <m:oMath xmlns:m="http://schemas.openxmlformats.org/officeDocument/2006/math">
                    <m:r>
                      <a:rPr lang="bn-IN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55FBDA-FD4D-45FF-A8E8-A4B07D59F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116" y="4358243"/>
                <a:ext cx="1075215" cy="819968"/>
              </a:xfrm>
              <a:prstGeom prst="rect">
                <a:avLst/>
              </a:prstGeom>
              <a:blipFill>
                <a:blip r:embed="rId3"/>
                <a:stretch>
                  <a:fillRect l="-22599" t="-8209" b="-36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4DE45B-9197-4C36-810A-724B72748B1F}"/>
                  </a:ext>
                </a:extLst>
              </p:cNvPr>
              <p:cNvSpPr txBox="1"/>
              <p:nvPr/>
            </p:nvSpPr>
            <p:spPr>
              <a:xfrm>
                <a:off x="10727579" y="5584874"/>
                <a:ext cx="1075215" cy="81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ঘ)</a:t>
                </a:r>
                <a14:m>
                  <m:oMath xmlns:m="http://schemas.openxmlformats.org/officeDocument/2006/math">
                    <m:r>
                      <a:rPr lang="bn-IN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4DE45B-9197-4C36-810A-724B72748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7579" y="5584874"/>
                <a:ext cx="1075215" cy="819968"/>
              </a:xfrm>
              <a:prstGeom prst="rect">
                <a:avLst/>
              </a:prstGeom>
              <a:blipFill>
                <a:blip r:embed="rId4"/>
                <a:stretch>
                  <a:fillRect l="-23295" t="-740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62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62C767-B72E-440D-8879-51E3AF78C7DD}"/>
              </a:ext>
            </a:extLst>
          </p:cNvPr>
          <p:cNvSpPr txBox="1"/>
          <p:nvPr/>
        </p:nvSpPr>
        <p:spPr>
          <a:xfrm>
            <a:off x="787790" y="1096240"/>
            <a:ext cx="10972800" cy="66118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১ম পদকে কি প্রতীক দ্বারা প্রকাশ দ্বারা করা যায় 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F60AA8-7B86-40FC-B6AF-262EC1D1BD84}"/>
              </a:ext>
            </a:extLst>
          </p:cNvPr>
          <p:cNvSpPr txBox="1"/>
          <p:nvPr/>
        </p:nvSpPr>
        <p:spPr>
          <a:xfrm>
            <a:off x="858129" y="2315175"/>
            <a:ext cx="9410133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) খ)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S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গ)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d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ঘ)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n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CC731-9B8C-4C70-A5BE-BD98B7C208BA}"/>
              </a:ext>
            </a:extLst>
          </p:cNvPr>
          <p:cNvSpPr txBox="1"/>
          <p:nvPr/>
        </p:nvSpPr>
        <p:spPr>
          <a:xfrm>
            <a:off x="886265" y="3452579"/>
            <a:ext cx="9410134" cy="107721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5।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ক) 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ঘ)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F77AD4-5396-4E0D-BCDA-BD71A7036625}"/>
              </a:ext>
            </a:extLst>
          </p:cNvPr>
          <p:cNvSpPr txBox="1"/>
          <p:nvPr/>
        </p:nvSpPr>
        <p:spPr>
          <a:xfrm>
            <a:off x="1209822" y="4529797"/>
            <a:ext cx="1055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2E493E-AE92-4F57-A141-8D9EC9316928}"/>
              </a:ext>
            </a:extLst>
          </p:cNvPr>
          <p:cNvSpPr txBox="1"/>
          <p:nvPr/>
        </p:nvSpPr>
        <p:spPr>
          <a:xfrm>
            <a:off x="858129" y="5068406"/>
            <a:ext cx="9545045" cy="107721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৬। ২য় পদ থেকে ১ম পদের অন্তরফলকে কি বলে 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ক) অনুক্রম খ) ধারা গ) পদ সংখ্যা ঘ) সাধারণ অন্তর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EB6EA9-D461-4AD7-B0F5-71F7B3FC9D1C}"/>
                  </a:ext>
                </a:extLst>
              </p:cNvPr>
              <p:cNvSpPr txBox="1"/>
              <p:nvPr/>
            </p:nvSpPr>
            <p:spPr>
              <a:xfrm>
                <a:off x="10643016" y="2158585"/>
                <a:ext cx="1047236" cy="103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EB6EA9-D461-4AD7-B0F5-71F7B3FC9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016" y="2158585"/>
                <a:ext cx="1047236" cy="1030795"/>
              </a:xfrm>
              <a:prstGeom prst="rect">
                <a:avLst/>
              </a:prstGeom>
              <a:blipFill>
                <a:blip r:embed="rId2"/>
                <a:stretch>
                  <a:fillRect l="-20930" t="-4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2DC154-7D06-4CBA-9D36-DBA2840F0A1E}"/>
                  </a:ext>
                </a:extLst>
              </p:cNvPr>
              <p:cNvSpPr txBox="1"/>
              <p:nvPr/>
            </p:nvSpPr>
            <p:spPr>
              <a:xfrm>
                <a:off x="10643016" y="3429000"/>
                <a:ext cx="1117574" cy="1163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খ)</a:t>
                </a:r>
                <a14:m>
                  <m:oMath xmlns:m="http://schemas.openxmlformats.org/officeDocument/2006/math">
                    <m:r>
                      <a:rPr lang="bn-IN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2DC154-7D06-4CBA-9D36-DBA2840F0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016" y="3429000"/>
                <a:ext cx="1117574" cy="1163139"/>
              </a:xfrm>
              <a:prstGeom prst="rect">
                <a:avLst/>
              </a:prstGeom>
              <a:blipFill>
                <a:blip r:embed="rId3"/>
                <a:stretch>
                  <a:fillRect l="-25137" t="-6316"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8931BD-4CCE-41C6-81C7-01F28CE50CDD}"/>
                  </a:ext>
                </a:extLst>
              </p:cNvPr>
              <p:cNvSpPr txBox="1"/>
              <p:nvPr/>
            </p:nvSpPr>
            <p:spPr>
              <a:xfrm>
                <a:off x="10643016" y="5068406"/>
                <a:ext cx="1117574" cy="109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ঘ)</a:t>
                </a:r>
                <a14:m>
                  <m:oMath xmlns:m="http://schemas.openxmlformats.org/officeDocument/2006/math">
                    <m:r>
                      <a:rPr lang="bn-IN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8931BD-4CCE-41C6-81C7-01F28CE50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016" y="5068406"/>
                <a:ext cx="1117574" cy="1096967"/>
              </a:xfrm>
              <a:prstGeom prst="rect">
                <a:avLst/>
              </a:prstGeom>
              <a:blipFill>
                <a:blip r:embed="rId4"/>
                <a:stretch>
                  <a:fillRect l="-22404" t="-5556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9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3D033A-CD3C-4AA0-A60B-F0CE1ABD0555}"/>
              </a:ext>
            </a:extLst>
          </p:cNvPr>
          <p:cNvSpPr txBox="1"/>
          <p:nvPr/>
        </p:nvSpPr>
        <p:spPr>
          <a:xfrm>
            <a:off x="1716258" y="834495"/>
            <a:ext cx="8074856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7B7CA9-058E-44CC-902B-FDE76AB76AF6}"/>
              </a:ext>
            </a:extLst>
          </p:cNvPr>
          <p:cNvSpPr txBox="1"/>
          <p:nvPr/>
        </p:nvSpPr>
        <p:spPr>
          <a:xfrm>
            <a:off x="1561514" y="2053883"/>
            <a:ext cx="9481624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১। সমান্তর ধারা  ২টি উদাহরন দাও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DBE59A-3DBA-42E5-8D9D-96BF5B6139BD}"/>
              </a:ext>
            </a:extLst>
          </p:cNvPr>
          <p:cNvSpPr txBox="1"/>
          <p:nvPr/>
        </p:nvSpPr>
        <p:spPr>
          <a:xfrm>
            <a:off x="1561514" y="3629465"/>
            <a:ext cx="9762978" cy="769441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গুণোত্তর ধারার ২টি ২টি উদাহরণ দাও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AE8E9-05C0-4862-BBA6-BD30D47F86D7}"/>
              </a:ext>
            </a:extLst>
          </p:cNvPr>
          <p:cNvSpPr txBox="1"/>
          <p:nvPr/>
        </p:nvSpPr>
        <p:spPr>
          <a:xfrm>
            <a:off x="10128738" y="834495"/>
            <a:ext cx="182880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০২ মিঃ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47A781-1CB5-4614-8110-AAA38D255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89" y="0"/>
            <a:ext cx="8693834" cy="67102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368C27-A3F9-472A-A800-9179F53E341A}"/>
              </a:ext>
            </a:extLst>
          </p:cNvPr>
          <p:cNvSpPr txBox="1"/>
          <p:nvPr/>
        </p:nvSpPr>
        <p:spPr>
          <a:xfrm>
            <a:off x="1364566" y="2560320"/>
            <a:ext cx="9945859" cy="315471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FFF725-422C-4E45-9FDB-FCB1E9DC8509}"/>
              </a:ext>
            </a:extLst>
          </p:cNvPr>
          <p:cNvSpPr txBox="1"/>
          <p:nvPr/>
        </p:nvSpPr>
        <p:spPr>
          <a:xfrm>
            <a:off x="445477" y="929390"/>
            <a:ext cx="2087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০১ মিঃ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3FF211-CD8F-4FB7-B00D-4FC5F154B9AB}"/>
              </a:ext>
            </a:extLst>
          </p:cNvPr>
          <p:cNvSpPr/>
          <p:nvPr/>
        </p:nvSpPr>
        <p:spPr>
          <a:xfrm>
            <a:off x="647114" y="386862"/>
            <a:ext cx="11479237" cy="6084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40E35-A040-44C1-BE0B-5E60BE0B431F}"/>
              </a:ext>
            </a:extLst>
          </p:cNvPr>
          <p:cNvSpPr txBox="1"/>
          <p:nvPr/>
        </p:nvSpPr>
        <p:spPr>
          <a:xfrm>
            <a:off x="2447778" y="858129"/>
            <a:ext cx="8145194" cy="531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ACC78E-9436-416B-BD88-60D146148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70" y="597412"/>
            <a:ext cx="9917723" cy="54934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6A3C10-F6B5-4216-9100-438E4EF06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5" y="858128"/>
            <a:ext cx="6091311" cy="48955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128891-4010-4D2D-8373-A87EA75C05A9}"/>
              </a:ext>
            </a:extLst>
          </p:cNvPr>
          <p:cNvSpPr txBox="1"/>
          <p:nvPr/>
        </p:nvSpPr>
        <p:spPr>
          <a:xfrm>
            <a:off x="1427870" y="5679775"/>
            <a:ext cx="9917723" cy="40011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সুদীপ্ত কুমার বর্মা, সহকারী প্রধান শিক্ষক,কালীরহাট উচ্চ বিদ্যালয়,পাটগ্রাম,লালমনিরহাট । ০১৭১৭২৯২১২৮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0AB8C7-380B-4E9F-B082-3509FB5A662C}"/>
              </a:ext>
            </a:extLst>
          </p:cNvPr>
          <p:cNvSpPr txBox="1"/>
          <p:nvPr/>
        </p:nvSpPr>
        <p:spPr>
          <a:xfrm>
            <a:off x="9594166" y="4796852"/>
            <a:ext cx="1513545" cy="70788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০২ মিঃ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6F44A2-DFCC-48B5-935A-60279162D922}"/>
              </a:ext>
            </a:extLst>
          </p:cNvPr>
          <p:cNvSpPr txBox="1"/>
          <p:nvPr/>
        </p:nvSpPr>
        <p:spPr>
          <a:xfrm>
            <a:off x="3080824" y="548640"/>
            <a:ext cx="5781822" cy="129266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DD0877-C2A3-4F46-B46F-F88E7C1DF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1946908"/>
            <a:ext cx="3480962" cy="45101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7F4413-D9C9-4B2B-92F7-6C1BEDA13568}"/>
              </a:ext>
            </a:extLst>
          </p:cNvPr>
          <p:cNvSpPr txBox="1"/>
          <p:nvPr/>
        </p:nvSpPr>
        <p:spPr>
          <a:xfrm>
            <a:off x="4740812" y="2082018"/>
            <a:ext cx="5908431" cy="452431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নবম – দশম শ্রেণি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গণিত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১৩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সসীম ধারা</a:t>
            </a:r>
          </a:p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মিঃ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1F603F-8001-40E6-8978-01F79FD83448}"/>
              </a:ext>
            </a:extLst>
          </p:cNvPr>
          <p:cNvSpPr txBox="1"/>
          <p:nvPr/>
        </p:nvSpPr>
        <p:spPr>
          <a:xfrm>
            <a:off x="9473784" y="548640"/>
            <a:ext cx="1603947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০২ মিঃ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8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E99365-507B-4A8E-BCCF-70FB1C1D38E1}"/>
              </a:ext>
            </a:extLst>
          </p:cNvPr>
          <p:cNvSpPr/>
          <p:nvPr/>
        </p:nvSpPr>
        <p:spPr>
          <a:xfrm>
            <a:off x="142145" y="2872885"/>
            <a:ext cx="2713597" cy="1772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B2A99BD-4FE8-4D88-B892-D45429736B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52"/>
          <a:stretch/>
        </p:blipFill>
        <p:spPr>
          <a:xfrm>
            <a:off x="142145" y="0"/>
            <a:ext cx="1377166" cy="20013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36525D-4B2E-45EF-BD0C-994BDFA031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81"/>
          <a:stretch/>
        </p:blipFill>
        <p:spPr>
          <a:xfrm>
            <a:off x="2077728" y="124187"/>
            <a:ext cx="2475913" cy="1837371"/>
          </a:xfrm>
          <a:prstGeom prst="rect">
            <a:avLst/>
          </a:prstGeom>
        </p:spPr>
      </p:pic>
      <p:sp>
        <p:nvSpPr>
          <p:cNvPr id="20" name="Moon 19">
            <a:extLst>
              <a:ext uri="{FF2B5EF4-FFF2-40B4-BE49-F238E27FC236}">
                <a16:creationId xmlns:a16="http://schemas.microsoft.com/office/drawing/2014/main" id="{9D5C217F-C701-437D-B350-A7A57DAF5047}"/>
              </a:ext>
            </a:extLst>
          </p:cNvPr>
          <p:cNvSpPr/>
          <p:nvPr/>
        </p:nvSpPr>
        <p:spPr>
          <a:xfrm rot="10800000">
            <a:off x="1756467" y="1181280"/>
            <a:ext cx="234460" cy="102386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oon 21">
            <a:extLst>
              <a:ext uri="{FF2B5EF4-FFF2-40B4-BE49-F238E27FC236}">
                <a16:creationId xmlns:a16="http://schemas.microsoft.com/office/drawing/2014/main" id="{E3F7EF14-A802-491B-958F-50425BF135E5}"/>
              </a:ext>
            </a:extLst>
          </p:cNvPr>
          <p:cNvSpPr/>
          <p:nvPr/>
        </p:nvSpPr>
        <p:spPr>
          <a:xfrm rot="10800000">
            <a:off x="7987766" y="899170"/>
            <a:ext cx="457201" cy="102386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oon 22">
            <a:extLst>
              <a:ext uri="{FF2B5EF4-FFF2-40B4-BE49-F238E27FC236}">
                <a16:creationId xmlns:a16="http://schemas.microsoft.com/office/drawing/2014/main" id="{49A0F9E9-1635-4747-8AA5-04C729EE228E}"/>
              </a:ext>
            </a:extLst>
          </p:cNvPr>
          <p:cNvSpPr/>
          <p:nvPr/>
        </p:nvSpPr>
        <p:spPr>
          <a:xfrm rot="10800000">
            <a:off x="4597014" y="1008739"/>
            <a:ext cx="223171" cy="102386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70B41641-FD78-4BCE-B5CF-37958389AB82}"/>
              </a:ext>
            </a:extLst>
          </p:cNvPr>
          <p:cNvSpPr/>
          <p:nvPr/>
        </p:nvSpPr>
        <p:spPr>
          <a:xfrm>
            <a:off x="8617537" y="77207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1EA29CE-DB5E-4DC4-9D4E-2FCD1F6B4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966" y="3778081"/>
            <a:ext cx="1434740" cy="85251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68F6BC9-A051-45F8-A732-1F8CFA000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01" y="2635095"/>
            <a:ext cx="995582" cy="99964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62EAC16-4CB2-4B2D-861C-2B6E11BBD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412" y="3583451"/>
            <a:ext cx="916850" cy="92059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D1DAFEC-B74E-461A-BE24-D0A851CC7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32" y="3784396"/>
            <a:ext cx="916850" cy="109682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2057036-864D-489B-B4C5-22F8A4F011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728" y="3734636"/>
            <a:ext cx="1434740" cy="85251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F12BDDE-8A57-438A-B4E1-15E84530F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444" y="2655657"/>
            <a:ext cx="1434740" cy="110195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CE8590-8F3F-4A9F-99A2-A9BD84B36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24" y="2584491"/>
            <a:ext cx="1174202" cy="11790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258C5E5-2C56-4730-A38E-3E4112BF9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111" y="2709368"/>
            <a:ext cx="1434740" cy="92537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3E8FCAD-FF2D-4D3A-A3A2-F7692D5386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052" y="3773523"/>
            <a:ext cx="1434740" cy="85251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AE92386-A3D9-41EB-85EE-427AED521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20" y="2709368"/>
            <a:ext cx="1289282" cy="99612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6DC4C3E-16F9-4F3E-A570-E4AB7C4F6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889" y="2479444"/>
            <a:ext cx="1000667" cy="100475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9A1051-CFEA-4426-9FC9-818EBE481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396" y="3478548"/>
            <a:ext cx="1217704" cy="1222679"/>
          </a:xfrm>
          <a:prstGeom prst="rect">
            <a:avLst/>
          </a:prstGeom>
        </p:spPr>
      </p:pic>
      <p:sp>
        <p:nvSpPr>
          <p:cNvPr id="29" name="Plus Sign 28">
            <a:extLst>
              <a:ext uri="{FF2B5EF4-FFF2-40B4-BE49-F238E27FC236}">
                <a16:creationId xmlns:a16="http://schemas.microsoft.com/office/drawing/2014/main" id="{6B0E6005-0A93-4B75-931D-47E25130D8E1}"/>
              </a:ext>
            </a:extLst>
          </p:cNvPr>
          <p:cNvSpPr/>
          <p:nvPr/>
        </p:nvSpPr>
        <p:spPr>
          <a:xfrm>
            <a:off x="1323691" y="2876830"/>
            <a:ext cx="619061" cy="15828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lus Sign 48">
            <a:extLst>
              <a:ext uri="{FF2B5EF4-FFF2-40B4-BE49-F238E27FC236}">
                <a16:creationId xmlns:a16="http://schemas.microsoft.com/office/drawing/2014/main" id="{FF9DE6E3-5AAD-4B1F-B202-60A04B935C83}"/>
              </a:ext>
            </a:extLst>
          </p:cNvPr>
          <p:cNvSpPr/>
          <p:nvPr/>
        </p:nvSpPr>
        <p:spPr>
          <a:xfrm>
            <a:off x="10114272" y="2584491"/>
            <a:ext cx="619061" cy="15828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Plus Sign 49">
            <a:extLst>
              <a:ext uri="{FF2B5EF4-FFF2-40B4-BE49-F238E27FC236}">
                <a16:creationId xmlns:a16="http://schemas.microsoft.com/office/drawing/2014/main" id="{7C431986-E9A0-41B2-AC65-1906A9B25539}"/>
              </a:ext>
            </a:extLst>
          </p:cNvPr>
          <p:cNvSpPr/>
          <p:nvPr/>
        </p:nvSpPr>
        <p:spPr>
          <a:xfrm>
            <a:off x="5238738" y="2692795"/>
            <a:ext cx="619061" cy="158280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989AD4CC-2358-41A3-BB0F-EE078F31BF9D}"/>
              </a:ext>
            </a:extLst>
          </p:cNvPr>
          <p:cNvSpPr/>
          <p:nvPr/>
        </p:nvSpPr>
        <p:spPr>
          <a:xfrm>
            <a:off x="11626373" y="3147294"/>
            <a:ext cx="457200" cy="4572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BEA9D20B-C3BB-4D03-80F0-FD055242945E}"/>
              </a:ext>
            </a:extLst>
          </p:cNvPr>
          <p:cNvSpPr/>
          <p:nvPr/>
        </p:nvSpPr>
        <p:spPr>
          <a:xfrm>
            <a:off x="10951253" y="307208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82A36AFB-EB22-4737-8ECB-72292F24B5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4"/>
          <a:stretch/>
        </p:blipFill>
        <p:spPr>
          <a:xfrm>
            <a:off x="5073054" y="102288"/>
            <a:ext cx="3003520" cy="183737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177C3B2-8DAD-4CB7-8125-02998D2B59B1}"/>
              </a:ext>
            </a:extLst>
          </p:cNvPr>
          <p:cNvSpPr txBox="1"/>
          <p:nvPr/>
        </p:nvSpPr>
        <p:spPr>
          <a:xfrm>
            <a:off x="422031" y="5192839"/>
            <a:ext cx="11045764" cy="164156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কলম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ক্রম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বল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0125C053-7883-44B2-8428-11193784D580}"/>
              </a:ext>
            </a:extLst>
          </p:cNvPr>
          <p:cNvSpPr/>
          <p:nvPr/>
        </p:nvSpPr>
        <p:spPr>
          <a:xfrm>
            <a:off x="10262548" y="814273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173D3DE7-DE17-4AC9-B257-6F14E8E27AE8}"/>
              </a:ext>
            </a:extLst>
          </p:cNvPr>
          <p:cNvSpPr/>
          <p:nvPr/>
        </p:nvSpPr>
        <p:spPr>
          <a:xfrm>
            <a:off x="9481765" y="77207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58995537-3B1C-4E3A-AEAA-C243EEDD4E09}"/>
              </a:ext>
            </a:extLst>
          </p:cNvPr>
          <p:cNvSpPr/>
          <p:nvPr/>
        </p:nvSpPr>
        <p:spPr>
          <a:xfrm>
            <a:off x="11043331" y="77207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E94576-E8AE-4C87-B3E6-45914EEA8CC1}"/>
              </a:ext>
            </a:extLst>
          </p:cNvPr>
          <p:cNvSpPr/>
          <p:nvPr/>
        </p:nvSpPr>
        <p:spPr>
          <a:xfrm>
            <a:off x="240183" y="1889659"/>
            <a:ext cx="1336903" cy="71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BBB397-0A5F-4656-8189-21C676355D20}"/>
              </a:ext>
            </a:extLst>
          </p:cNvPr>
          <p:cNvSpPr/>
          <p:nvPr/>
        </p:nvSpPr>
        <p:spPr>
          <a:xfrm>
            <a:off x="2693455" y="1897265"/>
            <a:ext cx="1336903" cy="71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8568B0-88B9-4226-A577-3DEC78D5D2F7}"/>
              </a:ext>
            </a:extLst>
          </p:cNvPr>
          <p:cNvSpPr/>
          <p:nvPr/>
        </p:nvSpPr>
        <p:spPr>
          <a:xfrm>
            <a:off x="5885223" y="1844327"/>
            <a:ext cx="1336903" cy="71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715460-CC74-4D7F-9A53-3B319319C9A9}"/>
              </a:ext>
            </a:extLst>
          </p:cNvPr>
          <p:cNvSpPr/>
          <p:nvPr/>
        </p:nvSpPr>
        <p:spPr>
          <a:xfrm>
            <a:off x="7560188" y="4568914"/>
            <a:ext cx="1324629" cy="6807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8DB12D1-1C2F-41F0-9C60-4CA937E5BC93}"/>
              </a:ext>
            </a:extLst>
          </p:cNvPr>
          <p:cNvSpPr/>
          <p:nvPr/>
        </p:nvSpPr>
        <p:spPr>
          <a:xfrm>
            <a:off x="3024347" y="4559722"/>
            <a:ext cx="1336903" cy="7192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6AA8D8-6053-4C96-9D18-60B51B5C2B0E}"/>
              </a:ext>
            </a:extLst>
          </p:cNvPr>
          <p:cNvSpPr/>
          <p:nvPr/>
        </p:nvSpPr>
        <p:spPr>
          <a:xfrm>
            <a:off x="128309" y="4594344"/>
            <a:ext cx="1336903" cy="7192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54" name="Plus Sign 53">
            <a:extLst>
              <a:ext uri="{FF2B5EF4-FFF2-40B4-BE49-F238E27FC236}">
                <a16:creationId xmlns:a16="http://schemas.microsoft.com/office/drawing/2014/main" id="{632FE4BB-BAC5-4191-83F0-45C381752086}"/>
              </a:ext>
            </a:extLst>
          </p:cNvPr>
          <p:cNvSpPr/>
          <p:nvPr/>
        </p:nvSpPr>
        <p:spPr>
          <a:xfrm>
            <a:off x="10026285" y="4102934"/>
            <a:ext cx="619061" cy="12226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us Sign 55">
            <a:extLst>
              <a:ext uri="{FF2B5EF4-FFF2-40B4-BE49-F238E27FC236}">
                <a16:creationId xmlns:a16="http://schemas.microsoft.com/office/drawing/2014/main" id="{FD69D72E-6A2E-4386-AC56-952D99045FCD}"/>
              </a:ext>
            </a:extLst>
          </p:cNvPr>
          <p:cNvSpPr/>
          <p:nvPr/>
        </p:nvSpPr>
        <p:spPr>
          <a:xfrm>
            <a:off x="1699441" y="4434831"/>
            <a:ext cx="619061" cy="10695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Plus Sign 59">
            <a:extLst>
              <a:ext uri="{FF2B5EF4-FFF2-40B4-BE49-F238E27FC236}">
                <a16:creationId xmlns:a16="http://schemas.microsoft.com/office/drawing/2014/main" id="{8C2F0F99-DF45-4FFF-87C0-8483B11E8353}"/>
              </a:ext>
            </a:extLst>
          </p:cNvPr>
          <p:cNvSpPr/>
          <p:nvPr/>
        </p:nvSpPr>
        <p:spPr>
          <a:xfrm>
            <a:off x="5310857" y="4388290"/>
            <a:ext cx="619061" cy="92531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890898-5119-4318-A4D6-323BCD71F0D1}"/>
              </a:ext>
            </a:extLst>
          </p:cNvPr>
          <p:cNvSpPr txBox="1"/>
          <p:nvPr/>
        </p:nvSpPr>
        <p:spPr>
          <a:xfrm>
            <a:off x="9481765" y="1424066"/>
            <a:ext cx="1926688" cy="92333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০৪ মিঃ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1" grpId="0" animBg="1"/>
      <p:bldP spid="29" grpId="0" animBg="1"/>
      <p:bldP spid="49" grpId="0" animBg="1"/>
      <p:bldP spid="50" grpId="0" animBg="1"/>
      <p:bldP spid="51" grpId="0" animBg="1"/>
      <p:bldP spid="52" grpId="0" animBg="1"/>
      <p:bldP spid="57" grpId="0" animBg="1"/>
      <p:bldP spid="58" grpId="0" animBg="1"/>
      <p:bldP spid="59" grpId="0" animBg="1"/>
      <p:bldP spid="2" grpId="0" animBg="1"/>
      <p:bldP spid="33" grpId="0" animBg="1"/>
      <p:bldP spid="34" grpId="0" animBg="1"/>
      <p:bldP spid="35" grpId="0" animBg="1"/>
      <p:bldP spid="47" grpId="0" animBg="1"/>
      <p:bldP spid="48" grpId="0" animBg="1"/>
      <p:bldP spid="54" grpId="0" animBg="1"/>
      <p:bldP spid="56" grpId="0" animBg="1"/>
      <p:bldP spid="6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3B2991-5082-4A8E-943D-159BED97407B}"/>
              </a:ext>
            </a:extLst>
          </p:cNvPr>
          <p:cNvSpPr txBox="1"/>
          <p:nvPr/>
        </p:nvSpPr>
        <p:spPr>
          <a:xfrm>
            <a:off x="1209823" y="1259940"/>
            <a:ext cx="10550769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F409A-2378-451C-BCDA-52F2FFD4F378}"/>
              </a:ext>
            </a:extLst>
          </p:cNvPr>
          <p:cNvSpPr txBox="1"/>
          <p:nvPr/>
        </p:nvSpPr>
        <p:spPr>
          <a:xfrm>
            <a:off x="1167619" y="2658794"/>
            <a:ext cx="10550769" cy="2585323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ও ধারা সংজ্ঞা বলতে পারবে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 । ধারার প্রকারভেদ বলতে পারবে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 । ধারা সনাত্ত করতে পারবে 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0B0607-080C-47A1-9F69-4FB42925AA34}"/>
              </a:ext>
            </a:extLst>
          </p:cNvPr>
          <p:cNvSpPr txBox="1"/>
          <p:nvPr/>
        </p:nvSpPr>
        <p:spPr>
          <a:xfrm>
            <a:off x="7794885" y="149902"/>
            <a:ext cx="2188564" cy="92333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০৪ মিঃ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A32073-B56A-41FD-8E85-66C414CD0AE3}"/>
              </a:ext>
            </a:extLst>
          </p:cNvPr>
          <p:cNvSpPr txBox="1"/>
          <p:nvPr/>
        </p:nvSpPr>
        <p:spPr>
          <a:xfrm>
            <a:off x="1153550" y="1083212"/>
            <a:ext cx="10649243" cy="181588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অনুক্র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ক্রমান্ব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এ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্রত্যেক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যেমন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5</a:t>
            </a: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8</a:t>
            </a: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11</a:t>
            </a: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14</a:t>
            </a: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…………………………………….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B15AE-8C2A-4782-BACA-CF223A989A27}"/>
              </a:ext>
            </a:extLst>
          </p:cNvPr>
          <p:cNvSpPr txBox="1"/>
          <p:nvPr/>
        </p:nvSpPr>
        <p:spPr>
          <a:xfrm>
            <a:off x="1237957" y="3808053"/>
            <a:ext cx="10564836" cy="175432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ধারাঃ কোন অনুক্রমের পদগুলো পরপর  + চিহ্ন দ্বারা যুক্ত করলে একটি ধারা পাওয়া যায়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যেমন  </a:t>
            </a:r>
            <a:r>
              <a:rPr lang="en-US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4+8+12+16+…………………………………….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3BE053-253C-44B3-860F-B3EE7D9E4D30}"/>
              </a:ext>
            </a:extLst>
          </p:cNvPr>
          <p:cNvSpPr txBox="1"/>
          <p:nvPr/>
        </p:nvSpPr>
        <p:spPr>
          <a:xfrm>
            <a:off x="7540053" y="149902"/>
            <a:ext cx="2008682" cy="923330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১০ মিঃ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4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C82844-B923-4C89-841F-89EF5A567336}"/>
              </a:ext>
            </a:extLst>
          </p:cNvPr>
          <p:cNvSpPr/>
          <p:nvPr/>
        </p:nvSpPr>
        <p:spPr>
          <a:xfrm>
            <a:off x="3179296" y="337625"/>
            <a:ext cx="3840481" cy="1266092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ধারা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39E6CF-98AA-4A1E-A686-83B23CE290D7}"/>
              </a:ext>
            </a:extLst>
          </p:cNvPr>
          <p:cNvCxnSpPr>
            <a:cxnSpLocks/>
          </p:cNvCxnSpPr>
          <p:nvPr/>
        </p:nvCxnSpPr>
        <p:spPr>
          <a:xfrm>
            <a:off x="5099537" y="1716258"/>
            <a:ext cx="0" cy="105507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3CC806-2D4D-4F5F-9DCC-B0FEA0F83227}"/>
              </a:ext>
            </a:extLst>
          </p:cNvPr>
          <p:cNvCxnSpPr>
            <a:cxnSpLocks/>
          </p:cNvCxnSpPr>
          <p:nvPr/>
        </p:nvCxnSpPr>
        <p:spPr>
          <a:xfrm>
            <a:off x="1463040" y="2771336"/>
            <a:ext cx="78497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401B54-58D2-41D5-85A2-7095B0D82DE3}"/>
              </a:ext>
            </a:extLst>
          </p:cNvPr>
          <p:cNvCxnSpPr/>
          <p:nvPr/>
        </p:nvCxnSpPr>
        <p:spPr>
          <a:xfrm>
            <a:off x="1463040" y="2771336"/>
            <a:ext cx="0" cy="10585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3DB63C-6500-4210-883D-592F11C4BC1A}"/>
              </a:ext>
            </a:extLst>
          </p:cNvPr>
          <p:cNvCxnSpPr/>
          <p:nvPr/>
        </p:nvCxnSpPr>
        <p:spPr>
          <a:xfrm>
            <a:off x="9312812" y="2771336"/>
            <a:ext cx="0" cy="10867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C0C5095-6EF6-442A-9677-983419FBA147}"/>
              </a:ext>
            </a:extLst>
          </p:cNvPr>
          <p:cNvSpPr/>
          <p:nvPr/>
        </p:nvSpPr>
        <p:spPr>
          <a:xfrm>
            <a:off x="365760" y="3829930"/>
            <a:ext cx="2082015" cy="13188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50BE022-A678-4C0E-884D-E10F7B2B2787}"/>
              </a:ext>
            </a:extLst>
          </p:cNvPr>
          <p:cNvSpPr/>
          <p:nvPr/>
        </p:nvSpPr>
        <p:spPr>
          <a:xfrm>
            <a:off x="8201476" y="3858065"/>
            <a:ext cx="2504036" cy="12906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ণোত্ত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3D5ABF-7C71-4371-B570-3DABCC464D2F}"/>
              </a:ext>
            </a:extLst>
          </p:cNvPr>
          <p:cNvSpPr txBox="1"/>
          <p:nvPr/>
        </p:nvSpPr>
        <p:spPr>
          <a:xfrm>
            <a:off x="8904157" y="449705"/>
            <a:ext cx="224851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০২ মিঃ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9B9281-82D7-48A2-9410-154C417818D6}"/>
              </a:ext>
            </a:extLst>
          </p:cNvPr>
          <p:cNvSpPr txBox="1"/>
          <p:nvPr/>
        </p:nvSpPr>
        <p:spPr>
          <a:xfrm>
            <a:off x="1716257" y="2075908"/>
            <a:ext cx="4740814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4 + 8 + 16 + 32+……………….</a:t>
            </a:r>
            <a:endParaRPr lang="bn-IN" sz="3200" dirty="0"/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8F89F-572F-4D22-BC5D-276846CA9E3D}"/>
              </a:ext>
            </a:extLst>
          </p:cNvPr>
          <p:cNvSpPr txBox="1"/>
          <p:nvPr/>
        </p:nvSpPr>
        <p:spPr>
          <a:xfrm>
            <a:off x="1716255" y="5010914"/>
            <a:ext cx="4740814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3 + 6+ 12 + 24+ ……………….</a:t>
            </a:r>
            <a:endParaRPr lang="bn-IN" sz="3200" dirty="0"/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35A0BB3-C15D-4918-B691-1F1DCB0DEFB9}"/>
              </a:ext>
            </a:extLst>
          </p:cNvPr>
          <p:cNvSpPr/>
          <p:nvPr/>
        </p:nvSpPr>
        <p:spPr>
          <a:xfrm>
            <a:off x="267286" y="1051922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D67FE00-4785-4418-9BC8-0081E44EA25A}"/>
              </a:ext>
            </a:extLst>
          </p:cNvPr>
          <p:cNvSpPr/>
          <p:nvPr/>
        </p:nvSpPr>
        <p:spPr>
          <a:xfrm>
            <a:off x="267286" y="2378420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C9A7F64-73ED-460A-AF5E-2E3D78144A7A}"/>
              </a:ext>
            </a:extLst>
          </p:cNvPr>
          <p:cNvSpPr/>
          <p:nvPr/>
        </p:nvSpPr>
        <p:spPr>
          <a:xfrm>
            <a:off x="267286" y="3844498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0AD0D07-2EFA-4588-B9DF-A30B74359664}"/>
              </a:ext>
            </a:extLst>
          </p:cNvPr>
          <p:cNvSpPr/>
          <p:nvPr/>
        </p:nvSpPr>
        <p:spPr>
          <a:xfrm>
            <a:off x="267286" y="5420187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0FCDBB-5A7E-4AE3-872D-D3FA97A932A2}"/>
              </a:ext>
            </a:extLst>
          </p:cNvPr>
          <p:cNvSpPr txBox="1"/>
          <p:nvPr/>
        </p:nvSpPr>
        <p:spPr>
          <a:xfrm>
            <a:off x="1716255" y="3787998"/>
            <a:ext cx="474081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+10 + 15 +20 +………….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থক্য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68B3E6-8CFA-4857-A5D5-B73923F2E2A1}"/>
              </a:ext>
            </a:extLst>
          </p:cNvPr>
          <p:cNvSpPr txBox="1"/>
          <p:nvPr/>
        </p:nvSpPr>
        <p:spPr>
          <a:xfrm>
            <a:off x="1716258" y="699104"/>
            <a:ext cx="4740814" cy="123110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 +57 + 59  +………….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E1B18B-4753-4B16-9C38-1279D6CE0C42}"/>
              </a:ext>
            </a:extLst>
          </p:cNvPr>
          <p:cNvSpPr txBox="1"/>
          <p:nvPr/>
        </p:nvSpPr>
        <p:spPr>
          <a:xfrm>
            <a:off x="8215533" y="960714"/>
            <a:ext cx="3165231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 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A3637CC-0686-43EF-857E-CF60F765BCD6}"/>
              </a:ext>
            </a:extLst>
          </p:cNvPr>
          <p:cNvSpPr/>
          <p:nvPr/>
        </p:nvSpPr>
        <p:spPr>
          <a:xfrm>
            <a:off x="6679808" y="2275645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DA72527-72B9-49F1-959F-B2D82ED6B5DE}"/>
              </a:ext>
            </a:extLst>
          </p:cNvPr>
          <p:cNvSpPr/>
          <p:nvPr/>
        </p:nvSpPr>
        <p:spPr>
          <a:xfrm>
            <a:off x="6665741" y="1115303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31BAD0-1E8F-4694-AC51-CCAA3E76E6ED}"/>
              </a:ext>
            </a:extLst>
          </p:cNvPr>
          <p:cNvSpPr txBox="1"/>
          <p:nvPr/>
        </p:nvSpPr>
        <p:spPr>
          <a:xfrm>
            <a:off x="8117058" y="2192374"/>
            <a:ext cx="292608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গুণোত্তর ধারা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6D82622-5BE7-4F5F-9643-26C6B6F98FF0}"/>
              </a:ext>
            </a:extLst>
          </p:cNvPr>
          <p:cNvSpPr/>
          <p:nvPr/>
        </p:nvSpPr>
        <p:spPr>
          <a:xfrm>
            <a:off x="6714824" y="5348122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2F1EA23-0DEA-45EC-B24E-7954F0E9D400}"/>
              </a:ext>
            </a:extLst>
          </p:cNvPr>
          <p:cNvSpPr/>
          <p:nvPr/>
        </p:nvSpPr>
        <p:spPr>
          <a:xfrm>
            <a:off x="6679808" y="4009870"/>
            <a:ext cx="1097280" cy="52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04FD37-ADE3-4625-AAB5-29754DC79B4A}"/>
              </a:ext>
            </a:extLst>
          </p:cNvPr>
          <p:cNvSpPr txBox="1"/>
          <p:nvPr/>
        </p:nvSpPr>
        <p:spPr>
          <a:xfrm>
            <a:off x="8117058" y="4009870"/>
            <a:ext cx="2926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এটা কি ধারা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BC3483-84AF-41D7-8FD4-8F2419D3DC07}"/>
              </a:ext>
            </a:extLst>
          </p:cNvPr>
          <p:cNvSpPr txBox="1"/>
          <p:nvPr/>
        </p:nvSpPr>
        <p:spPr>
          <a:xfrm>
            <a:off x="8117058" y="5186597"/>
            <a:ext cx="2675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এটা কি ধারা ? 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308580-E8B3-4DED-9827-AF2AA33842D8}"/>
              </a:ext>
            </a:extLst>
          </p:cNvPr>
          <p:cNvSpPr txBox="1"/>
          <p:nvPr/>
        </p:nvSpPr>
        <p:spPr>
          <a:xfrm>
            <a:off x="8889167" y="3043003"/>
            <a:ext cx="1454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 মিঃ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2B3F2C-B5F2-4CFB-956C-69C922016A2B}"/>
              </a:ext>
            </a:extLst>
          </p:cNvPr>
          <p:cNvSpPr txBox="1"/>
          <p:nvPr/>
        </p:nvSpPr>
        <p:spPr>
          <a:xfrm>
            <a:off x="689317" y="520505"/>
            <a:ext cx="11029071" cy="1200329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38B10F-2759-4F8F-8033-E6E725D349B9}"/>
              </a:ext>
            </a:extLst>
          </p:cNvPr>
          <p:cNvSpPr txBox="1"/>
          <p:nvPr/>
        </p:nvSpPr>
        <p:spPr>
          <a:xfrm>
            <a:off x="829995" y="1864129"/>
            <a:ext cx="9603160" cy="5847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১ম পদ 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521D7C-F9B9-448B-9C64-EA04D4F0916B}"/>
              </a:ext>
            </a:extLst>
          </p:cNvPr>
          <p:cNvSpPr txBox="1"/>
          <p:nvPr/>
        </p:nvSpPr>
        <p:spPr>
          <a:xfrm>
            <a:off x="858129" y="2673847"/>
            <a:ext cx="9603160" cy="58477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সাধারন অন্তর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= d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70ED26-C08B-437A-8561-5496AB2A61E0}"/>
              </a:ext>
            </a:extLst>
          </p:cNvPr>
          <p:cNvSpPr txBox="1"/>
          <p:nvPr/>
        </p:nvSpPr>
        <p:spPr>
          <a:xfrm>
            <a:off x="914400" y="3401862"/>
            <a:ext cx="9603161" cy="646331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= n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90D94-F1D8-4405-916E-66F95916587D}"/>
              </a:ext>
            </a:extLst>
          </p:cNvPr>
          <p:cNvSpPr txBox="1"/>
          <p:nvPr/>
        </p:nvSpPr>
        <p:spPr>
          <a:xfrm>
            <a:off x="858129" y="4211525"/>
            <a:ext cx="11208953" cy="64633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সমষ্টি=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2CADC-3043-4322-905A-0EEC50B76A00}"/>
              </a:ext>
            </a:extLst>
          </p:cNvPr>
          <p:cNvSpPr txBox="1"/>
          <p:nvPr/>
        </p:nvSpPr>
        <p:spPr>
          <a:xfrm>
            <a:off x="984739" y="5021188"/>
            <a:ext cx="10100603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শেষ পদ=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4D22EE-E1EA-4711-849A-B6B9E7A65DB9}"/>
              </a:ext>
            </a:extLst>
          </p:cNvPr>
          <p:cNvSpPr txBox="1"/>
          <p:nvPr/>
        </p:nvSpPr>
        <p:spPr>
          <a:xfrm>
            <a:off x="844062" y="6014329"/>
            <a:ext cx="11223020" cy="64633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a+ ( n-1) 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D647C2-999C-4124-B74C-63AD8556779E}"/>
              </a:ext>
            </a:extLst>
          </p:cNvPr>
          <p:cNvSpPr txBox="1"/>
          <p:nvPr/>
        </p:nvSpPr>
        <p:spPr>
          <a:xfrm>
            <a:off x="10517561" y="2128603"/>
            <a:ext cx="1549521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০৫ মিঃ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581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44</cp:revision>
  <dcterms:created xsi:type="dcterms:W3CDTF">2021-07-03T09:47:01Z</dcterms:created>
  <dcterms:modified xsi:type="dcterms:W3CDTF">2021-07-07T07:44:32Z</dcterms:modified>
</cp:coreProperties>
</file>