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7" r:id="rId1"/>
    <p:sldMasterId id="2147483779" r:id="rId2"/>
  </p:sldMasterIdLst>
  <p:notesMasterIdLst>
    <p:notesMasterId r:id="rId29"/>
  </p:notesMasterIdLst>
  <p:sldIdLst>
    <p:sldId id="292" r:id="rId3"/>
    <p:sldId id="309" r:id="rId4"/>
    <p:sldId id="293" r:id="rId5"/>
    <p:sldId id="273" r:id="rId6"/>
    <p:sldId id="305" r:id="rId7"/>
    <p:sldId id="274" r:id="rId8"/>
    <p:sldId id="275" r:id="rId9"/>
    <p:sldId id="272" r:id="rId10"/>
    <p:sldId id="276" r:id="rId11"/>
    <p:sldId id="277" r:id="rId12"/>
    <p:sldId id="279" r:id="rId13"/>
    <p:sldId id="310" r:id="rId14"/>
    <p:sldId id="280" r:id="rId15"/>
    <p:sldId id="281" r:id="rId16"/>
    <p:sldId id="282" r:id="rId17"/>
    <p:sldId id="283" r:id="rId18"/>
    <p:sldId id="284" r:id="rId19"/>
    <p:sldId id="285" r:id="rId20"/>
    <p:sldId id="307" r:id="rId21"/>
    <p:sldId id="286" r:id="rId22"/>
    <p:sldId id="287" r:id="rId23"/>
    <p:sldId id="288" r:id="rId24"/>
    <p:sldId id="306" r:id="rId25"/>
    <p:sldId id="289" r:id="rId26"/>
    <p:sldId id="290" r:id="rId27"/>
    <p:sldId id="291" r:id="rId2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66FF"/>
    <a:srgbClr val="FF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2593" autoAdjust="0"/>
    <p:restoredTop sz="94660"/>
  </p:normalViewPr>
  <p:slideViewPr>
    <p:cSldViewPr snapToGrid="0">
      <p:cViewPr varScale="1">
        <p:scale>
          <a:sx n="65" d="100"/>
          <a:sy n="65" d="100"/>
        </p:scale>
        <p:origin x="372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51AD48D-4F11-4EF5-B78A-2768DF567C25}" type="datetimeFigureOut">
              <a:rPr lang="en-US" smtClean="0"/>
              <a:t>5/25/2021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C7C4465-1BFA-4542-B4EC-C515236939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43284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82AB3C-EDA8-4BAD-8D27-980CD02745B5}" type="datetimeFigureOut">
              <a:rPr lang="en-US" smtClean="0"/>
              <a:t>5/25/2021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EEBA40-282E-47B1-8A37-2D5ACC973F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33786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82AB3C-EDA8-4BAD-8D27-980CD02745B5}" type="datetimeFigureOut">
              <a:rPr lang="en-US" smtClean="0"/>
              <a:t>5/25/2021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EEBA40-282E-47B1-8A37-2D5ACC973F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40197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82AB3C-EDA8-4BAD-8D27-980CD02745B5}" type="datetimeFigureOut">
              <a:rPr lang="en-US" smtClean="0"/>
              <a:t>5/25/2021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EEBA40-282E-47B1-8A37-2D5ACC973F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84180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>
              <a:defRPr/>
            </a:pPr>
            <a:fld id="{00AB8090-C7FB-4273-B8F4-15B24C425E4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>
                <a:defRPr/>
              </a:pPr>
              <a:t>5/25/2021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>
              <a:defRPr/>
            </a:pPr>
            <a:fld id="{281C1E37-591C-43A8-AD32-66B1EBC1594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521360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>
              <a:defRPr/>
            </a:pPr>
            <a:fld id="{00AB8090-C7FB-4273-B8F4-15B24C425E4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>
                <a:defRPr/>
              </a:pPr>
              <a:t>5/25/2021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>
              <a:defRPr/>
            </a:pPr>
            <a:fld id="{281C1E37-591C-43A8-AD32-66B1EBC1594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319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>
              <a:defRPr/>
            </a:pPr>
            <a:fld id="{00AB8090-C7FB-4273-B8F4-15B24C425E4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>
                <a:defRPr/>
              </a:pPr>
              <a:t>5/25/2021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>
              <a:defRPr/>
            </a:pPr>
            <a:fld id="{281C1E37-591C-43A8-AD32-66B1EBC1594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627256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>
              <a:defRPr/>
            </a:pPr>
            <a:fld id="{00AB8090-C7FB-4273-B8F4-15B24C425E4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>
                <a:defRPr/>
              </a:pPr>
              <a:t>5/25/2021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>
              <a:defRPr/>
            </a:pPr>
            <a:fld id="{281C1E37-591C-43A8-AD32-66B1EBC1594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499882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>
              <a:defRPr/>
            </a:pPr>
            <a:fld id="{00AB8090-C7FB-4273-B8F4-15B24C425E4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>
                <a:defRPr/>
              </a:pPr>
              <a:t>5/25/2021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>
              <a:defRPr/>
            </a:pPr>
            <a:fld id="{281C1E37-591C-43A8-AD32-66B1EBC1594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005846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>
              <a:defRPr/>
            </a:pPr>
            <a:fld id="{00AB8090-C7FB-4273-B8F4-15B24C425E4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>
                <a:defRPr/>
              </a:pPr>
              <a:t>5/25/2021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>
              <a:defRPr/>
            </a:pPr>
            <a:fld id="{281C1E37-591C-43A8-AD32-66B1EBC1594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947896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>
              <a:defRPr/>
            </a:pPr>
            <a:fld id="{00AB8090-C7FB-4273-B8F4-15B24C425E4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>
                <a:defRPr/>
              </a:pPr>
              <a:t>5/25/2021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>
              <a:defRPr/>
            </a:pPr>
            <a:fld id="{281C1E37-591C-43A8-AD32-66B1EBC1594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071619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>
              <a:defRPr/>
            </a:pPr>
            <a:fld id="{00AB8090-C7FB-4273-B8F4-15B24C425E4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>
                <a:defRPr/>
              </a:pPr>
              <a:t>5/25/2021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>
              <a:defRPr/>
            </a:pPr>
            <a:fld id="{281C1E37-591C-43A8-AD32-66B1EBC1594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699220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82AB3C-EDA8-4BAD-8D27-980CD02745B5}" type="datetimeFigureOut">
              <a:rPr lang="en-US" smtClean="0"/>
              <a:t>5/25/2021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EEBA40-282E-47B1-8A37-2D5ACC973F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230523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>
              <a:defRPr/>
            </a:pPr>
            <a:fld id="{00AB8090-C7FB-4273-B8F4-15B24C425E4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>
                <a:defRPr/>
              </a:pPr>
              <a:t>5/25/2021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>
              <a:defRPr/>
            </a:pPr>
            <a:fld id="{281C1E37-591C-43A8-AD32-66B1EBC1594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836221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>
              <a:defRPr/>
            </a:pPr>
            <a:fld id="{00AB8090-C7FB-4273-B8F4-15B24C425E4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>
                <a:defRPr/>
              </a:pPr>
              <a:t>5/25/2021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>
              <a:defRPr/>
            </a:pPr>
            <a:fld id="{281C1E37-591C-43A8-AD32-66B1EBC1594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406464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>
              <a:defRPr/>
            </a:pPr>
            <a:fld id="{00AB8090-C7FB-4273-B8F4-15B24C425E4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>
                <a:defRPr/>
              </a:pPr>
              <a:t>5/25/2021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>
              <a:defRPr/>
            </a:pPr>
            <a:fld id="{281C1E37-591C-43A8-AD32-66B1EBC1594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516978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82AB3C-EDA8-4BAD-8D27-980CD02745B5}" type="datetimeFigureOut">
              <a:rPr lang="en-US" smtClean="0"/>
              <a:t>5/25/2021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EEBA40-282E-47B1-8A37-2D5ACC973F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23815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82AB3C-EDA8-4BAD-8D27-980CD02745B5}" type="datetimeFigureOut">
              <a:rPr lang="en-US" smtClean="0"/>
              <a:t>5/25/2021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EEBA40-282E-47B1-8A37-2D5ACC973F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37152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82AB3C-EDA8-4BAD-8D27-980CD02745B5}" type="datetimeFigureOut">
              <a:rPr lang="en-US" smtClean="0"/>
              <a:t>5/25/2021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EEBA40-282E-47B1-8A37-2D5ACC973F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42401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82AB3C-EDA8-4BAD-8D27-980CD02745B5}" type="datetimeFigureOut">
              <a:rPr lang="en-US" smtClean="0"/>
              <a:t>5/25/2021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EEBA40-282E-47B1-8A37-2D5ACC973F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47266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82AB3C-EDA8-4BAD-8D27-980CD02745B5}" type="datetimeFigureOut">
              <a:rPr lang="en-US" smtClean="0"/>
              <a:t>5/25/2021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EEBA40-282E-47B1-8A37-2D5ACC973F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80064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82AB3C-EDA8-4BAD-8D27-980CD02745B5}" type="datetimeFigureOut">
              <a:rPr lang="en-US" smtClean="0"/>
              <a:t>5/25/2021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EEBA40-282E-47B1-8A37-2D5ACC973F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21902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82AB3C-EDA8-4BAD-8D27-980CD02745B5}" type="datetimeFigureOut">
              <a:rPr lang="en-US" smtClean="0"/>
              <a:t>5/25/2021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EEBA40-282E-47B1-8A37-2D5ACC973F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04523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84000">
              <a:schemeClr val="accent4">
                <a:lumMod val="0"/>
                <a:lumOff val="100000"/>
              </a:schemeClr>
            </a:gs>
            <a:gs pos="4000">
              <a:schemeClr val="accent4">
                <a:lumMod val="0"/>
                <a:lumOff val="100000"/>
              </a:schemeClr>
            </a:gs>
            <a:gs pos="100000">
              <a:schemeClr val="accent4">
                <a:lumMod val="100000"/>
              </a:schemeClr>
            </a:gs>
          </a:gsLst>
          <a:path path="rect">
            <a:fillToRect r="100000" b="100000"/>
          </a:path>
          <a:tileRect l="-100000" t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F82AB3C-EDA8-4BAD-8D27-980CD02745B5}" type="datetimeFigureOut">
              <a:rPr lang="en-US" smtClean="0"/>
              <a:t>5/25/2021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EEEBA40-282E-47B1-8A37-2D5ACC973F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07793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8" r:id="rId1"/>
    <p:sldLayoutId id="2147483769" r:id="rId2"/>
    <p:sldLayoutId id="2147483770" r:id="rId3"/>
    <p:sldLayoutId id="2147483771" r:id="rId4"/>
    <p:sldLayoutId id="2147483772" r:id="rId5"/>
    <p:sldLayoutId id="2147483773" r:id="rId6"/>
    <p:sldLayoutId id="2147483774" r:id="rId7"/>
    <p:sldLayoutId id="2147483775" r:id="rId8"/>
    <p:sldLayoutId id="2147483776" r:id="rId9"/>
    <p:sldLayoutId id="2147483777" r:id="rId10"/>
    <p:sldLayoutId id="2147483778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800">
              <a:defRPr/>
            </a:pPr>
            <a:fld id="{00AB8090-C7FB-4273-B8F4-15B24C425E4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>
                <a:defRPr/>
              </a:pPr>
              <a:t>5/25/2021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800"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800">
              <a:defRPr/>
            </a:pPr>
            <a:fld id="{281C1E37-591C-43A8-AD32-66B1EBC1594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15732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0" r:id="rId1"/>
    <p:sldLayoutId id="2147483781" r:id="rId2"/>
    <p:sldLayoutId id="2147483782" r:id="rId3"/>
    <p:sldLayoutId id="2147483783" r:id="rId4"/>
    <p:sldLayoutId id="2147483784" r:id="rId5"/>
    <p:sldLayoutId id="2147483785" r:id="rId6"/>
    <p:sldLayoutId id="2147483786" r:id="rId7"/>
    <p:sldLayoutId id="2147483787" r:id="rId8"/>
    <p:sldLayoutId id="2147483788" r:id="rId9"/>
    <p:sldLayoutId id="2147483789" r:id="rId10"/>
    <p:sldLayoutId id="2147483790" r:id="rId11"/>
  </p:sldLayoutIdLst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5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-1524000" y="0"/>
            <a:ext cx="12192000" cy="1600438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US" sz="1600" b="1" dirty="0" err="1">
                <a:solidFill>
                  <a:srgbClr val="7030A0"/>
                </a:solidFill>
                <a:latin typeface="NikoshBAN"/>
                <a:cs typeface="SutonnyMJ" pitchFamily="2" charset="0"/>
              </a:rPr>
              <a:t>বিসমিল্লাহির</a:t>
            </a:r>
            <a:r>
              <a:rPr lang="en-US" sz="1600" b="1" dirty="0">
                <a:solidFill>
                  <a:srgbClr val="7030A0"/>
                </a:solidFill>
                <a:latin typeface="NikoshBAN"/>
                <a:cs typeface="SutonnyMJ" pitchFamily="2" charset="0"/>
              </a:rPr>
              <a:t> </a:t>
            </a:r>
            <a:r>
              <a:rPr lang="en-US" sz="1600" b="1" dirty="0" err="1">
                <a:solidFill>
                  <a:srgbClr val="7030A0"/>
                </a:solidFill>
                <a:latin typeface="NikoshBAN"/>
                <a:cs typeface="SutonnyMJ" pitchFamily="2" charset="0"/>
              </a:rPr>
              <a:t>রাহ্‌মানির</a:t>
            </a:r>
            <a:r>
              <a:rPr lang="en-US" sz="1600" b="1" dirty="0">
                <a:solidFill>
                  <a:srgbClr val="7030A0"/>
                </a:solidFill>
                <a:latin typeface="NikoshBAN"/>
                <a:cs typeface="SutonnyMJ" pitchFamily="2" charset="0"/>
              </a:rPr>
              <a:t> </a:t>
            </a:r>
            <a:r>
              <a:rPr lang="en-US" sz="1600" b="1" dirty="0" err="1">
                <a:solidFill>
                  <a:srgbClr val="7030A0"/>
                </a:solidFill>
                <a:latin typeface="NikoshBAN"/>
                <a:cs typeface="SutonnyMJ" pitchFamily="2" charset="0"/>
              </a:rPr>
              <a:t>রাহিম</a:t>
            </a:r>
            <a:endParaRPr lang="en-US" sz="1600" b="1" dirty="0">
              <a:solidFill>
                <a:srgbClr val="7030A0"/>
              </a:solidFill>
              <a:latin typeface="NikoshBAN"/>
              <a:cs typeface="SutonnyMJ" pitchFamily="2" charset="0"/>
            </a:endParaRPr>
          </a:p>
          <a:p>
            <a:pPr algn="ctr">
              <a:defRPr/>
            </a:pPr>
            <a:r>
              <a:rPr lang="en-US" sz="1600" b="1" dirty="0" err="1">
                <a:solidFill>
                  <a:srgbClr val="002060"/>
                </a:solidFill>
                <a:latin typeface="NikoshBAN"/>
                <a:cs typeface="SutonnyMJ" pitchFamily="2" charset="0"/>
              </a:rPr>
              <a:t>আসসালামু</a:t>
            </a:r>
            <a:r>
              <a:rPr lang="en-US" sz="1600" b="1" dirty="0">
                <a:solidFill>
                  <a:srgbClr val="002060"/>
                </a:solidFill>
                <a:latin typeface="NikoshBAN"/>
                <a:cs typeface="SutonnyMJ" pitchFamily="2" charset="0"/>
              </a:rPr>
              <a:t> </a:t>
            </a:r>
            <a:r>
              <a:rPr lang="en-US" sz="1600" b="1" dirty="0" err="1">
                <a:solidFill>
                  <a:srgbClr val="002060"/>
                </a:solidFill>
                <a:latin typeface="NikoshBAN"/>
                <a:cs typeface="SutonnyMJ" pitchFamily="2" charset="0"/>
              </a:rPr>
              <a:t>আলাইকুম</a:t>
            </a:r>
            <a:r>
              <a:rPr lang="en-US" sz="1600" b="1" dirty="0">
                <a:solidFill>
                  <a:srgbClr val="002060"/>
                </a:solidFill>
                <a:latin typeface="NikoshBAN"/>
                <a:cs typeface="SutonnyMJ" pitchFamily="2" charset="0"/>
              </a:rPr>
              <a:t> </a:t>
            </a:r>
            <a:r>
              <a:rPr lang="en-US" sz="1600" b="1" dirty="0" err="1">
                <a:solidFill>
                  <a:srgbClr val="002060"/>
                </a:solidFill>
                <a:latin typeface="NikoshBAN"/>
                <a:cs typeface="SutonnyMJ" pitchFamily="2" charset="0"/>
              </a:rPr>
              <a:t>ওয়া</a:t>
            </a:r>
            <a:r>
              <a:rPr lang="en-US" sz="1600" b="1" dirty="0">
                <a:solidFill>
                  <a:srgbClr val="002060"/>
                </a:solidFill>
                <a:latin typeface="NikoshBAN"/>
                <a:cs typeface="SutonnyMJ" pitchFamily="2" charset="0"/>
              </a:rPr>
              <a:t> </a:t>
            </a:r>
            <a:r>
              <a:rPr lang="en-US" sz="1600" b="1" dirty="0" err="1">
                <a:solidFill>
                  <a:srgbClr val="002060"/>
                </a:solidFill>
                <a:latin typeface="NikoshBAN"/>
                <a:cs typeface="SutonnyMJ" pitchFamily="2" charset="0"/>
              </a:rPr>
              <a:t>রহ্‌মাতুলিল্লাহি</a:t>
            </a:r>
            <a:r>
              <a:rPr lang="en-US" sz="1600" b="1" dirty="0">
                <a:solidFill>
                  <a:srgbClr val="002060"/>
                </a:solidFill>
                <a:latin typeface="NikoshBAN"/>
                <a:cs typeface="SutonnyMJ" pitchFamily="2" charset="0"/>
              </a:rPr>
              <a:t> </a:t>
            </a:r>
            <a:r>
              <a:rPr lang="en-US" sz="1600" b="1" dirty="0" err="1">
                <a:solidFill>
                  <a:srgbClr val="002060"/>
                </a:solidFill>
                <a:latin typeface="NikoshBAN"/>
                <a:cs typeface="SutonnyMJ" pitchFamily="2" charset="0"/>
              </a:rPr>
              <a:t>ওবা</a:t>
            </a:r>
            <a:r>
              <a:rPr lang="en-US" sz="1600" b="1" dirty="0">
                <a:solidFill>
                  <a:srgbClr val="002060"/>
                </a:solidFill>
                <a:latin typeface="NikoshBAN"/>
                <a:cs typeface="SutonnyMJ" pitchFamily="2" charset="0"/>
              </a:rPr>
              <a:t> </a:t>
            </a:r>
            <a:r>
              <a:rPr lang="en-US" sz="1600" b="1" dirty="0" err="1">
                <a:solidFill>
                  <a:srgbClr val="002060"/>
                </a:solidFill>
                <a:latin typeface="NikoshBAN"/>
                <a:cs typeface="SutonnyMJ" pitchFamily="2" charset="0"/>
              </a:rPr>
              <a:t>রাকাতুহ্</a:t>
            </a:r>
            <a:r>
              <a:rPr lang="en-US" sz="1600" b="1" dirty="0">
                <a:solidFill>
                  <a:srgbClr val="002060"/>
                </a:solidFill>
                <a:latin typeface="NikoshBAN"/>
                <a:cs typeface="SutonnyMJ" pitchFamily="2" charset="0"/>
              </a:rPr>
              <a:t>‌</a:t>
            </a:r>
          </a:p>
          <a:p>
            <a:pPr algn="ctr">
              <a:defRPr/>
            </a:pPr>
            <a:r>
              <a:rPr lang="bn-IN" sz="66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NikoshBAN"/>
                <a:cs typeface="SutonnyMJ" pitchFamily="2" charset="0"/>
              </a:rPr>
              <a:t>স্বাগতম</a:t>
            </a:r>
            <a:endParaRPr lang="en-US" sz="66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latin typeface="NikoshBAN"/>
              <a:cs typeface="SutonnyMJ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24000" y="1600439"/>
            <a:ext cx="12192000" cy="52575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539152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0"/>
                                            </p:cond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6"/>
                                            </p:cond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35" presetClass="path" presetSubtype="0" repeatCount="indefinite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55782 -0.01621 L -0.54882 -0.02917 " pathEditMode="relative" rAng="0" ptsTypes="AA">
                                      <p:cBhvr>
                                        <p:cTn id="40" dur="3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5339" y="-64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01445" y="691771"/>
            <a:ext cx="8170607" cy="584775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err="1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মূলধন</a:t>
            </a:r>
            <a:r>
              <a:rPr lang="en-US" sz="3200" b="1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বাজেটিং</a:t>
            </a:r>
            <a:endParaRPr lang="bn-IN" sz="3200" b="1" dirty="0">
              <a:solidFill>
                <a:srgbClr val="0070C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01445" y="1476923"/>
            <a:ext cx="8170607" cy="646331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</p:spPr>
        <p:txBody>
          <a:bodyPr wrap="square" rtlCol="0">
            <a:spAutoFit/>
          </a:bodyPr>
          <a:lstStyle/>
          <a:p>
            <a:pPr lvl="0" algn="ctr"/>
            <a:r>
              <a:rPr lang="bn-BD" sz="360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প্রকল্প (Project)</a:t>
            </a:r>
            <a:endParaRPr lang="en-US" sz="3600" dirty="0">
              <a:solidFill>
                <a:prstClr val="black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01445" y="2348790"/>
            <a:ext cx="8170607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/>
            <a:r>
              <a:rPr lang="en-US" sz="2800" dirty="0" err="1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যে</a:t>
            </a:r>
            <a:r>
              <a:rPr lang="en-US" sz="280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প্রক্রিয়ায়</a:t>
            </a:r>
            <a:r>
              <a:rPr lang="en-US" sz="280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অর্থ</a:t>
            </a:r>
            <a:r>
              <a:rPr lang="en-US" sz="280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সম্পদকে</a:t>
            </a:r>
            <a:r>
              <a:rPr lang="en-US" sz="280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মূলধন</a:t>
            </a:r>
            <a:r>
              <a:rPr lang="en-US" sz="280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সম্পদে</a:t>
            </a:r>
            <a:r>
              <a:rPr lang="en-US" sz="280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স্থানান্তরিত</a:t>
            </a:r>
            <a:r>
              <a:rPr lang="en-US" sz="280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করা</a:t>
            </a:r>
            <a:r>
              <a:rPr lang="en-US" sz="280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280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তাকে</a:t>
            </a:r>
            <a:r>
              <a:rPr lang="en-US" sz="280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প্রকল্প</a:t>
            </a:r>
            <a:r>
              <a:rPr lang="en-US" sz="280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বলে</a:t>
            </a:r>
            <a:r>
              <a:rPr lang="en-US" sz="280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pPr lvl="0" algn="just"/>
            <a:r>
              <a:rPr lang="en-US" sz="2800" dirty="0" err="1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অর্থা</a:t>
            </a:r>
            <a:r>
              <a:rPr lang="en-US" sz="280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ৎ </a:t>
            </a:r>
            <a:r>
              <a:rPr lang="en-US" sz="2800" dirty="0" err="1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মূলধনকে</a:t>
            </a:r>
            <a:r>
              <a:rPr lang="en-US" sz="280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2800" dirty="0" err="1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সম্পদে</a:t>
            </a:r>
            <a:r>
              <a:rPr lang="en-US" sz="280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পরিণত</a:t>
            </a:r>
            <a:r>
              <a:rPr lang="en-US" sz="280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করাই</a:t>
            </a:r>
            <a:r>
              <a:rPr lang="en-US" sz="280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হলো</a:t>
            </a:r>
            <a:r>
              <a:rPr lang="en-US" sz="280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প্রকল্প</a:t>
            </a:r>
            <a:r>
              <a:rPr lang="en-US" sz="280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 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501445" y="4008828"/>
            <a:ext cx="8170607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/>
            <a:r>
              <a:rPr lang="en-US" sz="2800" dirty="0" err="1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সবুজ</a:t>
            </a:r>
            <a:r>
              <a:rPr lang="en-US" sz="280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এন্টাপ্রাইজ</a:t>
            </a:r>
            <a:r>
              <a:rPr lang="en-US" sz="280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তাদের</a:t>
            </a:r>
            <a:r>
              <a:rPr lang="en-US" sz="280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ম্যানুয়াল</a:t>
            </a:r>
            <a:r>
              <a:rPr lang="en-US" sz="280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ব্যবস্থাকে</a:t>
            </a:r>
            <a:r>
              <a:rPr lang="en-US" sz="280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আধুনিকীকরণের</a:t>
            </a:r>
            <a:r>
              <a:rPr lang="en-US" sz="280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লক্ষ্যে</a:t>
            </a:r>
            <a:r>
              <a:rPr lang="en-US" sz="280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একটি</a:t>
            </a:r>
            <a:r>
              <a:rPr lang="en-US" sz="280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অটোম্যাটিক</a:t>
            </a:r>
            <a:r>
              <a:rPr lang="en-US" sz="280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ম্যাশিন</a:t>
            </a:r>
            <a:r>
              <a:rPr lang="en-US" sz="280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ক্রয়</a:t>
            </a:r>
            <a:r>
              <a:rPr lang="en-US" sz="280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করার</a:t>
            </a:r>
            <a:r>
              <a:rPr lang="en-US" sz="280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একটি</a:t>
            </a:r>
            <a:r>
              <a:rPr lang="en-US" sz="280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পরিকল্পনা</a:t>
            </a:r>
            <a:r>
              <a:rPr lang="en-US" sz="280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নিয়েছেন</a:t>
            </a:r>
            <a:r>
              <a:rPr lang="en-US" sz="280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2800" dirty="0" err="1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এতে</a:t>
            </a:r>
            <a:r>
              <a:rPr lang="en-US" sz="280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তাদের</a:t>
            </a:r>
            <a:r>
              <a:rPr lang="en-US" sz="280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মোট</a:t>
            </a:r>
            <a:r>
              <a:rPr lang="en-US" sz="280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২,৫০,০০০ </a:t>
            </a:r>
            <a:r>
              <a:rPr lang="en-US" sz="2800" dirty="0" err="1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টাকা</a:t>
            </a:r>
            <a:r>
              <a:rPr lang="en-US" sz="280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খরচ</a:t>
            </a:r>
            <a:r>
              <a:rPr lang="en-US" sz="280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হবে</a:t>
            </a:r>
            <a:r>
              <a:rPr lang="en-US" sz="280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2800" dirty="0" err="1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এক্ষেত্রে</a:t>
            </a:r>
            <a:r>
              <a:rPr lang="en-US" sz="280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তারা</a:t>
            </a:r>
            <a:r>
              <a:rPr lang="en-US" sz="280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মেশিন</a:t>
            </a:r>
            <a:r>
              <a:rPr lang="en-US" sz="280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ক্রয়</a:t>
            </a:r>
            <a:r>
              <a:rPr lang="en-US" sz="280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করার</a:t>
            </a:r>
            <a:r>
              <a:rPr lang="en-US" sz="280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মাধ্যমে</a:t>
            </a:r>
            <a:r>
              <a:rPr lang="en-US" sz="280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নগদ</a:t>
            </a:r>
            <a:r>
              <a:rPr lang="en-US" sz="280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২,৫০,০০০ </a:t>
            </a:r>
            <a:r>
              <a:rPr lang="en-US" sz="2800" dirty="0" err="1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টাকাকে</a:t>
            </a:r>
            <a:r>
              <a:rPr lang="en-US" sz="280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একটি</a:t>
            </a:r>
            <a:r>
              <a:rPr lang="en-US" sz="280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দীর্ঘমেয়াদি</a:t>
            </a:r>
            <a:r>
              <a:rPr lang="en-US" sz="280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সম্পদে</a:t>
            </a:r>
            <a:r>
              <a:rPr lang="en-US" sz="280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রূপান্তরিত</a:t>
            </a:r>
            <a:r>
              <a:rPr lang="en-US" sz="280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280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</p:spTree>
    <p:extLst>
      <p:ext uri="{BB962C8B-B14F-4D97-AF65-F5344CB8AC3E}">
        <p14:creationId xmlns:p14="http://schemas.microsoft.com/office/powerpoint/2010/main" val="12936229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/>
      <p:bldP spid="11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45692" y="691771"/>
            <a:ext cx="8141110" cy="584775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err="1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মূলধন</a:t>
            </a:r>
            <a:r>
              <a:rPr lang="en-US" sz="3200" b="1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বাজেটিং</a:t>
            </a:r>
            <a:endParaRPr lang="bn-IN" sz="3200" b="1" dirty="0">
              <a:solidFill>
                <a:srgbClr val="0070C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45692" y="1388435"/>
            <a:ext cx="8141110" cy="646331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</p:spPr>
        <p:txBody>
          <a:bodyPr wrap="square" rtlCol="0">
            <a:spAutoFit/>
          </a:bodyPr>
          <a:lstStyle/>
          <a:p>
            <a:pPr lvl="0" algn="ctr"/>
            <a:r>
              <a:rPr lang="bn-BD" sz="360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প্রক</a:t>
            </a:r>
            <a:r>
              <a:rPr lang="en-US" sz="3600" dirty="0" err="1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ল্পের</a:t>
            </a:r>
            <a:r>
              <a:rPr lang="en-US" sz="360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প্রকারভেদ</a:t>
            </a:r>
            <a:r>
              <a:rPr lang="bn-BD" sz="360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(</a:t>
            </a:r>
            <a:r>
              <a:rPr lang="en-US" sz="360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Types of </a:t>
            </a:r>
            <a:r>
              <a:rPr lang="bn-BD" sz="360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Project)</a:t>
            </a:r>
            <a:endParaRPr lang="en-US" sz="3600" dirty="0">
              <a:solidFill>
                <a:prstClr val="black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45692" y="2186561"/>
            <a:ext cx="814111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/>
            <a:r>
              <a:rPr lang="en-US" sz="2800" dirty="0" err="1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প্রকল্প</a:t>
            </a:r>
            <a:r>
              <a:rPr lang="en-US" sz="280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প্রধাণত</a:t>
            </a:r>
            <a:r>
              <a:rPr lang="en-US" sz="280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দুই</a:t>
            </a:r>
            <a:r>
              <a:rPr lang="en-US" sz="280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প্রকার</a:t>
            </a:r>
            <a:r>
              <a:rPr lang="en-US" sz="280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2800" dirty="0" err="1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যথাঃ</a:t>
            </a:r>
            <a:r>
              <a:rPr lang="en-US" sz="280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-  </a:t>
            </a:r>
          </a:p>
        </p:txBody>
      </p:sp>
      <p:sp>
        <p:nvSpPr>
          <p:cNvPr id="9" name="Rectangle 8"/>
          <p:cNvSpPr/>
          <p:nvPr/>
        </p:nvSpPr>
        <p:spPr>
          <a:xfrm>
            <a:off x="545691" y="2801339"/>
            <a:ext cx="814111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bn-BD" sz="280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স্বাধীন প্রকল্প</a:t>
            </a:r>
            <a:r>
              <a:rPr lang="en-US" sz="280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(Independent Project)</a:t>
            </a:r>
            <a:endParaRPr lang="bn-BD" sz="2800" dirty="0">
              <a:solidFill>
                <a:prstClr val="black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bn-BD" sz="280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পরস্পর বর্জনশীল প্রকল্প</a:t>
            </a:r>
            <a:r>
              <a:rPr lang="en-US" sz="280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(Mutually Exclusive Project)</a:t>
            </a:r>
            <a:endParaRPr lang="bn-BD" sz="2800" dirty="0">
              <a:solidFill>
                <a:prstClr val="black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545690" y="3802759"/>
            <a:ext cx="8141109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bn-BD" sz="2800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স্বাধীন প্রকল্প</a:t>
            </a:r>
            <a:r>
              <a:rPr lang="en-US" sz="2800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ঃ</a:t>
            </a:r>
            <a:r>
              <a:rPr lang="en-US" sz="280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কোন</a:t>
            </a:r>
            <a:r>
              <a:rPr lang="en-US" sz="280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একটি</a:t>
            </a:r>
            <a:r>
              <a:rPr lang="en-US" sz="280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প্রকল্প</a:t>
            </a:r>
            <a:r>
              <a:rPr lang="en-US" sz="280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গ্রহণ</a:t>
            </a:r>
            <a:r>
              <a:rPr lang="en-US" sz="280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</a:t>
            </a:r>
            <a:r>
              <a:rPr lang="en-US" sz="280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বর্জন</a:t>
            </a:r>
            <a:r>
              <a:rPr lang="en-US" sz="280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করার</a:t>
            </a:r>
            <a:r>
              <a:rPr lang="en-US" sz="280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সাথে</a:t>
            </a:r>
            <a:r>
              <a:rPr lang="en-US" sz="280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280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যদি অন্য আরেকটি প্রকল্প </a:t>
            </a:r>
            <a:r>
              <a:rPr lang="en-US" sz="2800" dirty="0" err="1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গ্রহণ</a:t>
            </a:r>
            <a:r>
              <a:rPr lang="en-US" sz="280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</a:t>
            </a:r>
            <a:r>
              <a:rPr lang="en-US" sz="280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বর্জনের</a:t>
            </a:r>
            <a:r>
              <a:rPr lang="en-US" sz="280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280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সরাসরি সম্পর্ক</a:t>
            </a:r>
            <a:r>
              <a:rPr lang="en-US" sz="280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280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না থা</a:t>
            </a:r>
            <a:r>
              <a:rPr lang="en-US" sz="2800" dirty="0" err="1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কে</a:t>
            </a:r>
            <a:r>
              <a:rPr lang="en-US" sz="280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তবে</a:t>
            </a:r>
            <a:r>
              <a:rPr lang="bn-BD" sz="280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প্রকল্প দুটিকে পরস্পর স্বাধীন প্রকল্প বলে</a:t>
            </a:r>
            <a:r>
              <a:rPr lang="en-US" sz="280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</a:p>
          <a:p>
            <a:pPr algn="just"/>
            <a:r>
              <a:rPr lang="en-US" sz="2800" dirty="0" err="1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যেমন</a:t>
            </a:r>
            <a:r>
              <a:rPr lang="en-US" sz="280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- </a:t>
            </a:r>
            <a:r>
              <a:rPr lang="en-US" sz="2800" dirty="0" err="1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বনলতা</a:t>
            </a:r>
            <a:r>
              <a:rPr lang="en-US" sz="280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এন্টাপ্রাইজ</a:t>
            </a:r>
            <a:r>
              <a:rPr lang="en-US" sz="280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চামড়া</a:t>
            </a:r>
            <a:r>
              <a:rPr lang="en-US" sz="280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2800" dirty="0" err="1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শিল্প</a:t>
            </a:r>
            <a:r>
              <a:rPr lang="en-US" sz="280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খাতে</a:t>
            </a:r>
            <a:r>
              <a:rPr lang="en-US" sz="280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যথাক্রমে</a:t>
            </a:r>
            <a:r>
              <a:rPr lang="en-US" sz="280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১০ </a:t>
            </a:r>
            <a:r>
              <a:rPr lang="en-US" sz="2800" dirty="0" err="1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লক্ষ</a:t>
            </a:r>
            <a:r>
              <a:rPr lang="en-US" sz="280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ও ১৫ </a:t>
            </a:r>
            <a:r>
              <a:rPr lang="en-US" sz="2800" dirty="0" err="1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লক্ষ</a:t>
            </a:r>
            <a:r>
              <a:rPr lang="en-US" sz="280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টাকা</a:t>
            </a:r>
            <a:r>
              <a:rPr lang="en-US" sz="280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বিনিয়োগ</a:t>
            </a:r>
            <a:r>
              <a:rPr lang="en-US" sz="280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করবেন</a:t>
            </a:r>
            <a:r>
              <a:rPr lang="en-US" sz="280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2800" dirty="0" err="1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তাদের</a:t>
            </a:r>
            <a:r>
              <a:rPr lang="en-US" sz="280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উভয়</a:t>
            </a:r>
            <a:r>
              <a:rPr lang="en-US" sz="280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প্রকল্পেই</a:t>
            </a:r>
            <a:r>
              <a:rPr lang="en-US" sz="280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বিনিয়োগ</a:t>
            </a:r>
            <a:r>
              <a:rPr lang="en-US" sz="280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করার</a:t>
            </a:r>
            <a:r>
              <a:rPr lang="en-US" sz="280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মতো</a:t>
            </a:r>
            <a:r>
              <a:rPr lang="en-US" sz="280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অর্থ</a:t>
            </a:r>
            <a:r>
              <a:rPr lang="en-US" sz="280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রয়েছে</a:t>
            </a:r>
            <a:r>
              <a:rPr lang="en-US" sz="280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2800" dirty="0" err="1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দুটি</a:t>
            </a:r>
            <a:r>
              <a:rPr lang="en-US" sz="280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প্রকল্প</a:t>
            </a:r>
            <a:r>
              <a:rPr lang="en-US" sz="280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কারো</a:t>
            </a:r>
            <a:r>
              <a:rPr lang="en-US" sz="280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উপর</a:t>
            </a:r>
            <a:r>
              <a:rPr lang="en-US" sz="280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নির্ভরশীল</a:t>
            </a:r>
            <a:r>
              <a:rPr lang="en-US" sz="280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নয়</a:t>
            </a:r>
            <a:r>
              <a:rPr lang="en-US" sz="280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2800" dirty="0" err="1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অর্থা</a:t>
            </a:r>
            <a:r>
              <a:rPr lang="en-US" sz="280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ৎ </a:t>
            </a:r>
            <a:r>
              <a:rPr lang="en-US" sz="2800" dirty="0" err="1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প্রকল্প</a:t>
            </a:r>
            <a:r>
              <a:rPr lang="en-US" sz="280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দুটি</a:t>
            </a:r>
            <a:r>
              <a:rPr lang="en-US" sz="280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স্বাধীন</a:t>
            </a:r>
            <a:r>
              <a:rPr lang="en-US" sz="280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</p:spTree>
    <p:extLst>
      <p:ext uri="{BB962C8B-B14F-4D97-AF65-F5344CB8AC3E}">
        <p14:creationId xmlns:p14="http://schemas.microsoft.com/office/powerpoint/2010/main" val="109831045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0" dur="20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/>
      <p:bldP spid="9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45692" y="691771"/>
            <a:ext cx="8141110" cy="584775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err="1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মূলধন</a:t>
            </a:r>
            <a:r>
              <a:rPr lang="en-US" sz="3200" b="1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বাজেটিং</a:t>
            </a:r>
            <a:endParaRPr lang="bn-IN" sz="3200" b="1" dirty="0">
              <a:solidFill>
                <a:srgbClr val="0070C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45692" y="1388435"/>
            <a:ext cx="8141110" cy="646331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</p:spPr>
        <p:txBody>
          <a:bodyPr wrap="square" rtlCol="0">
            <a:spAutoFit/>
          </a:bodyPr>
          <a:lstStyle/>
          <a:p>
            <a:pPr lvl="0" algn="ctr"/>
            <a:r>
              <a:rPr lang="bn-BD" sz="360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প্রক</a:t>
            </a:r>
            <a:r>
              <a:rPr lang="en-US" sz="3600" dirty="0" err="1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ল্পের</a:t>
            </a:r>
            <a:r>
              <a:rPr lang="en-US" sz="360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প্রকারভেদ</a:t>
            </a:r>
            <a:endParaRPr lang="en-US" sz="3600" dirty="0">
              <a:solidFill>
                <a:prstClr val="black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501445" y="2283675"/>
            <a:ext cx="8141109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800" dirty="0" err="1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যেমন</a:t>
            </a:r>
            <a:r>
              <a:rPr lang="en-US" sz="280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- </a:t>
            </a:r>
            <a:r>
              <a:rPr lang="en-US" sz="2800" dirty="0" err="1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বনলতা</a:t>
            </a:r>
            <a:r>
              <a:rPr lang="en-US" sz="280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এন্টাপ্রাইজ</a:t>
            </a:r>
            <a:r>
              <a:rPr lang="en-US" sz="280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চামড়া</a:t>
            </a:r>
            <a:r>
              <a:rPr lang="en-US" sz="280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2800" dirty="0" err="1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শিল্প</a:t>
            </a:r>
            <a:r>
              <a:rPr lang="en-US" sz="280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খাতে</a:t>
            </a:r>
            <a:r>
              <a:rPr lang="en-US" sz="280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যথাক্রমে</a:t>
            </a:r>
            <a:r>
              <a:rPr lang="en-US" sz="280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১০ </a:t>
            </a:r>
            <a:r>
              <a:rPr lang="en-US" sz="2800" dirty="0" err="1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লক্ষ</a:t>
            </a:r>
            <a:r>
              <a:rPr lang="en-US" sz="280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ও ১৫ </a:t>
            </a:r>
            <a:r>
              <a:rPr lang="en-US" sz="2800" dirty="0" err="1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লক্ষ</a:t>
            </a:r>
            <a:r>
              <a:rPr lang="en-US" sz="280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টাকা</a:t>
            </a:r>
            <a:r>
              <a:rPr lang="en-US" sz="280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বিনিয়োগ</a:t>
            </a:r>
            <a:r>
              <a:rPr lang="en-US" sz="280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করবেন</a:t>
            </a:r>
            <a:r>
              <a:rPr lang="en-US" sz="280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2800" dirty="0" err="1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তাদের</a:t>
            </a:r>
            <a:r>
              <a:rPr lang="en-US" sz="280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উভয়</a:t>
            </a:r>
            <a:r>
              <a:rPr lang="en-US" sz="280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প্রকল্পেই</a:t>
            </a:r>
            <a:r>
              <a:rPr lang="en-US" sz="280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বিনিয়োগ</a:t>
            </a:r>
            <a:r>
              <a:rPr lang="en-US" sz="280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করার</a:t>
            </a:r>
            <a:r>
              <a:rPr lang="en-US" sz="280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মতো</a:t>
            </a:r>
            <a:r>
              <a:rPr lang="en-US" sz="280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অর্থ</a:t>
            </a:r>
            <a:r>
              <a:rPr lang="en-US" sz="280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রয়েছে</a:t>
            </a:r>
            <a:r>
              <a:rPr lang="en-US" sz="280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2800" dirty="0" err="1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দুটি</a:t>
            </a:r>
            <a:r>
              <a:rPr lang="en-US" sz="280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প্রকল্প</a:t>
            </a:r>
            <a:r>
              <a:rPr lang="en-US" sz="280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কারো</a:t>
            </a:r>
            <a:r>
              <a:rPr lang="en-US" sz="280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উপর</a:t>
            </a:r>
            <a:r>
              <a:rPr lang="en-US" sz="280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নির্ভরশীল</a:t>
            </a:r>
            <a:r>
              <a:rPr lang="en-US" sz="280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নয়</a:t>
            </a:r>
            <a:r>
              <a:rPr lang="en-US" sz="280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2800" dirty="0" err="1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অর্থা</a:t>
            </a:r>
            <a:r>
              <a:rPr lang="en-US" sz="280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ৎ </a:t>
            </a:r>
            <a:r>
              <a:rPr lang="en-US" sz="2800" dirty="0" err="1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প্রকল্প</a:t>
            </a:r>
            <a:r>
              <a:rPr lang="en-US" sz="280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দুটি</a:t>
            </a:r>
            <a:r>
              <a:rPr lang="en-US" sz="280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স্বাধীন</a:t>
            </a:r>
            <a:r>
              <a:rPr lang="en-US" sz="280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70C630DB-9891-4D9C-B1E0-180590D8ED35}"/>
              </a:ext>
            </a:extLst>
          </p:cNvPr>
          <p:cNvSpPr/>
          <p:nvPr/>
        </p:nvSpPr>
        <p:spPr>
          <a:xfrm>
            <a:off x="545692" y="4348466"/>
            <a:ext cx="7949382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800" b="1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পরস্পর</a:t>
            </a:r>
            <a:r>
              <a:rPr lang="en-US" sz="2800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বর্জনশীল</a:t>
            </a:r>
            <a:r>
              <a:rPr lang="bn-BD" sz="2800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প্রকল্প</a:t>
            </a:r>
            <a:r>
              <a:rPr lang="en-US" sz="2800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ঃ</a:t>
            </a:r>
            <a:r>
              <a:rPr lang="en-US" sz="280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বিভিন্ন</a:t>
            </a:r>
            <a:r>
              <a:rPr lang="en-US" sz="280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সীমাবদ্ধতার</a:t>
            </a:r>
            <a:r>
              <a:rPr lang="en-US" sz="280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কারণে</a:t>
            </a:r>
            <a:r>
              <a:rPr lang="en-US" sz="280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যখন</a:t>
            </a:r>
            <a:r>
              <a:rPr lang="en-US" sz="280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একাদ্বিক</a:t>
            </a:r>
            <a:r>
              <a:rPr lang="en-US" sz="280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প্রকল্পের</a:t>
            </a:r>
            <a:r>
              <a:rPr lang="en-US" sz="280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মধ্য</a:t>
            </a:r>
            <a:r>
              <a:rPr lang="en-US" sz="280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হতে</a:t>
            </a:r>
            <a:r>
              <a:rPr lang="en-US" sz="280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একটি</a:t>
            </a:r>
            <a:r>
              <a:rPr lang="en-US" sz="280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প্রকল্প</a:t>
            </a:r>
            <a:r>
              <a:rPr lang="en-US" sz="280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নির্বাচিত</a:t>
            </a:r>
            <a:r>
              <a:rPr lang="en-US" sz="280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280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280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তখন</a:t>
            </a:r>
            <a:r>
              <a:rPr lang="en-US" sz="280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প্রকল্পগুলোকে</a:t>
            </a:r>
            <a:r>
              <a:rPr lang="en-US" sz="280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পরস্পর</a:t>
            </a:r>
            <a:r>
              <a:rPr lang="en-US" sz="280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বর্জনশীল</a:t>
            </a:r>
            <a:r>
              <a:rPr lang="en-US" sz="280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প্রকল্প</a:t>
            </a:r>
            <a:r>
              <a:rPr lang="en-US" sz="280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বলে</a:t>
            </a:r>
            <a:r>
              <a:rPr lang="en-US" sz="280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</p:spTree>
    <p:extLst>
      <p:ext uri="{BB962C8B-B14F-4D97-AF65-F5344CB8AC3E}">
        <p14:creationId xmlns:p14="http://schemas.microsoft.com/office/powerpoint/2010/main" val="305830992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8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04684" y="691771"/>
            <a:ext cx="7949383" cy="584775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err="1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মূলধন</a:t>
            </a:r>
            <a:r>
              <a:rPr lang="en-US" sz="3200" b="1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বাজেটিং</a:t>
            </a:r>
            <a:endParaRPr lang="bn-IN" sz="3200" b="1" dirty="0">
              <a:solidFill>
                <a:srgbClr val="0070C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04684" y="1476923"/>
            <a:ext cx="7949383" cy="646331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</p:spPr>
        <p:txBody>
          <a:bodyPr wrap="square" rtlCol="0">
            <a:spAutoFit/>
          </a:bodyPr>
          <a:lstStyle/>
          <a:p>
            <a:pPr lvl="0" algn="ctr"/>
            <a:r>
              <a:rPr lang="bn-BD" sz="360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প্রক</a:t>
            </a:r>
            <a:r>
              <a:rPr lang="en-US" sz="3600" dirty="0" err="1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ল্পের</a:t>
            </a:r>
            <a:r>
              <a:rPr lang="en-US" sz="360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প্রকারভেদ</a:t>
            </a:r>
            <a:endParaRPr lang="en-US" sz="3600" dirty="0">
              <a:solidFill>
                <a:prstClr val="black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597309" y="2577181"/>
            <a:ext cx="7949382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800" dirty="0" err="1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যেমন</a:t>
            </a:r>
            <a:r>
              <a:rPr lang="en-US" sz="280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- </a:t>
            </a:r>
            <a:r>
              <a:rPr lang="en-US" sz="2800" dirty="0" err="1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উপরের</a:t>
            </a:r>
            <a:r>
              <a:rPr lang="en-US" sz="280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উদাহরণে</a:t>
            </a:r>
            <a:r>
              <a:rPr lang="en-US" sz="280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বনলতা</a:t>
            </a:r>
            <a:r>
              <a:rPr lang="en-US" sz="280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এন্টাপ্রাইজের</a:t>
            </a:r>
            <a:r>
              <a:rPr lang="en-US" sz="280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চামড়া</a:t>
            </a:r>
            <a:r>
              <a:rPr lang="en-US" sz="280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2800" dirty="0" err="1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শিল্প</a:t>
            </a:r>
            <a:r>
              <a:rPr lang="en-US" sz="280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খাতে</a:t>
            </a:r>
            <a:r>
              <a:rPr lang="en-US" sz="280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যথাক্রমে</a:t>
            </a:r>
            <a:r>
              <a:rPr lang="en-US" sz="280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১০ </a:t>
            </a:r>
            <a:r>
              <a:rPr lang="en-US" sz="2800" dirty="0" err="1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লক্ষ</a:t>
            </a:r>
            <a:r>
              <a:rPr lang="en-US" sz="280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ও ১৫ </a:t>
            </a:r>
            <a:r>
              <a:rPr lang="en-US" sz="2800" dirty="0" err="1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লক্ষ</a:t>
            </a:r>
            <a:r>
              <a:rPr lang="en-US" sz="280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টাকা</a:t>
            </a:r>
            <a:r>
              <a:rPr lang="en-US" sz="280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বিনিয়োগ</a:t>
            </a:r>
            <a:r>
              <a:rPr lang="en-US" sz="280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করার</a:t>
            </a:r>
            <a:r>
              <a:rPr lang="en-US" sz="280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পর্যাপ্ত</a:t>
            </a:r>
            <a:r>
              <a:rPr lang="en-US" sz="280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অর্থ</a:t>
            </a:r>
            <a:r>
              <a:rPr lang="en-US" sz="280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ছিল</a:t>
            </a:r>
            <a:r>
              <a:rPr lang="en-US" sz="280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2800" dirty="0" err="1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কিন্তু</a:t>
            </a:r>
            <a:r>
              <a:rPr lang="en-US" sz="280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তাদের</a:t>
            </a:r>
            <a:r>
              <a:rPr lang="en-US" sz="280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কাছে</a:t>
            </a:r>
            <a:r>
              <a:rPr lang="en-US" sz="280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দুটি</a:t>
            </a:r>
            <a:r>
              <a:rPr lang="en-US" sz="280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প্রকল্পে</a:t>
            </a:r>
            <a:r>
              <a:rPr lang="en-US" sz="280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বিনিয়োগ</a:t>
            </a:r>
            <a:r>
              <a:rPr lang="en-US" sz="280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করার</a:t>
            </a:r>
            <a:r>
              <a:rPr lang="en-US" sz="280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মতো</a:t>
            </a:r>
            <a:r>
              <a:rPr lang="en-US" sz="280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পর্যাপ্ত</a:t>
            </a:r>
            <a:r>
              <a:rPr lang="en-US" sz="280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অর্থ</a:t>
            </a:r>
            <a:r>
              <a:rPr lang="en-US" sz="280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না</a:t>
            </a:r>
            <a:r>
              <a:rPr lang="en-US" sz="280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থাকলে</a:t>
            </a:r>
            <a:r>
              <a:rPr lang="en-US" sz="280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তাদের</a:t>
            </a:r>
            <a:r>
              <a:rPr lang="en-US" sz="280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যেকোনো</a:t>
            </a:r>
            <a:r>
              <a:rPr lang="en-US" sz="280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একটি</a:t>
            </a:r>
            <a:r>
              <a:rPr lang="en-US" sz="280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প্রকল্প</a:t>
            </a:r>
            <a:r>
              <a:rPr lang="en-US" sz="280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বেছে</a:t>
            </a:r>
            <a:r>
              <a:rPr lang="en-US" sz="280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নিতে</a:t>
            </a:r>
            <a:r>
              <a:rPr lang="en-US" sz="280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হতো</a:t>
            </a:r>
            <a:r>
              <a:rPr lang="en-US" sz="280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2800" dirty="0" err="1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এক্ষেত্রে</a:t>
            </a:r>
            <a:r>
              <a:rPr lang="en-US" sz="280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প্রকল্প</a:t>
            </a:r>
            <a:r>
              <a:rPr lang="en-US" sz="280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দুটি</a:t>
            </a:r>
            <a:r>
              <a:rPr lang="en-US" sz="280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পরস্পর</a:t>
            </a:r>
            <a:r>
              <a:rPr lang="en-US" sz="280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বর্জনশীল</a:t>
            </a:r>
            <a:r>
              <a:rPr lang="en-US" sz="280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প্রকল্প</a:t>
            </a:r>
            <a:r>
              <a:rPr lang="en-US" sz="280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2800" dirty="0" err="1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অর্থা</a:t>
            </a:r>
            <a:r>
              <a:rPr lang="en-US" sz="280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ৎ </a:t>
            </a:r>
            <a:r>
              <a:rPr lang="en-US" sz="2800" dirty="0" err="1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একটি</a:t>
            </a:r>
            <a:r>
              <a:rPr lang="en-US" sz="280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প্রকল্প</a:t>
            </a:r>
            <a:r>
              <a:rPr lang="en-US" sz="280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গ্রহন</a:t>
            </a:r>
            <a:r>
              <a:rPr lang="en-US" sz="280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করা</a:t>
            </a:r>
            <a:r>
              <a:rPr lang="en-US" sz="280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হলে</a:t>
            </a:r>
            <a:r>
              <a:rPr lang="en-US" sz="280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অপর</a:t>
            </a:r>
            <a:r>
              <a:rPr lang="en-US" sz="280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প্রকল্প</a:t>
            </a:r>
            <a:r>
              <a:rPr lang="en-US" sz="280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স্বয়ংক্রিয়</a:t>
            </a:r>
            <a:r>
              <a:rPr lang="en-US" sz="280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ভাবে</a:t>
            </a:r>
            <a:r>
              <a:rPr lang="en-US" sz="280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বাতিল</a:t>
            </a:r>
            <a:r>
              <a:rPr lang="en-US" sz="280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হয়ে</a:t>
            </a:r>
            <a:r>
              <a:rPr lang="en-US" sz="280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যাবে</a:t>
            </a:r>
            <a:r>
              <a:rPr lang="en-US" sz="280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</a:p>
        </p:txBody>
      </p:sp>
    </p:spTree>
    <p:extLst>
      <p:ext uri="{BB962C8B-B14F-4D97-AF65-F5344CB8AC3E}">
        <p14:creationId xmlns:p14="http://schemas.microsoft.com/office/powerpoint/2010/main" val="176073994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8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737419" y="441046"/>
            <a:ext cx="7742906" cy="584775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err="1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মূলধন</a:t>
            </a:r>
            <a:r>
              <a:rPr lang="en-US" sz="3200" b="1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বাজেটিং</a:t>
            </a:r>
            <a:endParaRPr lang="bn-IN" sz="3200" b="1" dirty="0">
              <a:solidFill>
                <a:srgbClr val="0070C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37419" y="1276509"/>
            <a:ext cx="7742906" cy="1077218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</p:spPr>
        <p:txBody>
          <a:bodyPr wrap="square" rtlCol="0">
            <a:spAutoFit/>
          </a:bodyPr>
          <a:lstStyle/>
          <a:p>
            <a:pPr lvl="0" algn="ctr"/>
            <a:r>
              <a:rPr lang="en-US" sz="3200" dirty="0" err="1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স্বাধীন</a:t>
            </a:r>
            <a:r>
              <a:rPr lang="en-US" sz="320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20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প্রক</a:t>
            </a:r>
            <a:r>
              <a:rPr lang="en-US" sz="3200" dirty="0" err="1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ল্প</a:t>
            </a:r>
            <a:r>
              <a:rPr lang="en-US" sz="320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3200" dirty="0" err="1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পরস্পর</a:t>
            </a:r>
            <a:r>
              <a:rPr lang="en-US" sz="320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বর্জনশীল</a:t>
            </a:r>
            <a:r>
              <a:rPr lang="en-US" sz="320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20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প্রক</a:t>
            </a:r>
            <a:r>
              <a:rPr lang="en-US" sz="3200" dirty="0" err="1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ল্পের</a:t>
            </a:r>
            <a:r>
              <a:rPr lang="en-US" sz="320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মধ্যে</a:t>
            </a:r>
            <a:r>
              <a:rPr lang="en-US" sz="320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পার্থক্য</a:t>
            </a:r>
            <a:endParaRPr lang="en-US" sz="3200" dirty="0">
              <a:solidFill>
                <a:prstClr val="black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lvl="0" algn="ctr"/>
            <a:r>
              <a:rPr lang="en-US" sz="320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(</a:t>
            </a:r>
            <a:r>
              <a:rPr lang="en-US" sz="160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Difference between Independent Project and mutually exclusive project)</a:t>
            </a: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74501096"/>
              </p:ext>
            </p:extLst>
          </p:nvPr>
        </p:nvGraphicFramePr>
        <p:xfrm>
          <a:off x="0" y="2604415"/>
          <a:ext cx="9143998" cy="355660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61420">
                  <a:extLst>
                    <a:ext uri="{9D8B030D-6E8A-4147-A177-3AD203B41FA5}">
                      <a16:colId xmlns:a16="http://schemas.microsoft.com/office/drawing/2014/main" val="2143881161"/>
                    </a:ext>
                  </a:extLst>
                </a:gridCol>
                <a:gridCol w="866437">
                  <a:extLst>
                    <a:ext uri="{9D8B030D-6E8A-4147-A177-3AD203B41FA5}">
                      <a16:colId xmlns:a16="http://schemas.microsoft.com/office/drawing/2014/main" val="2637573430"/>
                    </a:ext>
                  </a:extLst>
                </a:gridCol>
                <a:gridCol w="4216141">
                  <a:extLst>
                    <a:ext uri="{9D8B030D-6E8A-4147-A177-3AD203B41FA5}">
                      <a16:colId xmlns:a16="http://schemas.microsoft.com/office/drawing/2014/main" val="2969634958"/>
                    </a:ext>
                  </a:extLst>
                </a:gridCol>
              </a:tblGrid>
              <a:tr h="595985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>
                          <a:solidFill>
                            <a:prstClr val="black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স্বাধীন</a:t>
                      </a:r>
                      <a:r>
                        <a:rPr lang="en-US" sz="2400" dirty="0">
                          <a:solidFill>
                            <a:prstClr val="black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bn-BD" sz="2400" dirty="0">
                          <a:solidFill>
                            <a:prstClr val="black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প্রক</a:t>
                      </a:r>
                      <a:r>
                        <a:rPr lang="en-US" sz="2400" dirty="0" err="1">
                          <a:solidFill>
                            <a:prstClr val="black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ল্প</a:t>
                      </a:r>
                      <a:r>
                        <a:rPr lang="en-US" sz="2400" dirty="0">
                          <a:solidFill>
                            <a:prstClr val="black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err="1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পার্থক্যের</a:t>
                      </a:r>
                      <a:r>
                        <a:rPr lang="en-US" sz="1800" baseline="0" dirty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1800" baseline="0" dirty="0" err="1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বিষয়</a:t>
                      </a:r>
                      <a:r>
                        <a:rPr lang="en-US" sz="1800" baseline="0" dirty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endParaRPr lang="en-US" sz="1800" dirty="0">
                        <a:solidFill>
                          <a:schemeClr val="tx1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>
                          <a:solidFill>
                            <a:prstClr val="black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পরস্পর</a:t>
                      </a:r>
                      <a:r>
                        <a:rPr lang="en-US" sz="2400" dirty="0">
                          <a:solidFill>
                            <a:prstClr val="black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prstClr val="black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বর্জনশীল</a:t>
                      </a:r>
                      <a:r>
                        <a:rPr lang="en-US" sz="2400" dirty="0">
                          <a:solidFill>
                            <a:prstClr val="black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prstClr val="black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প্রকল্প</a:t>
                      </a:r>
                      <a:endParaRPr lang="en-US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57578491"/>
                  </a:ext>
                </a:extLst>
              </a:tr>
              <a:tr h="1652698">
                <a:tc>
                  <a:txBody>
                    <a:bodyPr/>
                    <a:lstStyle/>
                    <a:p>
                      <a:pPr algn="just"/>
                      <a:r>
                        <a:rPr lang="en-US" sz="2400" dirty="0" err="1">
                          <a:solidFill>
                            <a:prstClr val="black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কোন</a:t>
                      </a:r>
                      <a:r>
                        <a:rPr lang="en-US" sz="2400" dirty="0">
                          <a:solidFill>
                            <a:prstClr val="black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prstClr val="black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একটি</a:t>
                      </a:r>
                      <a:r>
                        <a:rPr lang="en-US" sz="2400" dirty="0">
                          <a:solidFill>
                            <a:prstClr val="black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prstClr val="black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প্রকল্প</a:t>
                      </a:r>
                      <a:r>
                        <a:rPr lang="en-US" sz="2400" dirty="0">
                          <a:solidFill>
                            <a:prstClr val="black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prstClr val="black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গ্রহণ</a:t>
                      </a:r>
                      <a:r>
                        <a:rPr lang="en-US" sz="2400" dirty="0">
                          <a:solidFill>
                            <a:prstClr val="black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prstClr val="black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বা</a:t>
                      </a:r>
                      <a:r>
                        <a:rPr lang="en-US" sz="2400" dirty="0">
                          <a:solidFill>
                            <a:prstClr val="black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prstClr val="black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বর্জন</a:t>
                      </a:r>
                      <a:r>
                        <a:rPr lang="en-US" sz="2400" dirty="0">
                          <a:solidFill>
                            <a:prstClr val="black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prstClr val="black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করার</a:t>
                      </a:r>
                      <a:r>
                        <a:rPr lang="en-US" sz="2400" dirty="0">
                          <a:solidFill>
                            <a:prstClr val="black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prstClr val="black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সাথে</a:t>
                      </a:r>
                      <a:r>
                        <a:rPr lang="en-US" sz="2400" dirty="0">
                          <a:solidFill>
                            <a:prstClr val="black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bn-BD" sz="2400" dirty="0">
                          <a:solidFill>
                            <a:prstClr val="black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যদি অন্য আরেকটি প্রকল্প </a:t>
                      </a:r>
                      <a:r>
                        <a:rPr lang="en-US" sz="2400" dirty="0" err="1">
                          <a:solidFill>
                            <a:prstClr val="black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গ্রহণ</a:t>
                      </a:r>
                      <a:r>
                        <a:rPr lang="en-US" sz="2400" dirty="0">
                          <a:solidFill>
                            <a:prstClr val="black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prstClr val="black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বা</a:t>
                      </a:r>
                      <a:r>
                        <a:rPr lang="en-US" sz="2400" dirty="0">
                          <a:solidFill>
                            <a:prstClr val="black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prstClr val="black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বর্জনের</a:t>
                      </a:r>
                      <a:r>
                        <a:rPr lang="en-US" sz="2400" dirty="0">
                          <a:solidFill>
                            <a:prstClr val="black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bn-BD" sz="2400" dirty="0">
                          <a:solidFill>
                            <a:prstClr val="black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সরাসরি সম্পর্ক</a:t>
                      </a:r>
                      <a:r>
                        <a:rPr lang="en-US" sz="2400" dirty="0">
                          <a:solidFill>
                            <a:prstClr val="black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bn-BD" sz="2400" dirty="0">
                          <a:solidFill>
                            <a:prstClr val="black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না থা</a:t>
                      </a:r>
                      <a:r>
                        <a:rPr lang="en-US" sz="2400" dirty="0" err="1">
                          <a:solidFill>
                            <a:prstClr val="black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কে</a:t>
                      </a:r>
                      <a:r>
                        <a:rPr lang="en-US" sz="2400" dirty="0">
                          <a:solidFill>
                            <a:prstClr val="black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prstClr val="black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তবে</a:t>
                      </a:r>
                      <a:r>
                        <a:rPr lang="bn-BD" sz="2400" dirty="0">
                          <a:solidFill>
                            <a:prstClr val="black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প্রকল্প দুটিকে পরস্পর স্বাধীন প্রকল্প বলে</a:t>
                      </a:r>
                      <a:r>
                        <a:rPr lang="en-US" sz="2400" dirty="0">
                          <a:solidFill>
                            <a:prstClr val="black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।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err="1">
                          <a:solidFill>
                            <a:prstClr val="black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সং</a:t>
                      </a:r>
                      <a:r>
                        <a:rPr lang="en-US" sz="2800" baseline="0" dirty="0" err="1">
                          <a:solidFill>
                            <a:prstClr val="black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জ্ঞা</a:t>
                      </a:r>
                      <a:endParaRPr lang="en-US" sz="2800" b="1" dirty="0">
                        <a:latin typeface="NikoshBAN" panose="0200000000000000000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 sz="2400" dirty="0" err="1">
                          <a:solidFill>
                            <a:prstClr val="black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কোন</a:t>
                      </a:r>
                      <a:r>
                        <a:rPr lang="en-US" sz="2400" dirty="0">
                          <a:solidFill>
                            <a:prstClr val="black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prstClr val="black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একটি</a:t>
                      </a:r>
                      <a:r>
                        <a:rPr lang="en-US" sz="2400" dirty="0">
                          <a:solidFill>
                            <a:prstClr val="black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prstClr val="black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প্রকল্প</a:t>
                      </a:r>
                      <a:r>
                        <a:rPr lang="en-US" sz="2400" dirty="0">
                          <a:solidFill>
                            <a:prstClr val="black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prstClr val="black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গ্রহণ</a:t>
                      </a:r>
                      <a:r>
                        <a:rPr lang="en-US" sz="2400" dirty="0">
                          <a:solidFill>
                            <a:prstClr val="black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prstClr val="black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বা</a:t>
                      </a:r>
                      <a:r>
                        <a:rPr lang="en-US" sz="2400" dirty="0">
                          <a:solidFill>
                            <a:prstClr val="black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prstClr val="black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বর্জন</a:t>
                      </a:r>
                      <a:r>
                        <a:rPr lang="en-US" sz="2400" dirty="0">
                          <a:solidFill>
                            <a:prstClr val="black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prstClr val="black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করার</a:t>
                      </a:r>
                      <a:r>
                        <a:rPr lang="en-US" sz="2400" dirty="0">
                          <a:solidFill>
                            <a:prstClr val="black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prstClr val="black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সাথে</a:t>
                      </a:r>
                      <a:r>
                        <a:rPr lang="en-US" sz="2400" dirty="0">
                          <a:solidFill>
                            <a:prstClr val="black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bn-BD" sz="2400" dirty="0">
                          <a:solidFill>
                            <a:prstClr val="black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যদি অন্য আরেকটি প্রকল্প </a:t>
                      </a:r>
                      <a:r>
                        <a:rPr lang="en-US" sz="2400" dirty="0" err="1">
                          <a:solidFill>
                            <a:prstClr val="black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গ্রহণ</a:t>
                      </a:r>
                      <a:r>
                        <a:rPr lang="en-US" sz="2400" dirty="0">
                          <a:solidFill>
                            <a:prstClr val="black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prstClr val="black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বা</a:t>
                      </a:r>
                      <a:r>
                        <a:rPr lang="en-US" sz="2400" dirty="0">
                          <a:solidFill>
                            <a:prstClr val="black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prstClr val="black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বর্জনের</a:t>
                      </a:r>
                      <a:r>
                        <a:rPr lang="en-US" sz="2400" dirty="0">
                          <a:solidFill>
                            <a:prstClr val="black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bn-BD" sz="2400" dirty="0">
                          <a:solidFill>
                            <a:prstClr val="black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সরাসরি সম্পর্ক</a:t>
                      </a:r>
                      <a:r>
                        <a:rPr lang="en-US" sz="2400" dirty="0">
                          <a:solidFill>
                            <a:prstClr val="black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bn-BD" sz="2400" dirty="0">
                          <a:solidFill>
                            <a:prstClr val="black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না থা</a:t>
                      </a:r>
                      <a:r>
                        <a:rPr lang="en-US" sz="2400" dirty="0" err="1">
                          <a:solidFill>
                            <a:prstClr val="black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কে</a:t>
                      </a:r>
                      <a:r>
                        <a:rPr lang="en-US" sz="2400" dirty="0">
                          <a:solidFill>
                            <a:prstClr val="black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prstClr val="black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তবে</a:t>
                      </a:r>
                      <a:r>
                        <a:rPr lang="bn-BD" sz="2400" dirty="0">
                          <a:solidFill>
                            <a:prstClr val="black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প্রকল্প দুটিকে পরস্পর স্বাধীন প্রকল্প বলে</a:t>
                      </a:r>
                      <a:r>
                        <a:rPr lang="en-US" sz="2400" dirty="0">
                          <a:solidFill>
                            <a:prstClr val="black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।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79212261"/>
                  </a:ext>
                </a:extLst>
              </a:tr>
              <a:tr h="1263828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NikoshBAN" panose="02000000000000000000" pitchFamily="2" charset="0"/>
                          <a:ea typeface="+mn-ea"/>
                          <a:cs typeface="NikoshBAN" panose="02000000000000000000" pitchFamily="2" charset="0"/>
                        </a:rPr>
                        <a:t>এক্ষেত্রে</a:t>
                      </a: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NikoshBAN" panose="02000000000000000000" pitchFamily="2" charset="0"/>
                          <a:ea typeface="+mn-ea"/>
                          <a:cs typeface="NikoshBAN" panose="02000000000000000000" pitchFamily="2" charset="0"/>
                        </a:rPr>
                        <a:t> </a:t>
                      </a:r>
                      <a:r>
                        <a:rPr kumimoji="0" lang="en-US" sz="24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NikoshBAN" panose="02000000000000000000" pitchFamily="2" charset="0"/>
                          <a:ea typeface="+mn-ea"/>
                          <a:cs typeface="NikoshBAN" panose="02000000000000000000" pitchFamily="2" charset="0"/>
                        </a:rPr>
                        <a:t>নতুন</a:t>
                      </a: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NikoshBAN" panose="02000000000000000000" pitchFamily="2" charset="0"/>
                          <a:ea typeface="+mn-ea"/>
                          <a:cs typeface="NikoshBAN" panose="02000000000000000000" pitchFamily="2" charset="0"/>
                        </a:rPr>
                        <a:t> </a:t>
                      </a:r>
                      <a:r>
                        <a:rPr kumimoji="0" lang="en-US" sz="24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NikoshBAN" panose="02000000000000000000" pitchFamily="2" charset="0"/>
                          <a:ea typeface="+mn-ea"/>
                          <a:cs typeface="NikoshBAN" panose="02000000000000000000" pitchFamily="2" charset="0"/>
                        </a:rPr>
                        <a:t>প্রকল্পটির</a:t>
                      </a: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NikoshBAN" panose="02000000000000000000" pitchFamily="2" charset="0"/>
                          <a:ea typeface="+mn-ea"/>
                          <a:cs typeface="NikoshBAN" panose="02000000000000000000" pitchFamily="2" charset="0"/>
                        </a:rPr>
                        <a:t> </a:t>
                      </a:r>
                      <a:r>
                        <a:rPr kumimoji="0" lang="en-US" sz="24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NikoshBAN" panose="02000000000000000000" pitchFamily="2" charset="0"/>
                          <a:ea typeface="+mn-ea"/>
                          <a:cs typeface="NikoshBAN" panose="02000000000000000000" pitchFamily="2" charset="0"/>
                        </a:rPr>
                        <a:t>আয়ের</a:t>
                      </a: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NikoshBAN" panose="02000000000000000000" pitchFamily="2" charset="0"/>
                          <a:ea typeface="+mn-ea"/>
                          <a:cs typeface="NikoshBAN" panose="02000000000000000000" pitchFamily="2" charset="0"/>
                        </a:rPr>
                        <a:t> </a:t>
                      </a:r>
                      <a:r>
                        <a:rPr kumimoji="0" lang="en-US" sz="24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NikoshBAN" panose="02000000000000000000" pitchFamily="2" charset="0"/>
                          <a:ea typeface="+mn-ea"/>
                          <a:cs typeface="NikoshBAN" panose="02000000000000000000" pitchFamily="2" charset="0"/>
                        </a:rPr>
                        <a:t>হার</a:t>
                      </a: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NikoshBAN" panose="02000000000000000000" pitchFamily="2" charset="0"/>
                          <a:ea typeface="+mn-ea"/>
                          <a:cs typeface="NikoshBAN" panose="02000000000000000000" pitchFamily="2" charset="0"/>
                        </a:rPr>
                        <a:t> </a:t>
                      </a:r>
                      <a:r>
                        <a:rPr kumimoji="0" lang="en-US" sz="24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NikoshBAN" panose="02000000000000000000" pitchFamily="2" charset="0"/>
                          <a:ea typeface="+mn-ea"/>
                          <a:cs typeface="NikoshBAN" panose="02000000000000000000" pitchFamily="2" charset="0"/>
                        </a:rPr>
                        <a:t>যদি</a:t>
                      </a: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NikoshBAN" panose="02000000000000000000" pitchFamily="2" charset="0"/>
                          <a:ea typeface="+mn-ea"/>
                          <a:cs typeface="NikoshBAN" panose="02000000000000000000" pitchFamily="2" charset="0"/>
                        </a:rPr>
                        <a:t> </a:t>
                      </a:r>
                      <a:r>
                        <a:rPr kumimoji="0" lang="en-US" sz="24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NikoshBAN" panose="02000000000000000000" pitchFamily="2" charset="0"/>
                          <a:ea typeface="+mn-ea"/>
                          <a:cs typeface="NikoshBAN" panose="02000000000000000000" pitchFamily="2" charset="0"/>
                        </a:rPr>
                        <a:t>প্রত্যাশিত</a:t>
                      </a: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NikoshBAN" panose="02000000000000000000" pitchFamily="2" charset="0"/>
                          <a:ea typeface="+mn-ea"/>
                          <a:cs typeface="NikoshBAN" panose="02000000000000000000" pitchFamily="2" charset="0"/>
                        </a:rPr>
                        <a:t> </a:t>
                      </a:r>
                      <a:r>
                        <a:rPr kumimoji="0" lang="en-US" sz="24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NikoshBAN" panose="02000000000000000000" pitchFamily="2" charset="0"/>
                          <a:ea typeface="+mn-ea"/>
                          <a:cs typeface="NikoshBAN" panose="02000000000000000000" pitchFamily="2" charset="0"/>
                        </a:rPr>
                        <a:t>আয়ের</a:t>
                      </a: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NikoshBAN" panose="02000000000000000000" pitchFamily="2" charset="0"/>
                          <a:ea typeface="+mn-ea"/>
                          <a:cs typeface="NikoshBAN" panose="02000000000000000000" pitchFamily="2" charset="0"/>
                        </a:rPr>
                        <a:t> </a:t>
                      </a:r>
                      <a:r>
                        <a:rPr kumimoji="0" lang="en-US" sz="24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NikoshBAN" panose="02000000000000000000" pitchFamily="2" charset="0"/>
                          <a:ea typeface="+mn-ea"/>
                          <a:cs typeface="NikoshBAN" panose="02000000000000000000" pitchFamily="2" charset="0"/>
                        </a:rPr>
                        <a:t>হার</a:t>
                      </a: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NikoshBAN" panose="02000000000000000000" pitchFamily="2" charset="0"/>
                          <a:ea typeface="+mn-ea"/>
                          <a:cs typeface="NikoshBAN" panose="02000000000000000000" pitchFamily="2" charset="0"/>
                        </a:rPr>
                        <a:t> </a:t>
                      </a:r>
                      <a:r>
                        <a:rPr kumimoji="0" lang="en-US" sz="24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NikoshBAN" panose="02000000000000000000" pitchFamily="2" charset="0"/>
                          <a:ea typeface="+mn-ea"/>
                          <a:cs typeface="NikoshBAN" panose="02000000000000000000" pitchFamily="2" charset="0"/>
                        </a:rPr>
                        <a:t>থেকে</a:t>
                      </a: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NikoshBAN" panose="02000000000000000000" pitchFamily="2" charset="0"/>
                          <a:ea typeface="+mn-ea"/>
                          <a:cs typeface="NikoshBAN" panose="02000000000000000000" pitchFamily="2" charset="0"/>
                        </a:rPr>
                        <a:t> </a:t>
                      </a:r>
                      <a:r>
                        <a:rPr kumimoji="0" lang="en-US" sz="24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NikoshBAN" panose="02000000000000000000" pitchFamily="2" charset="0"/>
                          <a:ea typeface="+mn-ea"/>
                          <a:cs typeface="NikoshBAN" panose="02000000000000000000" pitchFamily="2" charset="0"/>
                        </a:rPr>
                        <a:t>বেশি</a:t>
                      </a: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NikoshBAN" panose="02000000000000000000" pitchFamily="2" charset="0"/>
                          <a:ea typeface="+mn-ea"/>
                          <a:cs typeface="NikoshBAN" panose="02000000000000000000" pitchFamily="2" charset="0"/>
                        </a:rPr>
                        <a:t> </a:t>
                      </a:r>
                      <a:r>
                        <a:rPr kumimoji="0" lang="en-US" sz="24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NikoshBAN" panose="02000000000000000000" pitchFamily="2" charset="0"/>
                          <a:ea typeface="+mn-ea"/>
                          <a:cs typeface="NikoshBAN" panose="02000000000000000000" pitchFamily="2" charset="0"/>
                        </a:rPr>
                        <a:t>হয়</a:t>
                      </a: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NikoshBAN" panose="02000000000000000000" pitchFamily="2" charset="0"/>
                          <a:ea typeface="+mn-ea"/>
                          <a:cs typeface="NikoshBAN" panose="02000000000000000000" pitchFamily="2" charset="0"/>
                        </a:rPr>
                        <a:t> </a:t>
                      </a:r>
                      <a:r>
                        <a:rPr kumimoji="0" lang="en-US" sz="24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NikoshBAN" panose="02000000000000000000" pitchFamily="2" charset="0"/>
                          <a:ea typeface="+mn-ea"/>
                          <a:cs typeface="NikoshBAN" panose="02000000000000000000" pitchFamily="2" charset="0"/>
                        </a:rPr>
                        <a:t>তবে</a:t>
                      </a: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NikoshBAN" panose="02000000000000000000" pitchFamily="2" charset="0"/>
                          <a:ea typeface="+mn-ea"/>
                          <a:cs typeface="NikoshBAN" panose="02000000000000000000" pitchFamily="2" charset="0"/>
                        </a:rPr>
                        <a:t> </a:t>
                      </a:r>
                      <a:r>
                        <a:rPr kumimoji="0" lang="en-US" sz="24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NikoshBAN" panose="02000000000000000000" pitchFamily="2" charset="0"/>
                          <a:ea typeface="+mn-ea"/>
                          <a:cs typeface="NikoshBAN" panose="02000000000000000000" pitchFamily="2" charset="0"/>
                        </a:rPr>
                        <a:t>প্রকল্পটি</a:t>
                      </a: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NikoshBAN" panose="02000000000000000000" pitchFamily="2" charset="0"/>
                          <a:ea typeface="+mn-ea"/>
                          <a:cs typeface="NikoshBAN" panose="02000000000000000000" pitchFamily="2" charset="0"/>
                        </a:rPr>
                        <a:t>  </a:t>
                      </a:r>
                      <a:r>
                        <a:rPr kumimoji="0" lang="en-US" sz="24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NikoshBAN" panose="02000000000000000000" pitchFamily="2" charset="0"/>
                          <a:ea typeface="+mn-ea"/>
                          <a:cs typeface="NikoshBAN" panose="02000000000000000000" pitchFamily="2" charset="0"/>
                        </a:rPr>
                        <a:t>নির্বাচিত</a:t>
                      </a: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NikoshBAN" panose="02000000000000000000" pitchFamily="2" charset="0"/>
                          <a:ea typeface="+mn-ea"/>
                          <a:cs typeface="NikoshBAN" panose="02000000000000000000" pitchFamily="2" charset="0"/>
                        </a:rPr>
                        <a:t> </a:t>
                      </a:r>
                      <a:r>
                        <a:rPr kumimoji="0" lang="en-US" sz="24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NikoshBAN" panose="02000000000000000000" pitchFamily="2" charset="0"/>
                          <a:ea typeface="+mn-ea"/>
                          <a:cs typeface="NikoshBAN" panose="02000000000000000000" pitchFamily="2" charset="0"/>
                        </a:rPr>
                        <a:t>হয়</a:t>
                      </a: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NikoshBAN" panose="02000000000000000000" pitchFamily="2" charset="0"/>
                          <a:ea typeface="+mn-ea"/>
                          <a:cs typeface="NikoshBAN" panose="02000000000000000000" pitchFamily="2" charset="0"/>
                        </a:rPr>
                        <a:t>। </a:t>
                      </a:r>
                      <a:endParaRPr kumimoji="0" lang="bn-IN" sz="2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NikoshBAN" panose="02000000000000000000" pitchFamily="2" charset="0"/>
                        <a:ea typeface="+mn-ea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err="1">
                          <a:solidFill>
                            <a:prstClr val="black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প্রকল্প</a:t>
                      </a:r>
                      <a:r>
                        <a:rPr lang="en-US" sz="2400" b="0" baseline="0" dirty="0">
                          <a:solidFill>
                            <a:prstClr val="black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2400" b="0" baseline="0" dirty="0" err="1">
                          <a:solidFill>
                            <a:prstClr val="black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নির্বাচন</a:t>
                      </a:r>
                      <a:endParaRPr lang="en-US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NikoshBAN" panose="02000000000000000000" pitchFamily="2" charset="0"/>
                          <a:ea typeface="+mn-ea"/>
                          <a:cs typeface="NikoshBAN" panose="02000000000000000000" pitchFamily="2" charset="0"/>
                        </a:rPr>
                        <a:t>এক্ষেত্রে</a:t>
                      </a: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NikoshBAN" panose="02000000000000000000" pitchFamily="2" charset="0"/>
                          <a:ea typeface="+mn-ea"/>
                          <a:cs typeface="NikoshBAN" panose="02000000000000000000" pitchFamily="2" charset="0"/>
                        </a:rPr>
                        <a:t> </a:t>
                      </a:r>
                      <a:r>
                        <a:rPr kumimoji="0" lang="en-US" sz="24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NikoshBAN" panose="02000000000000000000" pitchFamily="2" charset="0"/>
                          <a:ea typeface="+mn-ea"/>
                          <a:cs typeface="NikoshBAN" panose="02000000000000000000" pitchFamily="2" charset="0"/>
                        </a:rPr>
                        <a:t>অনেকগুলো</a:t>
                      </a: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NikoshBAN" panose="02000000000000000000" pitchFamily="2" charset="0"/>
                          <a:ea typeface="+mn-ea"/>
                          <a:cs typeface="NikoshBAN" panose="02000000000000000000" pitchFamily="2" charset="0"/>
                        </a:rPr>
                        <a:t> </a:t>
                      </a:r>
                      <a:r>
                        <a:rPr kumimoji="0" lang="en-US" sz="24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NikoshBAN" panose="02000000000000000000" pitchFamily="2" charset="0"/>
                          <a:ea typeface="+mn-ea"/>
                          <a:cs typeface="NikoshBAN" panose="02000000000000000000" pitchFamily="2" charset="0"/>
                        </a:rPr>
                        <a:t>প্রকল্প</a:t>
                      </a: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NikoshBAN" panose="02000000000000000000" pitchFamily="2" charset="0"/>
                          <a:ea typeface="+mn-ea"/>
                          <a:cs typeface="NikoshBAN" panose="02000000000000000000" pitchFamily="2" charset="0"/>
                        </a:rPr>
                        <a:t> </a:t>
                      </a:r>
                      <a:r>
                        <a:rPr kumimoji="0" lang="en-US" sz="24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NikoshBAN" panose="02000000000000000000" pitchFamily="2" charset="0"/>
                          <a:ea typeface="+mn-ea"/>
                          <a:cs typeface="NikoshBAN" panose="02000000000000000000" pitchFamily="2" charset="0"/>
                        </a:rPr>
                        <a:t>থেকে</a:t>
                      </a: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NikoshBAN" panose="02000000000000000000" pitchFamily="2" charset="0"/>
                          <a:ea typeface="+mn-ea"/>
                          <a:cs typeface="NikoshBAN" panose="02000000000000000000" pitchFamily="2" charset="0"/>
                        </a:rPr>
                        <a:t> </a:t>
                      </a:r>
                      <a:r>
                        <a:rPr kumimoji="0" lang="en-US" sz="24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NikoshBAN" panose="02000000000000000000" pitchFamily="2" charset="0"/>
                          <a:ea typeface="+mn-ea"/>
                          <a:cs typeface="NikoshBAN" panose="02000000000000000000" pitchFamily="2" charset="0"/>
                        </a:rPr>
                        <a:t>লাভজনক</a:t>
                      </a: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NikoshBAN" panose="02000000000000000000" pitchFamily="2" charset="0"/>
                          <a:ea typeface="+mn-ea"/>
                          <a:cs typeface="NikoshBAN" panose="02000000000000000000" pitchFamily="2" charset="0"/>
                        </a:rPr>
                        <a:t> </a:t>
                      </a:r>
                      <a:r>
                        <a:rPr kumimoji="0" lang="en-US" sz="24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NikoshBAN" panose="02000000000000000000" pitchFamily="2" charset="0"/>
                          <a:ea typeface="+mn-ea"/>
                          <a:cs typeface="NikoshBAN" panose="02000000000000000000" pitchFamily="2" charset="0"/>
                        </a:rPr>
                        <a:t>প্রকল্প</a:t>
                      </a: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NikoshBAN" panose="02000000000000000000" pitchFamily="2" charset="0"/>
                          <a:ea typeface="+mn-ea"/>
                          <a:cs typeface="NikoshBAN" panose="02000000000000000000" pitchFamily="2" charset="0"/>
                        </a:rPr>
                        <a:t> </a:t>
                      </a:r>
                      <a:r>
                        <a:rPr kumimoji="0" lang="en-US" sz="24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NikoshBAN" panose="02000000000000000000" pitchFamily="2" charset="0"/>
                          <a:ea typeface="+mn-ea"/>
                          <a:cs typeface="NikoshBAN" panose="02000000000000000000" pitchFamily="2" charset="0"/>
                        </a:rPr>
                        <a:t>নির্বাচন</a:t>
                      </a: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NikoshBAN" panose="02000000000000000000" pitchFamily="2" charset="0"/>
                          <a:ea typeface="+mn-ea"/>
                          <a:cs typeface="NikoshBAN" panose="02000000000000000000" pitchFamily="2" charset="0"/>
                        </a:rPr>
                        <a:t> </a:t>
                      </a:r>
                      <a:r>
                        <a:rPr kumimoji="0" lang="en-US" sz="24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NikoshBAN" panose="02000000000000000000" pitchFamily="2" charset="0"/>
                          <a:ea typeface="+mn-ea"/>
                          <a:cs typeface="NikoshBAN" panose="02000000000000000000" pitchFamily="2" charset="0"/>
                        </a:rPr>
                        <a:t>করতে</a:t>
                      </a: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NikoshBAN" panose="02000000000000000000" pitchFamily="2" charset="0"/>
                          <a:ea typeface="+mn-ea"/>
                          <a:cs typeface="NikoshBAN" panose="02000000000000000000" pitchFamily="2" charset="0"/>
                        </a:rPr>
                        <a:t> </a:t>
                      </a:r>
                      <a:r>
                        <a:rPr kumimoji="0" lang="en-US" sz="24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NikoshBAN" panose="02000000000000000000" pitchFamily="2" charset="0"/>
                          <a:ea typeface="+mn-ea"/>
                          <a:cs typeface="NikoshBAN" panose="02000000000000000000" pitchFamily="2" charset="0"/>
                        </a:rPr>
                        <a:t>হয়</a:t>
                      </a: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NikoshBAN" panose="02000000000000000000" pitchFamily="2" charset="0"/>
                          <a:ea typeface="+mn-ea"/>
                          <a:cs typeface="NikoshBAN" panose="02000000000000000000" pitchFamily="2" charset="0"/>
                        </a:rPr>
                        <a:t>। </a:t>
                      </a:r>
                      <a:endParaRPr kumimoji="0" lang="bn-IN" sz="2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NikoshBAN" panose="02000000000000000000" pitchFamily="2" charset="0"/>
                        <a:ea typeface="+mn-ea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8649772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3003795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01444" y="691775"/>
            <a:ext cx="8141111" cy="584775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err="1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মূলধন</a:t>
            </a:r>
            <a:r>
              <a:rPr lang="en-US" sz="3200" b="1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বাজেটিং</a:t>
            </a:r>
            <a:endParaRPr lang="bn-IN" sz="3200" b="1" dirty="0">
              <a:solidFill>
                <a:srgbClr val="0070C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01444" y="1441623"/>
            <a:ext cx="8141111" cy="492443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</p:spPr>
        <p:txBody>
          <a:bodyPr wrap="square" rtlCol="0">
            <a:spAutoFit/>
          </a:bodyPr>
          <a:lstStyle/>
          <a:p>
            <a:pPr lvl="0" algn="ctr"/>
            <a:r>
              <a:rPr lang="en-US" sz="2600" dirty="0" err="1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স্বাধীন</a:t>
            </a:r>
            <a:r>
              <a:rPr lang="en-US" sz="260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260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প্রক</a:t>
            </a:r>
            <a:r>
              <a:rPr lang="en-US" sz="2600" dirty="0" err="1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ল্প</a:t>
            </a:r>
            <a:r>
              <a:rPr lang="en-US" sz="260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2600" dirty="0" err="1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পরস্পর</a:t>
            </a:r>
            <a:r>
              <a:rPr lang="en-US" sz="260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600" dirty="0" err="1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বর্জনশীল</a:t>
            </a:r>
            <a:r>
              <a:rPr lang="en-US" sz="260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260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প্রক</a:t>
            </a:r>
            <a:r>
              <a:rPr lang="en-US" sz="2600" dirty="0" err="1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ল্পের</a:t>
            </a:r>
            <a:r>
              <a:rPr lang="en-US" sz="260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600" dirty="0" err="1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মধ্যে</a:t>
            </a:r>
            <a:r>
              <a:rPr lang="en-US" sz="260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600" dirty="0" err="1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পার্থক্য</a:t>
            </a:r>
            <a:endParaRPr lang="en-US" sz="2600" dirty="0">
              <a:solidFill>
                <a:prstClr val="black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99806814"/>
              </p:ext>
            </p:extLst>
          </p:nvPr>
        </p:nvGraphicFramePr>
        <p:xfrm>
          <a:off x="0" y="2099139"/>
          <a:ext cx="9144000" cy="44805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61421">
                  <a:extLst>
                    <a:ext uri="{9D8B030D-6E8A-4147-A177-3AD203B41FA5}">
                      <a16:colId xmlns:a16="http://schemas.microsoft.com/office/drawing/2014/main" val="2143881161"/>
                    </a:ext>
                  </a:extLst>
                </a:gridCol>
                <a:gridCol w="866437">
                  <a:extLst>
                    <a:ext uri="{9D8B030D-6E8A-4147-A177-3AD203B41FA5}">
                      <a16:colId xmlns:a16="http://schemas.microsoft.com/office/drawing/2014/main" val="2637573430"/>
                    </a:ext>
                  </a:extLst>
                </a:gridCol>
                <a:gridCol w="4216142">
                  <a:extLst>
                    <a:ext uri="{9D8B030D-6E8A-4147-A177-3AD203B41FA5}">
                      <a16:colId xmlns:a16="http://schemas.microsoft.com/office/drawing/2014/main" val="2969634958"/>
                    </a:ext>
                  </a:extLst>
                </a:gridCol>
              </a:tblGrid>
              <a:tr h="620295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>
                          <a:solidFill>
                            <a:prstClr val="black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স্বাধীন</a:t>
                      </a:r>
                      <a:r>
                        <a:rPr lang="en-US" sz="2400" dirty="0">
                          <a:solidFill>
                            <a:prstClr val="black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bn-BD" sz="2400" dirty="0">
                          <a:solidFill>
                            <a:prstClr val="black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প্রক</a:t>
                      </a:r>
                      <a:r>
                        <a:rPr lang="en-US" sz="2400" dirty="0" err="1">
                          <a:solidFill>
                            <a:prstClr val="black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ল্প</a:t>
                      </a:r>
                      <a:r>
                        <a:rPr lang="en-US" sz="2400" dirty="0">
                          <a:solidFill>
                            <a:prstClr val="black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err="1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পার্থক্যের</a:t>
                      </a:r>
                      <a:r>
                        <a:rPr lang="en-US" sz="1800" baseline="0" dirty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1800" baseline="0" dirty="0" err="1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বিষয়</a:t>
                      </a:r>
                      <a:r>
                        <a:rPr lang="en-US" sz="1800" baseline="0" dirty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endParaRPr lang="en-US" sz="1800" dirty="0">
                        <a:solidFill>
                          <a:schemeClr val="tx1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err="1">
                          <a:solidFill>
                            <a:prstClr val="black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পরস্পর</a:t>
                      </a:r>
                      <a:r>
                        <a:rPr lang="en-US" sz="2800" dirty="0">
                          <a:solidFill>
                            <a:prstClr val="black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prstClr val="black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বর্জনশীল</a:t>
                      </a:r>
                      <a:r>
                        <a:rPr lang="en-US" sz="2800" dirty="0">
                          <a:solidFill>
                            <a:prstClr val="black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prstClr val="black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প্রকল্প</a:t>
                      </a:r>
                      <a:endParaRPr lang="en-US" sz="2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57578491"/>
                  </a:ext>
                </a:extLst>
              </a:tr>
              <a:tr h="1151976"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NikoshBAN" panose="02000000000000000000"/>
                          <a:ea typeface="+mn-ea"/>
                          <a:cs typeface="NikoshBAN" panose="02000000000000000000" pitchFamily="2" charset="0"/>
                        </a:rPr>
                        <a:t>এ </a:t>
                      </a:r>
                      <a:r>
                        <a:rPr kumimoji="0" lang="en-US" sz="24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NikoshBAN" panose="02000000000000000000"/>
                          <a:ea typeface="+mn-ea"/>
                          <a:cs typeface="NikoshBAN" panose="02000000000000000000" pitchFamily="2" charset="0"/>
                        </a:rPr>
                        <a:t>প্রকল্পের</a:t>
                      </a: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NikoshBAN" panose="02000000000000000000"/>
                          <a:ea typeface="+mn-ea"/>
                          <a:cs typeface="NikoshBAN" panose="02000000000000000000" pitchFamily="2" charset="0"/>
                        </a:rPr>
                        <a:t> </a:t>
                      </a:r>
                      <a:r>
                        <a:rPr kumimoji="0" lang="en-US" sz="24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NikoshBAN" panose="02000000000000000000"/>
                          <a:ea typeface="+mn-ea"/>
                          <a:cs typeface="NikoshBAN" panose="02000000000000000000" pitchFamily="2" charset="0"/>
                        </a:rPr>
                        <a:t>গ্রহণ-বর্জন</a:t>
                      </a: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NikoshBAN" panose="02000000000000000000"/>
                          <a:ea typeface="+mn-ea"/>
                          <a:cs typeface="NikoshBAN" panose="02000000000000000000" pitchFamily="2" charset="0"/>
                        </a:rPr>
                        <a:t> </a:t>
                      </a:r>
                      <a:r>
                        <a:rPr kumimoji="0" lang="en-US" sz="24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NikoshBAN" panose="02000000000000000000"/>
                          <a:ea typeface="+mn-ea"/>
                          <a:cs typeface="NikoshBAN" panose="02000000000000000000" pitchFamily="2" charset="0"/>
                        </a:rPr>
                        <a:t>অন্য</a:t>
                      </a: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NikoshBAN" panose="02000000000000000000"/>
                          <a:ea typeface="+mn-ea"/>
                          <a:cs typeface="NikoshBAN" panose="02000000000000000000" pitchFamily="2" charset="0"/>
                        </a:rPr>
                        <a:t> </a:t>
                      </a:r>
                      <a:r>
                        <a:rPr kumimoji="0" lang="en-US" sz="24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NikoshBAN" panose="02000000000000000000"/>
                          <a:ea typeface="+mn-ea"/>
                          <a:cs typeface="NikoshBAN" panose="02000000000000000000" pitchFamily="2" charset="0"/>
                        </a:rPr>
                        <a:t>প্রকল্প</a:t>
                      </a: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NikoshBAN" panose="02000000000000000000"/>
                          <a:ea typeface="+mn-ea"/>
                          <a:cs typeface="NikoshBAN" panose="02000000000000000000" pitchFamily="2" charset="0"/>
                        </a:rPr>
                        <a:t> </a:t>
                      </a:r>
                      <a:r>
                        <a:rPr kumimoji="0" lang="en-US" sz="24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NikoshBAN" panose="02000000000000000000"/>
                          <a:ea typeface="+mn-ea"/>
                          <a:cs typeface="NikoshBAN" panose="02000000000000000000" pitchFamily="2" charset="0"/>
                        </a:rPr>
                        <a:t>দ্বারা</a:t>
                      </a: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NikoshBAN" panose="02000000000000000000"/>
                          <a:ea typeface="+mn-ea"/>
                          <a:cs typeface="NikoshBAN" panose="02000000000000000000" pitchFamily="2" charset="0"/>
                        </a:rPr>
                        <a:t> </a:t>
                      </a:r>
                      <a:r>
                        <a:rPr kumimoji="0" lang="en-US" sz="24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NikoshBAN" panose="02000000000000000000"/>
                          <a:ea typeface="+mn-ea"/>
                          <a:cs typeface="NikoshBAN" panose="02000000000000000000" pitchFamily="2" charset="0"/>
                        </a:rPr>
                        <a:t>প্রভাবিত</a:t>
                      </a: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NikoshBAN" panose="02000000000000000000"/>
                          <a:ea typeface="+mn-ea"/>
                          <a:cs typeface="NikoshBAN" panose="02000000000000000000" pitchFamily="2" charset="0"/>
                        </a:rPr>
                        <a:t> </a:t>
                      </a:r>
                      <a:r>
                        <a:rPr kumimoji="0" lang="en-US" sz="24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NikoshBAN" panose="02000000000000000000"/>
                          <a:ea typeface="+mn-ea"/>
                          <a:cs typeface="NikoshBAN" panose="02000000000000000000" pitchFamily="2" charset="0"/>
                        </a:rPr>
                        <a:t>হয়ে</a:t>
                      </a: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NikoshBAN" panose="02000000000000000000"/>
                          <a:ea typeface="+mn-ea"/>
                          <a:cs typeface="NikoshBAN" panose="02000000000000000000" pitchFamily="2" charset="0"/>
                        </a:rPr>
                        <a:t> </a:t>
                      </a:r>
                      <a:r>
                        <a:rPr kumimoji="0" lang="en-US" sz="24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NikoshBAN" panose="02000000000000000000"/>
                          <a:ea typeface="+mn-ea"/>
                          <a:cs typeface="NikoshBAN" panose="02000000000000000000" pitchFamily="2" charset="0"/>
                        </a:rPr>
                        <a:t>থাকে</a:t>
                      </a: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NikoshBAN" panose="02000000000000000000"/>
                          <a:ea typeface="+mn-ea"/>
                          <a:cs typeface="NikoshBAN" panose="02000000000000000000" pitchFamily="2" charset="0"/>
                        </a:rPr>
                        <a:t> </a:t>
                      </a:r>
                      <a:r>
                        <a:rPr kumimoji="0" lang="en-US" sz="24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NikoshBAN" panose="02000000000000000000"/>
                          <a:ea typeface="+mn-ea"/>
                          <a:cs typeface="NikoshBAN" panose="02000000000000000000" pitchFamily="2" charset="0"/>
                        </a:rPr>
                        <a:t>না</a:t>
                      </a: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NikoshBAN" panose="02000000000000000000"/>
                          <a:ea typeface="+mn-ea"/>
                          <a:cs typeface="NikoshBAN" panose="02000000000000000000" pitchFamily="2" charset="0"/>
                        </a:rPr>
                        <a:t>।</a:t>
                      </a:r>
                      <a:endParaRPr kumimoji="0" lang="bn-IN" sz="2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NikoshBAN" panose="02000000000000000000"/>
                        <a:ea typeface="+mn-ea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>
                          <a:solidFill>
                            <a:prstClr val="black"/>
                          </a:solidFill>
                          <a:latin typeface="NikoshBAN" panose="02000000000000000000"/>
                          <a:cs typeface="NikoshBAN" panose="02000000000000000000" pitchFamily="2" charset="0"/>
                        </a:rPr>
                        <a:t>গ্রহণ</a:t>
                      </a:r>
                      <a:r>
                        <a:rPr lang="en-US" sz="2400" baseline="0" dirty="0">
                          <a:solidFill>
                            <a:prstClr val="black"/>
                          </a:solidFill>
                          <a:latin typeface="NikoshBAN" panose="0200000000000000000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2400" baseline="0" dirty="0" err="1">
                          <a:solidFill>
                            <a:prstClr val="black"/>
                          </a:solidFill>
                          <a:latin typeface="NikoshBAN" panose="02000000000000000000"/>
                          <a:cs typeface="NikoshBAN" panose="02000000000000000000" pitchFamily="2" charset="0"/>
                        </a:rPr>
                        <a:t>বর্জন</a:t>
                      </a:r>
                      <a:r>
                        <a:rPr lang="en-US" sz="2400" baseline="0" dirty="0">
                          <a:solidFill>
                            <a:prstClr val="black"/>
                          </a:solidFill>
                          <a:latin typeface="NikoshBAN" panose="0200000000000000000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2400" baseline="0" dirty="0" err="1">
                          <a:solidFill>
                            <a:prstClr val="black"/>
                          </a:solidFill>
                          <a:latin typeface="NikoshBAN" panose="02000000000000000000"/>
                          <a:cs typeface="NikoshBAN" panose="02000000000000000000" pitchFamily="2" charset="0"/>
                        </a:rPr>
                        <a:t>সিদ্ধান্ত</a:t>
                      </a:r>
                      <a:endParaRPr lang="en-US" sz="2400" b="1" dirty="0">
                        <a:latin typeface="NikoshBAN" panose="0200000000000000000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NikoshBAN" panose="02000000000000000000"/>
                          <a:ea typeface="+mn-ea"/>
                          <a:cs typeface="NikoshBAN" panose="02000000000000000000" pitchFamily="2" charset="0"/>
                        </a:rPr>
                        <a:t>এ </a:t>
                      </a:r>
                      <a:r>
                        <a:rPr kumimoji="0" lang="en-US" sz="24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NikoshBAN" panose="02000000000000000000"/>
                          <a:ea typeface="+mn-ea"/>
                          <a:cs typeface="NikoshBAN" panose="02000000000000000000" pitchFamily="2" charset="0"/>
                        </a:rPr>
                        <a:t>প্রকল্পের</a:t>
                      </a: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NikoshBAN" panose="02000000000000000000"/>
                          <a:ea typeface="+mn-ea"/>
                          <a:cs typeface="NikoshBAN" panose="02000000000000000000" pitchFamily="2" charset="0"/>
                        </a:rPr>
                        <a:t> </a:t>
                      </a:r>
                      <a:r>
                        <a:rPr kumimoji="0" lang="en-US" sz="24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NikoshBAN" panose="02000000000000000000"/>
                          <a:ea typeface="+mn-ea"/>
                          <a:cs typeface="NikoshBAN" panose="02000000000000000000" pitchFamily="2" charset="0"/>
                        </a:rPr>
                        <a:t>গ্রহণ-বর্জন</a:t>
                      </a: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NikoshBAN" panose="02000000000000000000"/>
                          <a:ea typeface="+mn-ea"/>
                          <a:cs typeface="NikoshBAN" panose="02000000000000000000" pitchFamily="2" charset="0"/>
                        </a:rPr>
                        <a:t> </a:t>
                      </a:r>
                      <a:r>
                        <a:rPr kumimoji="0" lang="en-US" sz="24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NikoshBAN" panose="02000000000000000000"/>
                          <a:ea typeface="+mn-ea"/>
                          <a:cs typeface="NikoshBAN" panose="02000000000000000000" pitchFamily="2" charset="0"/>
                        </a:rPr>
                        <a:t>অন্য</a:t>
                      </a: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NikoshBAN" panose="02000000000000000000"/>
                          <a:ea typeface="+mn-ea"/>
                          <a:cs typeface="NikoshBAN" panose="02000000000000000000" pitchFamily="2" charset="0"/>
                        </a:rPr>
                        <a:t> </a:t>
                      </a:r>
                      <a:r>
                        <a:rPr kumimoji="0" lang="en-US" sz="24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NikoshBAN" panose="02000000000000000000"/>
                          <a:ea typeface="+mn-ea"/>
                          <a:cs typeface="NikoshBAN" panose="02000000000000000000" pitchFamily="2" charset="0"/>
                        </a:rPr>
                        <a:t>প্রকল্প</a:t>
                      </a: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NikoshBAN" panose="02000000000000000000"/>
                          <a:ea typeface="+mn-ea"/>
                          <a:cs typeface="NikoshBAN" panose="02000000000000000000" pitchFamily="2" charset="0"/>
                        </a:rPr>
                        <a:t> </a:t>
                      </a:r>
                      <a:r>
                        <a:rPr kumimoji="0" lang="en-US" sz="24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NikoshBAN" panose="02000000000000000000"/>
                          <a:ea typeface="+mn-ea"/>
                          <a:cs typeface="NikoshBAN" panose="02000000000000000000" pitchFamily="2" charset="0"/>
                        </a:rPr>
                        <a:t>দ্বারা</a:t>
                      </a: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NikoshBAN" panose="02000000000000000000"/>
                          <a:ea typeface="+mn-ea"/>
                          <a:cs typeface="NikoshBAN" panose="02000000000000000000" pitchFamily="2" charset="0"/>
                        </a:rPr>
                        <a:t> </a:t>
                      </a:r>
                      <a:r>
                        <a:rPr kumimoji="0" lang="en-US" sz="24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NikoshBAN" panose="02000000000000000000"/>
                          <a:ea typeface="+mn-ea"/>
                          <a:cs typeface="NikoshBAN" panose="02000000000000000000" pitchFamily="2" charset="0"/>
                        </a:rPr>
                        <a:t>প্রভাবিত</a:t>
                      </a: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NikoshBAN" panose="02000000000000000000"/>
                          <a:ea typeface="+mn-ea"/>
                          <a:cs typeface="NikoshBAN" panose="02000000000000000000" pitchFamily="2" charset="0"/>
                        </a:rPr>
                        <a:t> </a:t>
                      </a:r>
                      <a:r>
                        <a:rPr kumimoji="0" lang="en-US" sz="24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NikoshBAN" panose="02000000000000000000"/>
                          <a:ea typeface="+mn-ea"/>
                          <a:cs typeface="NikoshBAN" panose="02000000000000000000" pitchFamily="2" charset="0"/>
                        </a:rPr>
                        <a:t>হয়ে</a:t>
                      </a: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NikoshBAN" panose="02000000000000000000"/>
                          <a:ea typeface="+mn-ea"/>
                          <a:cs typeface="NikoshBAN" panose="02000000000000000000" pitchFamily="2" charset="0"/>
                        </a:rPr>
                        <a:t> </a:t>
                      </a:r>
                      <a:r>
                        <a:rPr kumimoji="0" lang="en-US" sz="24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NikoshBAN" panose="02000000000000000000"/>
                          <a:ea typeface="+mn-ea"/>
                          <a:cs typeface="NikoshBAN" panose="02000000000000000000" pitchFamily="2" charset="0"/>
                        </a:rPr>
                        <a:t>থাকে</a:t>
                      </a: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NikoshBAN" panose="02000000000000000000"/>
                          <a:ea typeface="+mn-ea"/>
                          <a:cs typeface="NikoshBAN" panose="02000000000000000000" pitchFamily="2" charset="0"/>
                        </a:rPr>
                        <a:t>।</a:t>
                      </a:r>
                      <a:endParaRPr kumimoji="0" lang="bn-IN" sz="2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NikoshBAN" panose="02000000000000000000"/>
                        <a:ea typeface="+mn-ea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70786649"/>
                  </a:ext>
                </a:extLst>
              </a:tr>
              <a:tr h="2569794"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NikoshBAN" panose="02000000000000000000"/>
                          <a:ea typeface="+mn-ea"/>
                          <a:cs typeface="NikoshBAN" panose="02000000000000000000" pitchFamily="2" charset="0"/>
                        </a:rPr>
                        <a:t>জনাব</a:t>
                      </a: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NikoshBAN" panose="02000000000000000000"/>
                          <a:ea typeface="+mn-ea"/>
                          <a:cs typeface="NikoshBAN" panose="02000000000000000000" pitchFamily="2" charset="0"/>
                        </a:rPr>
                        <a:t> </a:t>
                      </a:r>
                      <a:r>
                        <a:rPr kumimoji="0" lang="en-US" sz="24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NikoshBAN" panose="02000000000000000000"/>
                          <a:ea typeface="+mn-ea"/>
                          <a:cs typeface="NikoshBAN" panose="02000000000000000000" pitchFamily="2" charset="0"/>
                        </a:rPr>
                        <a:t>ইকবাল</a:t>
                      </a: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NikoshBAN" panose="02000000000000000000"/>
                          <a:ea typeface="+mn-ea"/>
                          <a:cs typeface="NikoshBAN" panose="02000000000000000000" pitchFamily="2" charset="0"/>
                        </a:rPr>
                        <a:t> </a:t>
                      </a:r>
                      <a:r>
                        <a:rPr kumimoji="0" lang="en-US" sz="24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NikoshBAN" panose="02000000000000000000"/>
                          <a:ea typeface="+mn-ea"/>
                          <a:cs typeface="NikoshBAN" panose="02000000000000000000" pitchFamily="2" charset="0"/>
                        </a:rPr>
                        <a:t>করিম</a:t>
                      </a: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NikoshBAN" panose="02000000000000000000"/>
                          <a:ea typeface="+mn-ea"/>
                          <a:cs typeface="NikoshBAN" panose="02000000000000000000" pitchFamily="2" charset="0"/>
                        </a:rPr>
                        <a:t> </a:t>
                      </a:r>
                      <a:r>
                        <a:rPr kumimoji="0" lang="en-US" sz="24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NikoshBAN" panose="02000000000000000000"/>
                          <a:ea typeface="+mn-ea"/>
                          <a:cs typeface="NikoshBAN" panose="02000000000000000000" pitchFamily="2" charset="0"/>
                        </a:rPr>
                        <a:t>তার</a:t>
                      </a: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NikoshBAN" panose="02000000000000000000"/>
                          <a:ea typeface="+mn-ea"/>
                          <a:cs typeface="NikoshBAN" panose="02000000000000000000" pitchFamily="2" charset="0"/>
                        </a:rPr>
                        <a:t> </a:t>
                      </a:r>
                      <a:r>
                        <a:rPr kumimoji="0" lang="en-US" sz="24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NikoshBAN" panose="02000000000000000000"/>
                          <a:ea typeface="+mn-ea"/>
                          <a:cs typeface="NikoshBAN" panose="02000000000000000000" pitchFamily="2" charset="0"/>
                        </a:rPr>
                        <a:t>কোম্পানির</a:t>
                      </a: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NikoshBAN" panose="02000000000000000000"/>
                          <a:ea typeface="+mn-ea"/>
                          <a:cs typeface="NikoshBAN" panose="02000000000000000000" pitchFamily="2" charset="0"/>
                        </a:rPr>
                        <a:t> </a:t>
                      </a:r>
                      <a:r>
                        <a:rPr kumimoji="0" lang="en-US" sz="24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NikoshBAN" panose="02000000000000000000"/>
                          <a:ea typeface="+mn-ea"/>
                          <a:cs typeface="NikoshBAN" panose="02000000000000000000" pitchFamily="2" charset="0"/>
                        </a:rPr>
                        <a:t>জন্য</a:t>
                      </a: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NikoshBAN" panose="02000000000000000000"/>
                          <a:ea typeface="+mn-ea"/>
                          <a:cs typeface="NikoshBAN" panose="02000000000000000000" pitchFamily="2" charset="0"/>
                        </a:rPr>
                        <a:t> </a:t>
                      </a:r>
                      <a:r>
                        <a:rPr kumimoji="0" lang="en-US" sz="24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NikoshBAN" panose="02000000000000000000"/>
                          <a:ea typeface="+mn-ea"/>
                          <a:cs typeface="NikoshBAN" panose="02000000000000000000" pitchFamily="2" charset="0"/>
                        </a:rPr>
                        <a:t>জাপান</a:t>
                      </a: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NikoshBAN" panose="02000000000000000000"/>
                          <a:ea typeface="+mn-ea"/>
                          <a:cs typeface="NikoshBAN" panose="02000000000000000000" pitchFamily="2" charset="0"/>
                        </a:rPr>
                        <a:t> </a:t>
                      </a:r>
                      <a:r>
                        <a:rPr kumimoji="0" lang="en-US" sz="24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NikoshBAN" panose="02000000000000000000"/>
                          <a:ea typeface="+mn-ea"/>
                          <a:cs typeface="NikoshBAN" panose="02000000000000000000" pitchFamily="2" charset="0"/>
                        </a:rPr>
                        <a:t>থেকে</a:t>
                      </a: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NikoshBAN" panose="02000000000000000000"/>
                          <a:ea typeface="+mn-ea"/>
                          <a:cs typeface="NikoshBAN" panose="02000000000000000000" pitchFamily="2" charset="0"/>
                        </a:rPr>
                        <a:t> </a:t>
                      </a:r>
                      <a:r>
                        <a:rPr kumimoji="0" lang="en-US" sz="24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NikoshBAN" panose="02000000000000000000"/>
                          <a:ea typeface="+mn-ea"/>
                          <a:cs typeface="NikoshBAN" panose="02000000000000000000" pitchFamily="2" charset="0"/>
                        </a:rPr>
                        <a:t>উন্নত</a:t>
                      </a: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NikoshBAN" panose="02000000000000000000"/>
                          <a:ea typeface="+mn-ea"/>
                          <a:cs typeface="NikoshBAN" panose="02000000000000000000" pitchFamily="2" charset="0"/>
                        </a:rPr>
                        <a:t> </a:t>
                      </a:r>
                      <a:r>
                        <a:rPr kumimoji="0" lang="en-US" sz="24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NikoshBAN" panose="02000000000000000000"/>
                          <a:ea typeface="+mn-ea"/>
                          <a:cs typeface="NikoshBAN" panose="02000000000000000000" pitchFamily="2" charset="0"/>
                        </a:rPr>
                        <a:t>মানের</a:t>
                      </a: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NikoshBAN" panose="02000000000000000000"/>
                          <a:ea typeface="+mn-ea"/>
                          <a:cs typeface="NikoshBAN" panose="02000000000000000000" pitchFamily="2" charset="0"/>
                        </a:rPr>
                        <a:t> </a:t>
                      </a:r>
                      <a:r>
                        <a:rPr kumimoji="0" lang="en-US" sz="24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NikoshBAN" panose="02000000000000000000"/>
                          <a:ea typeface="+mn-ea"/>
                          <a:cs typeface="NikoshBAN" panose="02000000000000000000" pitchFamily="2" charset="0"/>
                        </a:rPr>
                        <a:t>যন্ত্রপাতি</a:t>
                      </a: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NikoshBAN" panose="02000000000000000000"/>
                          <a:ea typeface="+mn-ea"/>
                          <a:cs typeface="NikoshBAN" panose="02000000000000000000" pitchFamily="2" charset="0"/>
                        </a:rPr>
                        <a:t> ও </a:t>
                      </a:r>
                      <a:r>
                        <a:rPr kumimoji="0" lang="en-US" sz="24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NikoshBAN" panose="02000000000000000000"/>
                          <a:ea typeface="+mn-ea"/>
                          <a:cs typeface="NikoshBAN" panose="02000000000000000000" pitchFamily="2" charset="0"/>
                        </a:rPr>
                        <a:t>চায়না</a:t>
                      </a: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NikoshBAN" panose="02000000000000000000"/>
                          <a:ea typeface="+mn-ea"/>
                          <a:cs typeface="NikoshBAN" panose="02000000000000000000" pitchFamily="2" charset="0"/>
                        </a:rPr>
                        <a:t> </a:t>
                      </a:r>
                      <a:r>
                        <a:rPr kumimoji="0" lang="en-US" sz="24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NikoshBAN" panose="02000000000000000000"/>
                          <a:ea typeface="+mn-ea"/>
                          <a:cs typeface="NikoshBAN" panose="02000000000000000000" pitchFamily="2" charset="0"/>
                        </a:rPr>
                        <a:t>থেকে</a:t>
                      </a: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NikoshBAN" panose="02000000000000000000"/>
                          <a:ea typeface="+mn-ea"/>
                          <a:cs typeface="NikoshBAN" panose="02000000000000000000" pitchFamily="2" charset="0"/>
                        </a:rPr>
                        <a:t> </a:t>
                      </a:r>
                      <a:r>
                        <a:rPr kumimoji="0" lang="en-US" sz="24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NikoshBAN" panose="02000000000000000000"/>
                          <a:ea typeface="+mn-ea"/>
                          <a:cs typeface="NikoshBAN" panose="02000000000000000000" pitchFamily="2" charset="0"/>
                        </a:rPr>
                        <a:t>স্বল্পমূল্যে</a:t>
                      </a: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NikoshBAN" panose="02000000000000000000"/>
                          <a:ea typeface="+mn-ea"/>
                          <a:cs typeface="NikoshBAN" panose="02000000000000000000" pitchFamily="2" charset="0"/>
                        </a:rPr>
                        <a:t> </a:t>
                      </a:r>
                      <a:r>
                        <a:rPr kumimoji="0" lang="en-US" sz="24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NikoshBAN" panose="02000000000000000000"/>
                          <a:ea typeface="+mn-ea"/>
                          <a:cs typeface="NikoshBAN" panose="02000000000000000000" pitchFamily="2" charset="0"/>
                        </a:rPr>
                        <a:t>কাঁচামাল</a:t>
                      </a: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NikoshBAN" panose="02000000000000000000"/>
                          <a:ea typeface="+mn-ea"/>
                          <a:cs typeface="NikoshBAN" panose="02000000000000000000" pitchFamily="2" charset="0"/>
                        </a:rPr>
                        <a:t> </a:t>
                      </a:r>
                      <a:r>
                        <a:rPr kumimoji="0" lang="en-US" sz="24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NikoshBAN" panose="02000000000000000000"/>
                          <a:ea typeface="+mn-ea"/>
                          <a:cs typeface="NikoshBAN" panose="02000000000000000000" pitchFamily="2" charset="0"/>
                        </a:rPr>
                        <a:t>ক্রয়ের</a:t>
                      </a: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NikoshBAN" panose="02000000000000000000"/>
                          <a:ea typeface="+mn-ea"/>
                          <a:cs typeface="NikoshBAN" panose="02000000000000000000" pitchFamily="2" charset="0"/>
                        </a:rPr>
                        <a:t> </a:t>
                      </a:r>
                      <a:r>
                        <a:rPr kumimoji="0" lang="en-US" sz="24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NikoshBAN" panose="02000000000000000000"/>
                          <a:ea typeface="+mn-ea"/>
                          <a:cs typeface="NikoshBAN" panose="02000000000000000000" pitchFamily="2" charset="0"/>
                        </a:rPr>
                        <a:t>প্রকল্প</a:t>
                      </a: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NikoshBAN" panose="02000000000000000000"/>
                          <a:ea typeface="+mn-ea"/>
                          <a:cs typeface="NikoshBAN" panose="02000000000000000000" pitchFamily="2" charset="0"/>
                        </a:rPr>
                        <a:t> </a:t>
                      </a:r>
                      <a:r>
                        <a:rPr kumimoji="0" lang="en-US" sz="24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NikoshBAN" panose="02000000000000000000"/>
                          <a:ea typeface="+mn-ea"/>
                          <a:cs typeface="NikoshBAN" panose="02000000000000000000" pitchFamily="2" charset="0"/>
                        </a:rPr>
                        <a:t>গ্রহণ</a:t>
                      </a: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NikoshBAN" panose="02000000000000000000"/>
                          <a:ea typeface="+mn-ea"/>
                          <a:cs typeface="NikoshBAN" panose="02000000000000000000" pitchFamily="2" charset="0"/>
                        </a:rPr>
                        <a:t> </a:t>
                      </a:r>
                      <a:r>
                        <a:rPr kumimoji="0" lang="en-US" sz="24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NikoshBAN" panose="02000000000000000000"/>
                          <a:ea typeface="+mn-ea"/>
                          <a:cs typeface="NikoshBAN" panose="02000000000000000000" pitchFamily="2" charset="0"/>
                        </a:rPr>
                        <a:t>করলেন</a:t>
                      </a: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NikoshBAN" panose="02000000000000000000"/>
                          <a:ea typeface="+mn-ea"/>
                          <a:cs typeface="NikoshBAN" panose="02000000000000000000" pitchFamily="2" charset="0"/>
                        </a:rPr>
                        <a:t>। </a:t>
                      </a:r>
                      <a:r>
                        <a:rPr kumimoji="0" lang="en-US" sz="24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NikoshBAN" panose="02000000000000000000"/>
                          <a:ea typeface="+mn-ea"/>
                          <a:cs typeface="NikoshBAN" panose="02000000000000000000" pitchFamily="2" charset="0"/>
                        </a:rPr>
                        <a:t>এক্ষেত্রে</a:t>
                      </a: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NikoshBAN" panose="02000000000000000000"/>
                          <a:ea typeface="+mn-ea"/>
                          <a:cs typeface="NikoshBAN" panose="02000000000000000000" pitchFamily="2" charset="0"/>
                        </a:rPr>
                        <a:t> </a:t>
                      </a:r>
                      <a:r>
                        <a:rPr kumimoji="0" lang="en-US" sz="24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NikoshBAN" panose="02000000000000000000"/>
                          <a:ea typeface="+mn-ea"/>
                          <a:cs typeface="NikoshBAN" panose="02000000000000000000" pitchFamily="2" charset="0"/>
                        </a:rPr>
                        <a:t>দুটি</a:t>
                      </a: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NikoshBAN" panose="02000000000000000000"/>
                          <a:ea typeface="+mn-ea"/>
                          <a:cs typeface="NikoshBAN" panose="02000000000000000000" pitchFamily="2" charset="0"/>
                        </a:rPr>
                        <a:t> </a:t>
                      </a:r>
                      <a:r>
                        <a:rPr kumimoji="0" lang="en-US" sz="24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NikoshBAN" panose="02000000000000000000"/>
                          <a:ea typeface="+mn-ea"/>
                          <a:cs typeface="NikoshBAN" panose="02000000000000000000" pitchFamily="2" charset="0"/>
                        </a:rPr>
                        <a:t>প্রকল্পই</a:t>
                      </a: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NikoshBAN" panose="02000000000000000000"/>
                          <a:ea typeface="+mn-ea"/>
                          <a:cs typeface="NikoshBAN" panose="02000000000000000000" pitchFamily="2" charset="0"/>
                        </a:rPr>
                        <a:t> </a:t>
                      </a:r>
                      <a:r>
                        <a:rPr kumimoji="0" lang="en-US" sz="24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NikoshBAN" panose="02000000000000000000"/>
                          <a:ea typeface="+mn-ea"/>
                          <a:cs typeface="NikoshBAN" panose="02000000000000000000" pitchFamily="2" charset="0"/>
                        </a:rPr>
                        <a:t>গ্রহণ</a:t>
                      </a: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NikoshBAN" panose="02000000000000000000"/>
                          <a:ea typeface="+mn-ea"/>
                          <a:cs typeface="NikoshBAN" panose="02000000000000000000" pitchFamily="2" charset="0"/>
                        </a:rPr>
                        <a:t> </a:t>
                      </a:r>
                      <a:r>
                        <a:rPr kumimoji="0" lang="en-US" sz="24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NikoshBAN" panose="02000000000000000000"/>
                          <a:ea typeface="+mn-ea"/>
                          <a:cs typeface="NikoshBAN" panose="02000000000000000000" pitchFamily="2" charset="0"/>
                        </a:rPr>
                        <a:t>করা</a:t>
                      </a: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NikoshBAN" panose="02000000000000000000"/>
                          <a:ea typeface="+mn-ea"/>
                          <a:cs typeface="NikoshBAN" panose="02000000000000000000" pitchFamily="2" charset="0"/>
                        </a:rPr>
                        <a:t> </a:t>
                      </a:r>
                      <a:r>
                        <a:rPr kumimoji="0" lang="en-US" sz="24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NikoshBAN" panose="02000000000000000000"/>
                          <a:ea typeface="+mn-ea"/>
                          <a:cs typeface="NikoshBAN" panose="02000000000000000000" pitchFamily="2" charset="0"/>
                        </a:rPr>
                        <a:t>হবে</a:t>
                      </a: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NikoshBAN" panose="02000000000000000000"/>
                          <a:ea typeface="+mn-ea"/>
                          <a:cs typeface="NikoshBAN" panose="02000000000000000000" pitchFamily="2" charset="0"/>
                        </a:rPr>
                        <a:t>। </a:t>
                      </a:r>
                      <a:r>
                        <a:rPr kumimoji="0" lang="en-US" sz="24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NikoshBAN" panose="02000000000000000000"/>
                          <a:ea typeface="+mn-ea"/>
                          <a:cs typeface="NikoshBAN" panose="02000000000000000000" pitchFamily="2" charset="0"/>
                        </a:rPr>
                        <a:t>অর্থা</a:t>
                      </a: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NikoshBAN" panose="02000000000000000000"/>
                          <a:ea typeface="+mn-ea"/>
                          <a:cs typeface="NikoshBAN" panose="02000000000000000000" pitchFamily="2" charset="0"/>
                        </a:rPr>
                        <a:t>ৎ </a:t>
                      </a:r>
                      <a:r>
                        <a:rPr kumimoji="0" lang="en-US" sz="24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NikoshBAN" panose="02000000000000000000"/>
                          <a:ea typeface="+mn-ea"/>
                          <a:cs typeface="NikoshBAN" panose="02000000000000000000" pitchFamily="2" charset="0"/>
                        </a:rPr>
                        <a:t>তারা</a:t>
                      </a: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NikoshBAN" panose="02000000000000000000"/>
                          <a:ea typeface="+mn-ea"/>
                          <a:cs typeface="NikoshBAN" panose="02000000000000000000" pitchFamily="2" charset="0"/>
                        </a:rPr>
                        <a:t> </a:t>
                      </a:r>
                      <a:r>
                        <a:rPr kumimoji="0" lang="en-US" sz="24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NikoshBAN" panose="02000000000000000000"/>
                          <a:ea typeface="+mn-ea"/>
                          <a:cs typeface="NikoshBAN" panose="02000000000000000000" pitchFamily="2" charset="0"/>
                        </a:rPr>
                        <a:t>পরস্পর</a:t>
                      </a: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NikoshBAN" panose="02000000000000000000"/>
                          <a:ea typeface="+mn-ea"/>
                          <a:cs typeface="NikoshBAN" panose="02000000000000000000" pitchFamily="2" charset="0"/>
                        </a:rPr>
                        <a:t> </a:t>
                      </a:r>
                      <a:r>
                        <a:rPr kumimoji="0" lang="en-US" sz="24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NikoshBAN" panose="02000000000000000000"/>
                          <a:ea typeface="+mn-ea"/>
                          <a:cs typeface="NikoshBAN" panose="02000000000000000000" pitchFamily="2" charset="0"/>
                        </a:rPr>
                        <a:t>স্বাধীন</a:t>
                      </a: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NikoshBAN" panose="02000000000000000000"/>
                          <a:ea typeface="+mn-ea"/>
                          <a:cs typeface="NikoshBAN" panose="02000000000000000000" pitchFamily="2" charset="0"/>
                        </a:rPr>
                        <a:t>। </a:t>
                      </a:r>
                      <a:endParaRPr kumimoji="0" lang="bn-IN" sz="2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NikoshBAN" panose="02000000000000000000"/>
                        <a:ea typeface="+mn-ea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0" baseline="0" dirty="0" err="1">
                          <a:solidFill>
                            <a:prstClr val="black"/>
                          </a:solidFill>
                          <a:latin typeface="NikoshBAN" panose="02000000000000000000"/>
                          <a:cs typeface="NikoshBAN" panose="02000000000000000000" pitchFamily="2" charset="0"/>
                        </a:rPr>
                        <a:t>উদাহরণ</a:t>
                      </a:r>
                      <a:r>
                        <a:rPr lang="en-US" sz="2400" b="0" baseline="0" dirty="0">
                          <a:solidFill>
                            <a:prstClr val="black"/>
                          </a:solidFill>
                          <a:latin typeface="NikoshBAN" panose="0200000000000000000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2400" b="0" baseline="0" dirty="0">
                          <a:latin typeface="NikoshBAN" panose="02000000000000000000"/>
                        </a:rPr>
                        <a:t> </a:t>
                      </a:r>
                      <a:endParaRPr lang="en-US" sz="2400" b="0" dirty="0">
                        <a:latin typeface="NikoshBAN" panose="0200000000000000000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NikoshBAN" panose="02000000000000000000"/>
                          <a:ea typeface="+mn-ea"/>
                          <a:cs typeface="NikoshBAN" panose="02000000000000000000" pitchFamily="2" charset="0"/>
                        </a:rPr>
                        <a:t>জনাব</a:t>
                      </a: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NikoshBAN" panose="02000000000000000000"/>
                          <a:ea typeface="+mn-ea"/>
                          <a:cs typeface="NikoshBAN" panose="02000000000000000000" pitchFamily="2" charset="0"/>
                        </a:rPr>
                        <a:t> </a:t>
                      </a:r>
                      <a:r>
                        <a:rPr kumimoji="0" lang="en-US" sz="24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NikoshBAN" panose="02000000000000000000"/>
                          <a:ea typeface="+mn-ea"/>
                          <a:cs typeface="NikoshBAN" panose="02000000000000000000" pitchFamily="2" charset="0"/>
                        </a:rPr>
                        <a:t>ইকবাল</a:t>
                      </a: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NikoshBAN" panose="02000000000000000000"/>
                          <a:ea typeface="+mn-ea"/>
                          <a:cs typeface="NikoshBAN" panose="02000000000000000000" pitchFamily="2" charset="0"/>
                        </a:rPr>
                        <a:t> </a:t>
                      </a:r>
                      <a:r>
                        <a:rPr kumimoji="0" lang="en-US" sz="24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NikoshBAN" panose="02000000000000000000"/>
                          <a:ea typeface="+mn-ea"/>
                          <a:cs typeface="NikoshBAN" panose="02000000000000000000" pitchFamily="2" charset="0"/>
                        </a:rPr>
                        <a:t>করিম</a:t>
                      </a: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NikoshBAN" panose="02000000000000000000"/>
                          <a:ea typeface="+mn-ea"/>
                          <a:cs typeface="NikoshBAN" panose="02000000000000000000" pitchFamily="2" charset="0"/>
                        </a:rPr>
                        <a:t> </a:t>
                      </a:r>
                      <a:r>
                        <a:rPr kumimoji="0" lang="en-US" sz="24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NikoshBAN" panose="02000000000000000000"/>
                          <a:ea typeface="+mn-ea"/>
                          <a:cs typeface="NikoshBAN" panose="02000000000000000000" pitchFamily="2" charset="0"/>
                        </a:rPr>
                        <a:t>তার</a:t>
                      </a: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NikoshBAN" panose="02000000000000000000"/>
                          <a:ea typeface="+mn-ea"/>
                          <a:cs typeface="NikoshBAN" panose="02000000000000000000" pitchFamily="2" charset="0"/>
                        </a:rPr>
                        <a:t> </a:t>
                      </a:r>
                      <a:r>
                        <a:rPr kumimoji="0" lang="en-US" sz="24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NikoshBAN" panose="02000000000000000000"/>
                          <a:ea typeface="+mn-ea"/>
                          <a:cs typeface="NikoshBAN" panose="02000000000000000000" pitchFamily="2" charset="0"/>
                        </a:rPr>
                        <a:t>কোম্পানির</a:t>
                      </a: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NikoshBAN" panose="02000000000000000000"/>
                          <a:ea typeface="+mn-ea"/>
                          <a:cs typeface="NikoshBAN" panose="02000000000000000000" pitchFamily="2" charset="0"/>
                        </a:rPr>
                        <a:t> </a:t>
                      </a:r>
                      <a:r>
                        <a:rPr kumimoji="0" lang="en-US" sz="24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NikoshBAN" panose="02000000000000000000"/>
                          <a:ea typeface="+mn-ea"/>
                          <a:cs typeface="NikoshBAN" panose="02000000000000000000" pitchFamily="2" charset="0"/>
                        </a:rPr>
                        <a:t>জন্য</a:t>
                      </a: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NikoshBAN" panose="02000000000000000000"/>
                          <a:ea typeface="+mn-ea"/>
                          <a:cs typeface="NikoshBAN" panose="02000000000000000000" pitchFamily="2" charset="0"/>
                        </a:rPr>
                        <a:t> </a:t>
                      </a:r>
                      <a:r>
                        <a:rPr kumimoji="0" lang="en-US" sz="24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NikoshBAN" panose="02000000000000000000"/>
                          <a:ea typeface="+mn-ea"/>
                          <a:cs typeface="NikoshBAN" panose="02000000000000000000" pitchFamily="2" charset="0"/>
                        </a:rPr>
                        <a:t>জাপান</a:t>
                      </a: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NikoshBAN" panose="02000000000000000000"/>
                          <a:ea typeface="+mn-ea"/>
                          <a:cs typeface="NikoshBAN" panose="02000000000000000000" pitchFamily="2" charset="0"/>
                        </a:rPr>
                        <a:t> ও </a:t>
                      </a:r>
                      <a:r>
                        <a:rPr kumimoji="0" lang="en-US" sz="24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NikoshBAN" panose="02000000000000000000"/>
                          <a:ea typeface="+mn-ea"/>
                          <a:cs typeface="NikoshBAN" panose="02000000000000000000" pitchFamily="2" charset="0"/>
                        </a:rPr>
                        <a:t>চায়না</a:t>
                      </a: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NikoshBAN" panose="02000000000000000000"/>
                          <a:ea typeface="+mn-ea"/>
                          <a:cs typeface="NikoshBAN" panose="02000000000000000000" pitchFamily="2" charset="0"/>
                        </a:rPr>
                        <a:t> </a:t>
                      </a:r>
                      <a:r>
                        <a:rPr kumimoji="0" lang="en-US" sz="24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NikoshBAN" panose="02000000000000000000"/>
                          <a:ea typeface="+mn-ea"/>
                          <a:cs typeface="NikoshBAN" panose="02000000000000000000" pitchFamily="2" charset="0"/>
                        </a:rPr>
                        <a:t>থেকে</a:t>
                      </a: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NikoshBAN" panose="02000000000000000000"/>
                          <a:ea typeface="+mn-ea"/>
                          <a:cs typeface="NikoshBAN" panose="02000000000000000000" pitchFamily="2" charset="0"/>
                        </a:rPr>
                        <a:t> </a:t>
                      </a:r>
                      <a:r>
                        <a:rPr kumimoji="0" lang="en-US" sz="24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NikoshBAN" panose="02000000000000000000"/>
                          <a:ea typeface="+mn-ea"/>
                          <a:cs typeface="NikoshBAN" panose="02000000000000000000" pitchFamily="2" charset="0"/>
                        </a:rPr>
                        <a:t>উন্নত</a:t>
                      </a: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NikoshBAN" panose="02000000000000000000"/>
                          <a:ea typeface="+mn-ea"/>
                          <a:cs typeface="NikoshBAN" panose="02000000000000000000" pitchFamily="2" charset="0"/>
                        </a:rPr>
                        <a:t> </a:t>
                      </a:r>
                      <a:r>
                        <a:rPr kumimoji="0" lang="en-US" sz="24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NikoshBAN" panose="02000000000000000000"/>
                          <a:ea typeface="+mn-ea"/>
                          <a:cs typeface="NikoshBAN" panose="02000000000000000000" pitchFamily="2" charset="0"/>
                        </a:rPr>
                        <a:t>মানের</a:t>
                      </a: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NikoshBAN" panose="02000000000000000000"/>
                          <a:ea typeface="+mn-ea"/>
                          <a:cs typeface="NikoshBAN" panose="02000000000000000000" pitchFamily="2" charset="0"/>
                        </a:rPr>
                        <a:t> </a:t>
                      </a:r>
                      <a:r>
                        <a:rPr kumimoji="0" lang="en-US" sz="24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NikoshBAN" panose="02000000000000000000"/>
                          <a:ea typeface="+mn-ea"/>
                          <a:cs typeface="NikoshBAN" panose="02000000000000000000" pitchFamily="2" charset="0"/>
                        </a:rPr>
                        <a:t>যন্ত্রপাতি</a:t>
                      </a: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NikoshBAN" panose="02000000000000000000"/>
                          <a:ea typeface="+mn-ea"/>
                          <a:cs typeface="NikoshBAN" panose="02000000000000000000" pitchFamily="2" charset="0"/>
                        </a:rPr>
                        <a:t> </a:t>
                      </a:r>
                      <a:r>
                        <a:rPr kumimoji="0" lang="en-US" sz="24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NikoshBAN" panose="02000000000000000000"/>
                          <a:ea typeface="+mn-ea"/>
                          <a:cs typeface="NikoshBAN" panose="02000000000000000000" pitchFamily="2" charset="0"/>
                        </a:rPr>
                        <a:t>আমদানি</a:t>
                      </a: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NikoshBAN" panose="02000000000000000000"/>
                          <a:ea typeface="+mn-ea"/>
                          <a:cs typeface="NikoshBAN" panose="02000000000000000000" pitchFamily="2" charset="0"/>
                        </a:rPr>
                        <a:t> </a:t>
                      </a:r>
                      <a:r>
                        <a:rPr kumimoji="0" lang="en-US" sz="24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NikoshBAN" panose="02000000000000000000"/>
                          <a:ea typeface="+mn-ea"/>
                          <a:cs typeface="NikoshBAN" panose="02000000000000000000" pitchFamily="2" charset="0"/>
                        </a:rPr>
                        <a:t>প্রকল্প</a:t>
                      </a: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NikoshBAN" panose="02000000000000000000"/>
                          <a:ea typeface="+mn-ea"/>
                          <a:cs typeface="NikoshBAN" panose="02000000000000000000" pitchFamily="2" charset="0"/>
                        </a:rPr>
                        <a:t> </a:t>
                      </a:r>
                      <a:r>
                        <a:rPr kumimoji="0" lang="en-US" sz="24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NikoshBAN" panose="02000000000000000000"/>
                          <a:ea typeface="+mn-ea"/>
                          <a:cs typeface="NikoshBAN" panose="02000000000000000000" pitchFamily="2" charset="0"/>
                        </a:rPr>
                        <a:t>হাতে</a:t>
                      </a: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NikoshBAN" panose="02000000000000000000"/>
                          <a:ea typeface="+mn-ea"/>
                          <a:cs typeface="NikoshBAN" panose="02000000000000000000" pitchFamily="2" charset="0"/>
                        </a:rPr>
                        <a:t> </a:t>
                      </a:r>
                      <a:r>
                        <a:rPr kumimoji="0" lang="en-US" sz="24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NikoshBAN" panose="02000000000000000000"/>
                          <a:ea typeface="+mn-ea"/>
                          <a:cs typeface="NikoshBAN" panose="02000000000000000000" pitchFamily="2" charset="0"/>
                        </a:rPr>
                        <a:t>নিলেন</a:t>
                      </a: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NikoshBAN" panose="02000000000000000000"/>
                          <a:ea typeface="+mn-ea"/>
                          <a:cs typeface="NikoshBAN" panose="02000000000000000000" pitchFamily="2" charset="0"/>
                        </a:rPr>
                        <a:t>। </a:t>
                      </a:r>
                      <a:r>
                        <a:rPr kumimoji="0" lang="en-US" sz="24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NikoshBAN" panose="02000000000000000000"/>
                          <a:ea typeface="+mn-ea"/>
                          <a:cs typeface="NikoshBAN" panose="02000000000000000000" pitchFamily="2" charset="0"/>
                        </a:rPr>
                        <a:t>এক্ষেত্রে</a:t>
                      </a: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NikoshBAN" panose="02000000000000000000"/>
                          <a:ea typeface="+mn-ea"/>
                          <a:cs typeface="NikoshBAN" panose="02000000000000000000" pitchFamily="2" charset="0"/>
                        </a:rPr>
                        <a:t> </a:t>
                      </a:r>
                      <a:r>
                        <a:rPr kumimoji="0" lang="en-US" sz="24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NikoshBAN" panose="02000000000000000000"/>
                          <a:ea typeface="+mn-ea"/>
                          <a:cs typeface="NikoshBAN" panose="02000000000000000000" pitchFamily="2" charset="0"/>
                        </a:rPr>
                        <a:t>তিনি</a:t>
                      </a: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NikoshBAN" panose="02000000000000000000"/>
                          <a:ea typeface="+mn-ea"/>
                          <a:cs typeface="NikoshBAN" panose="02000000000000000000" pitchFamily="2" charset="0"/>
                        </a:rPr>
                        <a:t> </a:t>
                      </a:r>
                      <a:r>
                        <a:rPr kumimoji="0" lang="en-US" sz="24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NikoshBAN" panose="02000000000000000000"/>
                          <a:ea typeface="+mn-ea"/>
                          <a:cs typeface="NikoshBAN" panose="02000000000000000000" pitchFamily="2" charset="0"/>
                        </a:rPr>
                        <a:t>যেকোনো</a:t>
                      </a: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NikoshBAN" panose="02000000000000000000"/>
                          <a:ea typeface="+mn-ea"/>
                          <a:cs typeface="NikoshBAN" panose="02000000000000000000" pitchFamily="2" charset="0"/>
                        </a:rPr>
                        <a:t> </a:t>
                      </a:r>
                      <a:r>
                        <a:rPr kumimoji="0" lang="en-US" sz="24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NikoshBAN" panose="02000000000000000000"/>
                          <a:ea typeface="+mn-ea"/>
                          <a:cs typeface="NikoshBAN" panose="02000000000000000000" pitchFamily="2" charset="0"/>
                        </a:rPr>
                        <a:t>একটি</a:t>
                      </a: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NikoshBAN" panose="02000000000000000000"/>
                          <a:ea typeface="+mn-ea"/>
                          <a:cs typeface="NikoshBAN" panose="02000000000000000000" pitchFamily="2" charset="0"/>
                        </a:rPr>
                        <a:t> </a:t>
                      </a:r>
                      <a:r>
                        <a:rPr kumimoji="0" lang="en-US" sz="24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NikoshBAN" panose="02000000000000000000"/>
                          <a:ea typeface="+mn-ea"/>
                          <a:cs typeface="NikoshBAN" panose="02000000000000000000" pitchFamily="2" charset="0"/>
                        </a:rPr>
                        <a:t>দেশ</a:t>
                      </a: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NikoshBAN" panose="02000000000000000000"/>
                          <a:ea typeface="+mn-ea"/>
                          <a:cs typeface="NikoshBAN" panose="02000000000000000000" pitchFamily="2" charset="0"/>
                        </a:rPr>
                        <a:t> </a:t>
                      </a:r>
                      <a:r>
                        <a:rPr kumimoji="0" lang="en-US" sz="24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NikoshBAN" panose="02000000000000000000"/>
                          <a:ea typeface="+mn-ea"/>
                          <a:cs typeface="NikoshBAN" panose="02000000000000000000" pitchFamily="2" charset="0"/>
                        </a:rPr>
                        <a:t>হতে</a:t>
                      </a: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NikoshBAN" panose="02000000000000000000"/>
                          <a:ea typeface="+mn-ea"/>
                          <a:cs typeface="NikoshBAN" panose="02000000000000000000" pitchFamily="2" charset="0"/>
                        </a:rPr>
                        <a:t> </a:t>
                      </a:r>
                      <a:r>
                        <a:rPr kumimoji="0" lang="en-US" sz="24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NikoshBAN" panose="02000000000000000000"/>
                          <a:ea typeface="+mn-ea"/>
                          <a:cs typeface="NikoshBAN" panose="02000000000000000000" pitchFamily="2" charset="0"/>
                        </a:rPr>
                        <a:t>মেশিন</a:t>
                      </a: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NikoshBAN" panose="02000000000000000000"/>
                          <a:ea typeface="+mn-ea"/>
                          <a:cs typeface="NikoshBAN" panose="02000000000000000000" pitchFamily="2" charset="0"/>
                        </a:rPr>
                        <a:t> </a:t>
                      </a:r>
                      <a:r>
                        <a:rPr kumimoji="0" lang="en-US" sz="24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NikoshBAN" panose="02000000000000000000"/>
                          <a:ea typeface="+mn-ea"/>
                          <a:cs typeface="NikoshBAN" panose="02000000000000000000" pitchFamily="2" charset="0"/>
                        </a:rPr>
                        <a:t>আমদানি</a:t>
                      </a: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NikoshBAN" panose="02000000000000000000"/>
                          <a:ea typeface="+mn-ea"/>
                          <a:cs typeface="NikoshBAN" panose="02000000000000000000" pitchFamily="2" charset="0"/>
                        </a:rPr>
                        <a:t> </a:t>
                      </a:r>
                      <a:r>
                        <a:rPr kumimoji="0" lang="en-US" sz="24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NikoshBAN" panose="02000000000000000000"/>
                          <a:ea typeface="+mn-ea"/>
                          <a:cs typeface="NikoshBAN" panose="02000000000000000000" pitchFamily="2" charset="0"/>
                        </a:rPr>
                        <a:t>করবেন</a:t>
                      </a: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NikoshBAN" panose="02000000000000000000"/>
                          <a:ea typeface="+mn-ea"/>
                          <a:cs typeface="NikoshBAN" panose="02000000000000000000" pitchFamily="2" charset="0"/>
                        </a:rPr>
                        <a:t>। </a:t>
                      </a:r>
                      <a:r>
                        <a:rPr kumimoji="0" lang="en-US" sz="24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NikoshBAN" panose="02000000000000000000"/>
                          <a:ea typeface="+mn-ea"/>
                          <a:cs typeface="NikoshBAN" panose="02000000000000000000" pitchFamily="2" charset="0"/>
                        </a:rPr>
                        <a:t>এক্ষেত্রে</a:t>
                      </a: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NikoshBAN" panose="02000000000000000000"/>
                          <a:ea typeface="+mn-ea"/>
                          <a:cs typeface="NikoshBAN" panose="02000000000000000000" pitchFamily="2" charset="0"/>
                        </a:rPr>
                        <a:t> </a:t>
                      </a:r>
                      <a:r>
                        <a:rPr kumimoji="0" lang="en-US" sz="24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NikoshBAN" panose="02000000000000000000"/>
                          <a:ea typeface="+mn-ea"/>
                          <a:cs typeface="NikoshBAN" panose="02000000000000000000" pitchFamily="2" charset="0"/>
                        </a:rPr>
                        <a:t>একটি</a:t>
                      </a: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NikoshBAN" panose="02000000000000000000"/>
                          <a:ea typeface="+mn-ea"/>
                          <a:cs typeface="NikoshBAN" panose="02000000000000000000" pitchFamily="2" charset="0"/>
                        </a:rPr>
                        <a:t> </a:t>
                      </a:r>
                      <a:r>
                        <a:rPr kumimoji="0" lang="en-US" sz="24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NikoshBAN" panose="02000000000000000000"/>
                          <a:ea typeface="+mn-ea"/>
                          <a:cs typeface="NikoshBAN" panose="02000000000000000000" pitchFamily="2" charset="0"/>
                        </a:rPr>
                        <a:t>গ্রহণ</a:t>
                      </a: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NikoshBAN" panose="02000000000000000000"/>
                          <a:ea typeface="+mn-ea"/>
                          <a:cs typeface="NikoshBAN" panose="02000000000000000000" pitchFamily="2" charset="0"/>
                        </a:rPr>
                        <a:t> </a:t>
                      </a:r>
                      <a:r>
                        <a:rPr kumimoji="0" lang="en-US" sz="24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NikoshBAN" panose="02000000000000000000"/>
                          <a:ea typeface="+mn-ea"/>
                          <a:cs typeface="NikoshBAN" panose="02000000000000000000" pitchFamily="2" charset="0"/>
                        </a:rPr>
                        <a:t>করলে</a:t>
                      </a: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NikoshBAN" panose="02000000000000000000"/>
                          <a:ea typeface="+mn-ea"/>
                          <a:cs typeface="NikoshBAN" panose="02000000000000000000" pitchFamily="2" charset="0"/>
                        </a:rPr>
                        <a:t> </a:t>
                      </a:r>
                      <a:r>
                        <a:rPr kumimoji="0" lang="en-US" sz="24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NikoshBAN" panose="02000000000000000000"/>
                          <a:ea typeface="+mn-ea"/>
                          <a:cs typeface="NikoshBAN" panose="02000000000000000000" pitchFamily="2" charset="0"/>
                        </a:rPr>
                        <a:t>অপরটি</a:t>
                      </a: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NikoshBAN" panose="02000000000000000000"/>
                          <a:ea typeface="+mn-ea"/>
                          <a:cs typeface="NikoshBAN" panose="02000000000000000000" pitchFamily="2" charset="0"/>
                        </a:rPr>
                        <a:t> </a:t>
                      </a:r>
                      <a:r>
                        <a:rPr kumimoji="0" lang="en-US" sz="24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NikoshBAN" panose="02000000000000000000"/>
                          <a:ea typeface="+mn-ea"/>
                          <a:cs typeface="NikoshBAN" panose="02000000000000000000" pitchFamily="2" charset="0"/>
                        </a:rPr>
                        <a:t>বাতিল</a:t>
                      </a: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NikoshBAN" panose="02000000000000000000"/>
                          <a:ea typeface="+mn-ea"/>
                          <a:cs typeface="NikoshBAN" panose="02000000000000000000" pitchFamily="2" charset="0"/>
                        </a:rPr>
                        <a:t> </a:t>
                      </a:r>
                      <a:r>
                        <a:rPr kumimoji="0" lang="en-US" sz="24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NikoshBAN" panose="02000000000000000000"/>
                          <a:ea typeface="+mn-ea"/>
                          <a:cs typeface="NikoshBAN" panose="02000000000000000000" pitchFamily="2" charset="0"/>
                        </a:rPr>
                        <a:t>হয়ে</a:t>
                      </a: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NikoshBAN" panose="02000000000000000000"/>
                          <a:ea typeface="+mn-ea"/>
                          <a:cs typeface="NikoshBAN" panose="02000000000000000000" pitchFamily="2" charset="0"/>
                        </a:rPr>
                        <a:t> </a:t>
                      </a:r>
                      <a:r>
                        <a:rPr kumimoji="0" lang="en-US" sz="24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NikoshBAN" panose="02000000000000000000"/>
                          <a:ea typeface="+mn-ea"/>
                          <a:cs typeface="NikoshBAN" panose="02000000000000000000" pitchFamily="2" charset="0"/>
                        </a:rPr>
                        <a:t>যাবে</a:t>
                      </a: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NikoshBAN" panose="02000000000000000000"/>
                          <a:ea typeface="+mn-ea"/>
                          <a:cs typeface="NikoshBAN" panose="02000000000000000000" pitchFamily="2" charset="0"/>
                        </a:rPr>
                        <a:t>। </a:t>
                      </a:r>
                      <a:r>
                        <a:rPr kumimoji="0" lang="en-US" sz="24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NikoshBAN" panose="02000000000000000000"/>
                          <a:ea typeface="+mn-ea"/>
                          <a:cs typeface="NikoshBAN" panose="02000000000000000000" pitchFamily="2" charset="0"/>
                        </a:rPr>
                        <a:t>এরা</a:t>
                      </a: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NikoshBAN" panose="02000000000000000000"/>
                          <a:ea typeface="+mn-ea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prstClr val="black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পরস্পর</a:t>
                      </a:r>
                      <a:r>
                        <a:rPr lang="en-US" sz="2400" dirty="0">
                          <a:solidFill>
                            <a:prstClr val="black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prstClr val="black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বর্জনশীল</a:t>
                      </a:r>
                      <a:r>
                        <a:rPr lang="en-US" sz="2400" dirty="0">
                          <a:solidFill>
                            <a:prstClr val="black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prstClr val="black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প্রকল্প</a:t>
                      </a:r>
                      <a:r>
                        <a:rPr lang="en-US" sz="2400" dirty="0">
                          <a:solidFill>
                            <a:prstClr val="black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।</a:t>
                      </a:r>
                      <a:endParaRPr kumimoji="0" lang="bn-IN" sz="2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NikoshBAN" panose="02000000000000000000"/>
                        <a:ea typeface="+mn-ea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361366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4592072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93174" y="691771"/>
            <a:ext cx="7742905" cy="584775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err="1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মূলধন</a:t>
            </a:r>
            <a:r>
              <a:rPr lang="en-US" sz="3200" b="1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বাজেটিং</a:t>
            </a:r>
            <a:endParaRPr lang="bn-IN" sz="3200" b="1" dirty="0">
              <a:solidFill>
                <a:srgbClr val="0070C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93174" y="1476923"/>
            <a:ext cx="7742905" cy="1138773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</p:spPr>
        <p:txBody>
          <a:bodyPr wrap="square" rtlCol="0">
            <a:spAutoFit/>
          </a:bodyPr>
          <a:lstStyle/>
          <a:p>
            <a:pPr lvl="0" algn="ctr"/>
            <a:r>
              <a:rPr lang="en-US" sz="3600" dirty="0" err="1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মূলধন</a:t>
            </a:r>
            <a:r>
              <a:rPr lang="en-US" sz="360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বাজেটিং</a:t>
            </a:r>
            <a:r>
              <a:rPr lang="en-US" sz="360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এর</a:t>
            </a:r>
            <a:r>
              <a:rPr lang="en-US" sz="360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গুরুত্ব</a:t>
            </a:r>
            <a:r>
              <a:rPr lang="en-US" sz="360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pPr lvl="0" algn="ctr"/>
            <a:r>
              <a:rPr lang="en-US" sz="320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(Importance of Capital Budgeting)</a:t>
            </a:r>
          </a:p>
        </p:txBody>
      </p:sp>
      <p:sp>
        <p:nvSpPr>
          <p:cNvPr id="8" name="Rectangle 7"/>
          <p:cNvSpPr/>
          <p:nvPr/>
        </p:nvSpPr>
        <p:spPr>
          <a:xfrm>
            <a:off x="693174" y="2700653"/>
            <a:ext cx="7742904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800" dirty="0" err="1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মূলধন</a:t>
            </a:r>
            <a:r>
              <a:rPr lang="en-US" sz="280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বাজেটিং</a:t>
            </a:r>
            <a:r>
              <a:rPr lang="en-US" sz="280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দীর্ঘমেয়াদি</a:t>
            </a:r>
            <a:r>
              <a:rPr lang="en-US" sz="280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বিনিয়োগের</a:t>
            </a:r>
            <a:r>
              <a:rPr lang="en-US" sz="280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সাথে</a:t>
            </a:r>
            <a:r>
              <a:rPr lang="en-US" sz="280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সম্পর্কিত</a:t>
            </a:r>
            <a:r>
              <a:rPr lang="en-US" sz="280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2800" dirty="0" err="1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মূলধন</a:t>
            </a:r>
            <a:r>
              <a:rPr lang="en-US" sz="280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বাজেটিংয়ের</a:t>
            </a:r>
            <a:r>
              <a:rPr lang="en-US" sz="280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গুরুত্ব</a:t>
            </a:r>
            <a:r>
              <a:rPr lang="en-US" sz="280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নিম্নে</a:t>
            </a:r>
            <a:r>
              <a:rPr lang="en-US" sz="280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আলোচনা</a:t>
            </a:r>
            <a:r>
              <a:rPr lang="en-US" sz="280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করা</a:t>
            </a:r>
            <a:r>
              <a:rPr lang="en-US" sz="280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হলোঃ</a:t>
            </a:r>
            <a:r>
              <a:rPr lang="en-US" sz="280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-</a:t>
            </a:r>
          </a:p>
        </p:txBody>
      </p:sp>
      <p:sp>
        <p:nvSpPr>
          <p:cNvPr id="6" name="Rectangle 5"/>
          <p:cNvSpPr/>
          <p:nvPr/>
        </p:nvSpPr>
        <p:spPr>
          <a:xfrm>
            <a:off x="693174" y="3932706"/>
            <a:ext cx="7742904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indent="-514350" algn="just">
              <a:buFont typeface="+mj-lt"/>
              <a:buAutoNum type="arabicPeriod"/>
            </a:pPr>
            <a:r>
              <a:rPr lang="en-US" sz="2800" dirty="0" err="1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সঠিক</a:t>
            </a:r>
            <a:r>
              <a:rPr lang="en-US" sz="280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বিনিয়োগ</a:t>
            </a:r>
            <a:r>
              <a:rPr lang="en-US" sz="280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নিশ্চিতকরণ</a:t>
            </a:r>
            <a:r>
              <a:rPr lang="en-US" sz="280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(Ensure proper investment)</a:t>
            </a:r>
          </a:p>
          <a:p>
            <a:pPr marL="514350" indent="-514350" algn="just">
              <a:buFont typeface="+mj-lt"/>
              <a:buAutoNum type="arabicPeriod"/>
            </a:pPr>
            <a:r>
              <a:rPr lang="en-US" sz="2800" dirty="0" err="1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প্রতিযোগীতা</a:t>
            </a:r>
            <a:r>
              <a:rPr lang="en-US" sz="280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মোকাবেলা</a:t>
            </a:r>
            <a:r>
              <a:rPr lang="en-US" sz="280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(Facing competition)</a:t>
            </a:r>
          </a:p>
          <a:p>
            <a:pPr marL="514350" indent="-514350" algn="just">
              <a:buFont typeface="+mj-lt"/>
              <a:buAutoNum type="arabicPeriod"/>
            </a:pPr>
            <a:r>
              <a:rPr lang="en-US" sz="2800" dirty="0" err="1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মুনাফা</a:t>
            </a:r>
            <a:r>
              <a:rPr lang="en-US" sz="280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অর্জন</a:t>
            </a:r>
            <a:r>
              <a:rPr lang="en-US" sz="280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ক্ষমতা</a:t>
            </a:r>
            <a:r>
              <a:rPr lang="en-US" sz="280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(Capacity of profitability)</a:t>
            </a:r>
          </a:p>
          <a:p>
            <a:pPr marL="514350" indent="-514350" algn="just">
              <a:buFont typeface="+mj-lt"/>
              <a:buAutoNum type="arabicPeriod"/>
            </a:pPr>
            <a:r>
              <a:rPr lang="en-US" sz="2800" dirty="0" err="1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ভবিষ্যত</a:t>
            </a:r>
            <a:r>
              <a:rPr lang="en-US" sz="280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অনিশ্চয়তা</a:t>
            </a:r>
            <a:r>
              <a:rPr lang="en-US" sz="280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(Uncertainty)</a:t>
            </a:r>
          </a:p>
        </p:txBody>
      </p:sp>
    </p:spTree>
    <p:extLst>
      <p:ext uri="{BB962C8B-B14F-4D97-AF65-F5344CB8AC3E}">
        <p14:creationId xmlns:p14="http://schemas.microsoft.com/office/powerpoint/2010/main" val="41935173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8" grpId="0" build="p"/>
      <p:bldP spid="6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707923" y="691771"/>
            <a:ext cx="7713407" cy="584775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err="1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মূলধন</a:t>
            </a:r>
            <a:r>
              <a:rPr lang="en-US" sz="3200" b="1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বাজেটিং</a:t>
            </a:r>
            <a:endParaRPr lang="bn-IN" sz="3200" b="1" dirty="0">
              <a:solidFill>
                <a:srgbClr val="0070C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07923" y="1476923"/>
            <a:ext cx="7713407" cy="646331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</p:spPr>
        <p:txBody>
          <a:bodyPr wrap="square" rtlCol="0">
            <a:spAutoFit/>
          </a:bodyPr>
          <a:lstStyle/>
          <a:p>
            <a:pPr lvl="0" algn="ctr"/>
            <a:r>
              <a:rPr lang="en-US" sz="3600" dirty="0" err="1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মূলধন</a:t>
            </a:r>
            <a:r>
              <a:rPr lang="en-US" sz="360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বাজেটিং</a:t>
            </a:r>
            <a:r>
              <a:rPr lang="en-US" sz="360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এর</a:t>
            </a:r>
            <a:r>
              <a:rPr lang="en-US" sz="360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গুরুত্ব</a:t>
            </a:r>
            <a:r>
              <a:rPr lang="en-US" sz="360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6" name="Rectangle 5"/>
          <p:cNvSpPr/>
          <p:nvPr/>
        </p:nvSpPr>
        <p:spPr>
          <a:xfrm>
            <a:off x="707923" y="2433474"/>
            <a:ext cx="7713406" cy="32812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indent="-514350" algn="just">
              <a:lnSpc>
                <a:spcPct val="110000"/>
              </a:lnSpc>
              <a:buFont typeface="+mj-lt"/>
              <a:buAutoNum type="arabicPeriod" startAt="5"/>
            </a:pPr>
            <a:r>
              <a:rPr lang="en-US" sz="2700" dirty="0" err="1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স্থায়ী</a:t>
            </a:r>
            <a:r>
              <a:rPr lang="en-US" sz="270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700" dirty="0" err="1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সম্পদের</a:t>
            </a:r>
            <a:r>
              <a:rPr lang="en-US" sz="270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700" dirty="0" err="1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স্থায়ীত্ব</a:t>
            </a:r>
            <a:r>
              <a:rPr lang="en-US" sz="270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(</a:t>
            </a:r>
            <a:r>
              <a:rPr lang="en-US" sz="2700" dirty="0" err="1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Longibility</a:t>
            </a:r>
            <a:r>
              <a:rPr lang="en-US" sz="270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of fixed assets)</a:t>
            </a:r>
          </a:p>
          <a:p>
            <a:pPr marL="514350" indent="-514350" algn="just">
              <a:lnSpc>
                <a:spcPct val="110000"/>
              </a:lnSpc>
              <a:buFont typeface="+mj-lt"/>
              <a:buAutoNum type="arabicPeriod" startAt="5"/>
            </a:pPr>
            <a:r>
              <a:rPr lang="en-US" sz="2700" dirty="0" err="1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সঠিক</a:t>
            </a:r>
            <a:r>
              <a:rPr lang="en-US" sz="270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700" dirty="0" err="1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বিনিয়োগ</a:t>
            </a:r>
            <a:r>
              <a:rPr lang="en-US" sz="270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700" dirty="0" err="1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নিশ্চিতকরণ</a:t>
            </a:r>
            <a:r>
              <a:rPr lang="en-US" sz="270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(Ensure proper investment)</a:t>
            </a:r>
          </a:p>
          <a:p>
            <a:pPr marL="514350" indent="-514350" algn="just">
              <a:lnSpc>
                <a:spcPct val="110000"/>
              </a:lnSpc>
              <a:buFont typeface="+mj-lt"/>
              <a:buAutoNum type="arabicPeriod" startAt="5"/>
            </a:pPr>
            <a:r>
              <a:rPr lang="en-US" sz="2700" dirty="0" err="1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প্রতিযোগীতা</a:t>
            </a:r>
            <a:r>
              <a:rPr lang="en-US" sz="270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700" dirty="0" err="1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মোকাবেলা</a:t>
            </a:r>
            <a:r>
              <a:rPr lang="en-US" sz="270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(Facing competition)</a:t>
            </a:r>
          </a:p>
          <a:p>
            <a:pPr marL="514350" indent="-514350" algn="just">
              <a:lnSpc>
                <a:spcPct val="110000"/>
              </a:lnSpc>
              <a:buFont typeface="+mj-lt"/>
              <a:buAutoNum type="arabicPeriod" startAt="5"/>
            </a:pPr>
            <a:r>
              <a:rPr lang="en-US" sz="2700" dirty="0" err="1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মুনাফা</a:t>
            </a:r>
            <a:r>
              <a:rPr lang="en-US" sz="270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700" dirty="0" err="1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অর্জন</a:t>
            </a:r>
            <a:r>
              <a:rPr lang="en-US" sz="270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700" dirty="0" err="1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ক্ষমতা</a:t>
            </a:r>
            <a:r>
              <a:rPr lang="en-US" sz="270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(Capacity of profitability)</a:t>
            </a:r>
          </a:p>
          <a:p>
            <a:pPr marL="514350" indent="-514350" algn="just">
              <a:lnSpc>
                <a:spcPct val="110000"/>
              </a:lnSpc>
              <a:buFont typeface="+mj-lt"/>
              <a:buAutoNum type="arabicPeriod" startAt="5"/>
            </a:pPr>
            <a:r>
              <a:rPr lang="en-US" sz="2700" dirty="0" err="1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ভবিষ্যত</a:t>
            </a:r>
            <a:r>
              <a:rPr lang="en-US" sz="270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700" dirty="0" err="1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অনিশ্চয়তা</a:t>
            </a:r>
            <a:r>
              <a:rPr lang="en-US" sz="270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(Uncertainty)</a:t>
            </a:r>
          </a:p>
          <a:p>
            <a:pPr marL="514350" indent="-514350" algn="just">
              <a:lnSpc>
                <a:spcPct val="110000"/>
              </a:lnSpc>
              <a:buFont typeface="+mj-lt"/>
              <a:buAutoNum type="arabicPeriod" startAt="5"/>
            </a:pPr>
            <a:r>
              <a:rPr lang="en-US" sz="2700" dirty="0" err="1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স্থায়ী</a:t>
            </a:r>
            <a:r>
              <a:rPr lang="en-US" sz="270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700" dirty="0" err="1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সম্পদের</a:t>
            </a:r>
            <a:r>
              <a:rPr lang="en-US" sz="270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700" dirty="0" err="1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স্থায়ীত্ব</a:t>
            </a:r>
            <a:r>
              <a:rPr lang="en-US" sz="270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(</a:t>
            </a:r>
            <a:r>
              <a:rPr lang="en-US" sz="2700" dirty="0" err="1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Longibility</a:t>
            </a:r>
            <a:r>
              <a:rPr lang="en-US" sz="270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of fixed assets)</a:t>
            </a:r>
          </a:p>
        </p:txBody>
      </p:sp>
    </p:spTree>
    <p:extLst>
      <p:ext uri="{BB962C8B-B14F-4D97-AF65-F5344CB8AC3E}">
        <p14:creationId xmlns:p14="http://schemas.microsoft.com/office/powerpoint/2010/main" val="130789930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707924" y="691771"/>
            <a:ext cx="7713407" cy="584775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err="1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মূলধন</a:t>
            </a:r>
            <a:r>
              <a:rPr lang="en-US" sz="3200" b="1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বাজেটিং</a:t>
            </a:r>
            <a:endParaRPr lang="bn-IN" sz="3200" b="1" dirty="0">
              <a:solidFill>
                <a:srgbClr val="0070C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07923" y="1362623"/>
            <a:ext cx="7713407" cy="584775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</p:spPr>
        <p:txBody>
          <a:bodyPr wrap="square" rtlCol="0">
            <a:spAutoFit/>
          </a:bodyPr>
          <a:lstStyle/>
          <a:p>
            <a:pPr lvl="0" algn="ctr"/>
            <a:r>
              <a:rPr lang="en-US" sz="3200" dirty="0" err="1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মূলধন</a:t>
            </a:r>
            <a:r>
              <a:rPr lang="en-US" sz="320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বাজেটিং</a:t>
            </a:r>
            <a:r>
              <a:rPr lang="en-US" sz="320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এর</a:t>
            </a:r>
            <a:r>
              <a:rPr lang="en-US" sz="320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গুরুত্ব</a:t>
            </a:r>
            <a:r>
              <a:rPr lang="en-US" sz="320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6" name="Rectangle 5"/>
          <p:cNvSpPr/>
          <p:nvPr/>
        </p:nvSpPr>
        <p:spPr>
          <a:xfrm>
            <a:off x="707924" y="2033475"/>
            <a:ext cx="7713406" cy="38318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indent="-514350" algn="just">
              <a:buFont typeface="+mj-lt"/>
              <a:buAutoNum type="arabicPeriod" startAt="11"/>
            </a:pPr>
            <a:r>
              <a:rPr lang="en-US" sz="2700" dirty="0" err="1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মোটা</a:t>
            </a:r>
            <a:r>
              <a:rPr lang="en-US" sz="270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700" dirty="0" err="1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অঙ্কের</a:t>
            </a:r>
            <a:r>
              <a:rPr lang="en-US" sz="270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700" dirty="0" err="1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মূলধন</a:t>
            </a:r>
            <a:r>
              <a:rPr lang="en-US" sz="270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( Huge capital investment)</a:t>
            </a:r>
          </a:p>
          <a:p>
            <a:pPr marL="514350" indent="-514350" algn="just">
              <a:buFont typeface="+mj-lt"/>
              <a:buAutoNum type="arabicPeriod" startAt="11"/>
            </a:pPr>
            <a:r>
              <a:rPr lang="en-US" sz="2700" dirty="0" err="1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সময়মত</a:t>
            </a:r>
            <a:r>
              <a:rPr lang="en-US" sz="270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700" dirty="0" err="1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সম্পদ</a:t>
            </a:r>
            <a:r>
              <a:rPr lang="en-US" sz="270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700" dirty="0" err="1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সংগ্রহ</a:t>
            </a:r>
            <a:r>
              <a:rPr lang="en-US" sz="270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(Time requisition of assets)</a:t>
            </a:r>
          </a:p>
          <a:p>
            <a:pPr marL="514350" indent="-514350" algn="just">
              <a:buFont typeface="+mj-lt"/>
              <a:buAutoNum type="arabicPeriod" startAt="11"/>
            </a:pPr>
            <a:r>
              <a:rPr lang="en-US" sz="2700" dirty="0" err="1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ঝুঁকি</a:t>
            </a:r>
            <a:r>
              <a:rPr lang="en-US" sz="270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700" dirty="0" err="1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হ্রাসের</a:t>
            </a:r>
            <a:r>
              <a:rPr lang="en-US" sz="270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700" dirty="0" err="1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পদক্ষেপ</a:t>
            </a:r>
            <a:r>
              <a:rPr lang="en-US" sz="270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(Step to reduce risk)</a:t>
            </a:r>
          </a:p>
          <a:p>
            <a:pPr marL="514350" indent="-514350" algn="just">
              <a:buFont typeface="+mj-lt"/>
              <a:buAutoNum type="arabicPeriod" startAt="11"/>
            </a:pPr>
            <a:r>
              <a:rPr lang="en-US" sz="2700" dirty="0" err="1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অপরির্তনযোগ্য</a:t>
            </a:r>
            <a:r>
              <a:rPr lang="en-US" sz="270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(</a:t>
            </a:r>
            <a:r>
              <a:rPr lang="en-US" sz="2700" dirty="0" err="1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Unchangability</a:t>
            </a:r>
            <a:r>
              <a:rPr lang="en-US" sz="270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)</a:t>
            </a:r>
          </a:p>
          <a:p>
            <a:pPr marL="514350" indent="-514350" algn="just">
              <a:buFont typeface="+mj-lt"/>
              <a:buAutoNum type="arabicPeriod" startAt="11"/>
            </a:pPr>
            <a:r>
              <a:rPr lang="en-US" sz="2700" dirty="0" err="1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দীর্ঘমেয়াদি</a:t>
            </a:r>
            <a:r>
              <a:rPr lang="en-US" sz="270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700" dirty="0" err="1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বিনিয়োগ</a:t>
            </a:r>
            <a:r>
              <a:rPr lang="en-US" sz="270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(Long-term investment)</a:t>
            </a:r>
          </a:p>
          <a:p>
            <a:pPr marL="514350" indent="-514350" algn="just">
              <a:buFont typeface="+mj-lt"/>
              <a:buAutoNum type="arabicPeriod" startAt="11"/>
            </a:pPr>
            <a:r>
              <a:rPr lang="en-US" sz="2700" dirty="0" err="1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ব্যয়</a:t>
            </a:r>
            <a:r>
              <a:rPr lang="en-US" sz="270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700" dirty="0" err="1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কাঠামোর</a:t>
            </a:r>
            <a:r>
              <a:rPr lang="en-US" sz="270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700" dirty="0" err="1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উপর</a:t>
            </a:r>
            <a:r>
              <a:rPr lang="en-US" sz="270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700" dirty="0" err="1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প্রভাব</a:t>
            </a:r>
            <a:r>
              <a:rPr lang="en-US" sz="270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(Effect on cost structure)</a:t>
            </a:r>
          </a:p>
          <a:p>
            <a:pPr marL="514350" indent="-514350" algn="just">
              <a:buFont typeface="+mj-lt"/>
              <a:buAutoNum type="arabicPeriod" startAt="11"/>
            </a:pPr>
            <a:r>
              <a:rPr lang="en-US" sz="2700" dirty="0" err="1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বিকল্প</a:t>
            </a:r>
            <a:r>
              <a:rPr lang="en-US" sz="270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700" dirty="0" err="1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উৎসের</a:t>
            </a:r>
            <a:r>
              <a:rPr lang="en-US" sz="270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700" dirty="0" err="1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সন্ধান</a:t>
            </a:r>
            <a:r>
              <a:rPr lang="en-US" sz="270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(It discovers alter native opportunity)</a:t>
            </a:r>
          </a:p>
        </p:txBody>
      </p:sp>
    </p:spTree>
    <p:extLst>
      <p:ext uri="{BB962C8B-B14F-4D97-AF65-F5344CB8AC3E}">
        <p14:creationId xmlns:p14="http://schemas.microsoft.com/office/powerpoint/2010/main" val="249066755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707924" y="691771"/>
            <a:ext cx="7713407" cy="584775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err="1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মূলধন</a:t>
            </a:r>
            <a:r>
              <a:rPr lang="en-US" sz="3200" b="1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বাজেটিং</a:t>
            </a:r>
            <a:endParaRPr lang="bn-IN" sz="3200" b="1" dirty="0">
              <a:solidFill>
                <a:srgbClr val="0070C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07923" y="1362623"/>
            <a:ext cx="7713407" cy="584775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</p:spPr>
        <p:txBody>
          <a:bodyPr wrap="square" rtlCol="0">
            <a:spAutoFit/>
          </a:bodyPr>
          <a:lstStyle/>
          <a:p>
            <a:pPr lvl="0" algn="ctr"/>
            <a:r>
              <a:rPr lang="en-US" sz="3200" dirty="0" err="1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মূলধন</a:t>
            </a:r>
            <a:r>
              <a:rPr lang="en-US" sz="320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বাজেটিং</a:t>
            </a:r>
            <a:r>
              <a:rPr lang="en-US" sz="320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এর</a:t>
            </a:r>
            <a:r>
              <a:rPr lang="en-US" sz="320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গুরুত্ব</a:t>
            </a:r>
            <a:r>
              <a:rPr lang="en-US" sz="320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6" name="Rectangle 5"/>
          <p:cNvSpPr/>
          <p:nvPr/>
        </p:nvSpPr>
        <p:spPr>
          <a:xfrm>
            <a:off x="707924" y="2033475"/>
            <a:ext cx="7713406" cy="40934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indent="-514350" algn="just">
              <a:buFont typeface="+mj-lt"/>
              <a:buAutoNum type="arabicPeriod" startAt="18"/>
            </a:pPr>
            <a:r>
              <a:rPr lang="en-US" sz="2600" dirty="0" err="1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সম্পদের</a:t>
            </a:r>
            <a:r>
              <a:rPr lang="en-US" sz="260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600" dirty="0" err="1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পুনঃস্থাপন</a:t>
            </a:r>
            <a:r>
              <a:rPr lang="en-US" sz="260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(Replacement of assets)</a:t>
            </a:r>
          </a:p>
          <a:p>
            <a:pPr marL="514350" indent="-514350" algn="just">
              <a:buFont typeface="+mj-lt"/>
              <a:buAutoNum type="arabicPeriod" startAt="18"/>
            </a:pPr>
            <a:r>
              <a:rPr lang="en-US" sz="2600" dirty="0" err="1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বিনিয়োগ</a:t>
            </a:r>
            <a:r>
              <a:rPr lang="en-US" sz="260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600" dirty="0" err="1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ঝুঁকিপূর্ণ</a:t>
            </a:r>
            <a:r>
              <a:rPr lang="en-US" sz="260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(Risky investment)</a:t>
            </a:r>
          </a:p>
          <a:p>
            <a:pPr marL="514350" indent="-514350" algn="just">
              <a:buFont typeface="+mj-lt"/>
              <a:buAutoNum type="arabicPeriod" startAt="18"/>
            </a:pPr>
            <a:r>
              <a:rPr lang="en-US" sz="2600" dirty="0" err="1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তহবিল</a:t>
            </a:r>
            <a:r>
              <a:rPr lang="en-US" sz="260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600" dirty="0" err="1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সংগ্রহের</a:t>
            </a:r>
            <a:r>
              <a:rPr lang="en-US" sz="260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600" dirty="0" err="1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অগ্রিম</a:t>
            </a:r>
            <a:r>
              <a:rPr lang="en-US" sz="260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600" dirty="0" err="1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পরিকল্পনা</a:t>
            </a:r>
            <a:r>
              <a:rPr lang="en-US" sz="260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(Advance plan for securing fund)</a:t>
            </a:r>
          </a:p>
          <a:p>
            <a:pPr marL="514350" indent="-514350" algn="just">
              <a:buFont typeface="+mj-lt"/>
              <a:buAutoNum type="arabicPeriod" startAt="18"/>
            </a:pPr>
            <a:r>
              <a:rPr lang="en-US" sz="2600" dirty="0" err="1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দীর্ঘমেয়াদি</a:t>
            </a:r>
            <a:r>
              <a:rPr lang="en-US" sz="260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600" dirty="0" err="1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লক্ষ্য</a:t>
            </a:r>
            <a:r>
              <a:rPr lang="en-US" sz="260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600" dirty="0" err="1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অর্জন</a:t>
            </a:r>
            <a:r>
              <a:rPr lang="en-US" sz="260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(Achieving long term goal)</a:t>
            </a:r>
          </a:p>
          <a:p>
            <a:pPr marL="514350" indent="-514350" algn="just">
              <a:buFont typeface="+mj-lt"/>
              <a:buAutoNum type="arabicPeriod" startAt="18"/>
            </a:pPr>
            <a:r>
              <a:rPr lang="en-US" sz="2600" dirty="0" err="1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বিনিয়োগ</a:t>
            </a:r>
            <a:r>
              <a:rPr lang="en-US" sz="260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600" dirty="0" err="1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সিদ্ধান্তের</a:t>
            </a:r>
            <a:r>
              <a:rPr lang="en-US" sz="260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600" dirty="0" err="1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উপর</a:t>
            </a:r>
            <a:r>
              <a:rPr lang="en-US" sz="260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600" dirty="0" err="1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প্রভাব</a:t>
            </a:r>
            <a:r>
              <a:rPr lang="en-US" sz="260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(Effects on investment decisions)</a:t>
            </a:r>
          </a:p>
          <a:p>
            <a:pPr marL="514350" indent="-514350" algn="just">
              <a:buFont typeface="+mj-lt"/>
              <a:buAutoNum type="arabicPeriod" startAt="18"/>
            </a:pPr>
            <a:r>
              <a:rPr lang="en-US" sz="2600" dirty="0" err="1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কোম্পানির</a:t>
            </a:r>
            <a:r>
              <a:rPr lang="en-US" sz="260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600" dirty="0" err="1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তারল্য</a:t>
            </a:r>
            <a:r>
              <a:rPr lang="en-US" sz="260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2600" dirty="0" err="1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মুনাফা</a:t>
            </a:r>
            <a:r>
              <a:rPr lang="en-US" sz="260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2600" dirty="0" err="1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মূল্যের</a:t>
            </a:r>
            <a:r>
              <a:rPr lang="en-US" sz="260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600" dirty="0" err="1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মধ্যে</a:t>
            </a:r>
            <a:r>
              <a:rPr lang="en-US" sz="260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600" dirty="0" err="1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সমন্বয়</a:t>
            </a:r>
            <a:r>
              <a:rPr lang="en-US" sz="260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(Balancing among liquidity, profitability and value of the company)</a:t>
            </a:r>
          </a:p>
        </p:txBody>
      </p:sp>
    </p:spTree>
    <p:extLst>
      <p:ext uri="{BB962C8B-B14F-4D97-AF65-F5344CB8AC3E}">
        <p14:creationId xmlns:p14="http://schemas.microsoft.com/office/powerpoint/2010/main" val="150224962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94323" y="1415688"/>
            <a:ext cx="8098199" cy="646331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</p:spPr>
        <p:txBody>
          <a:bodyPr wrap="square" rtlCol="0">
            <a:spAutoFit/>
          </a:bodyPr>
          <a:lstStyle/>
          <a:p>
            <a:pPr algn="ctr" defTabSz="685800">
              <a:defRPr/>
            </a:pPr>
            <a:r>
              <a:rPr lang="bn-IN" sz="36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শিক্ষক পরিচিতি</a:t>
            </a:r>
            <a:endParaRPr lang="en-US" sz="3600" dirty="0">
              <a:solidFill>
                <a:srgbClr val="0070C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95118" y="2856454"/>
            <a:ext cx="1544198" cy="217274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 w="19050">
            <a:solidFill>
              <a:schemeClr val="tx1"/>
            </a:solidFill>
            <a:prstDash val="dash"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3" name="TextBox 2"/>
          <p:cNvSpPr txBox="1"/>
          <p:nvPr/>
        </p:nvSpPr>
        <p:spPr>
          <a:xfrm>
            <a:off x="494323" y="2582551"/>
            <a:ext cx="5787796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>
              <a:defRPr/>
            </a:pPr>
            <a:r>
              <a:rPr lang="bn-IN" sz="2200" b="1" dirty="0">
                <a:solidFill>
                  <a:srgbClr val="FFFF00"/>
                </a:solidFill>
                <a:latin typeface="SutonnyMJ" pitchFamily="2" charset="0"/>
                <a:cs typeface="NikoshBAN" panose="02000000000000000000" pitchFamily="2" charset="0"/>
              </a:rPr>
              <a:t>মোঃ শাহাদাত হোসেন</a:t>
            </a:r>
          </a:p>
          <a:p>
            <a:pPr defTabSz="685800">
              <a:defRPr/>
            </a:pPr>
            <a:r>
              <a:rPr lang="bn-IN" sz="2200" b="1" dirty="0">
                <a:solidFill>
                  <a:srgbClr val="FFFF00"/>
                </a:solidFill>
                <a:latin typeface="SutonnyMJ" pitchFamily="2" charset="0"/>
                <a:cs typeface="NikoshBAN" panose="02000000000000000000" pitchFamily="2" charset="0"/>
              </a:rPr>
              <a:t>প্রভাষক</a:t>
            </a:r>
            <a:r>
              <a:rPr lang="en-US" sz="2200" b="1" dirty="0">
                <a:solidFill>
                  <a:srgbClr val="FFFF00"/>
                </a:solidFill>
                <a:latin typeface="SutonnyMJ" pitchFamily="2" charset="0"/>
                <a:cs typeface="NikoshBAN" panose="02000000000000000000" pitchFamily="2" charset="0"/>
              </a:rPr>
              <a:t> </a:t>
            </a:r>
            <a:r>
              <a:rPr lang="bn-IN" sz="2200" b="1" dirty="0">
                <a:solidFill>
                  <a:srgbClr val="FFFF00"/>
                </a:solidFill>
                <a:latin typeface="NikoshBAN" panose="02000000000000000000"/>
                <a:cs typeface="NikoshBAN" panose="02000000000000000000" pitchFamily="2" charset="0"/>
              </a:rPr>
              <a:t>ও</a:t>
            </a:r>
            <a:r>
              <a:rPr lang="en-US" sz="2200" b="1" dirty="0">
                <a:solidFill>
                  <a:srgbClr val="FFFF00"/>
                </a:solidFill>
                <a:latin typeface="SutonnyMJ" pitchFamily="2" charset="0"/>
                <a:cs typeface="NikoshBAN" panose="02000000000000000000" pitchFamily="2" charset="0"/>
              </a:rPr>
              <a:t> </a:t>
            </a:r>
            <a:r>
              <a:rPr lang="en-US" sz="2200" b="1" dirty="0" err="1">
                <a:solidFill>
                  <a:srgbClr val="FFFF00"/>
                </a:solidFill>
                <a:latin typeface="NikoshBAN" panose="02000000000000000000"/>
                <a:cs typeface="NikoshBAN" panose="02000000000000000000" pitchFamily="2" charset="0"/>
              </a:rPr>
              <a:t>বিভাগীয়</a:t>
            </a:r>
            <a:r>
              <a:rPr lang="en-US" sz="2200" b="1" dirty="0">
                <a:solidFill>
                  <a:srgbClr val="FFFF00"/>
                </a:solidFill>
                <a:latin typeface="NikoshBAN" panose="02000000000000000000"/>
                <a:cs typeface="NikoshBAN" panose="02000000000000000000" pitchFamily="2" charset="0"/>
              </a:rPr>
              <a:t> </a:t>
            </a:r>
            <a:r>
              <a:rPr lang="en-US" sz="2200" b="1" dirty="0" err="1">
                <a:solidFill>
                  <a:srgbClr val="FFFF00"/>
                </a:solidFill>
                <a:latin typeface="NikoshBAN" panose="02000000000000000000"/>
                <a:cs typeface="NikoshBAN" panose="02000000000000000000" pitchFamily="2" charset="0"/>
              </a:rPr>
              <a:t>প্রধান</a:t>
            </a:r>
            <a:endParaRPr lang="en-US" sz="2200" b="1" dirty="0">
              <a:solidFill>
                <a:srgbClr val="FFFF00"/>
              </a:solidFill>
              <a:latin typeface="NikoshBAN" panose="02000000000000000000"/>
              <a:cs typeface="NikoshBAN" panose="02000000000000000000" pitchFamily="2" charset="0"/>
            </a:endParaRPr>
          </a:p>
          <a:p>
            <a:pPr defTabSz="685800">
              <a:defRPr/>
            </a:pPr>
            <a:r>
              <a:rPr lang="bn-IN" sz="2200" b="1" dirty="0">
                <a:solidFill>
                  <a:srgbClr val="FFFF00"/>
                </a:solidFill>
                <a:latin typeface="SutonnyMJ" pitchFamily="2" charset="0"/>
                <a:cs typeface="NikoshBAN" panose="02000000000000000000" pitchFamily="2" charset="0"/>
              </a:rPr>
              <a:t>ফিন্যান্স</a:t>
            </a:r>
            <a:r>
              <a:rPr lang="en-US" sz="2200" b="1" dirty="0">
                <a:solidFill>
                  <a:srgbClr val="FFFF00"/>
                </a:solidFill>
                <a:latin typeface="SutonnyMJ" pitchFamily="2" charset="0"/>
                <a:cs typeface="NikoshBAN" panose="02000000000000000000" pitchFamily="2" charset="0"/>
              </a:rPr>
              <a:t> </a:t>
            </a:r>
            <a:r>
              <a:rPr lang="en-US" sz="2200" b="1" dirty="0" err="1">
                <a:solidFill>
                  <a:srgbClr val="FFFF00"/>
                </a:solidFill>
                <a:latin typeface="SutonnyMJ" pitchFamily="2" charset="0"/>
                <a:cs typeface="NikoshBAN" panose="02000000000000000000" pitchFamily="2" charset="0"/>
              </a:rPr>
              <a:t>এন্ড</a:t>
            </a:r>
            <a:r>
              <a:rPr lang="bn-IN" sz="2200" b="1" dirty="0">
                <a:solidFill>
                  <a:srgbClr val="FFFF00"/>
                </a:solidFill>
                <a:latin typeface="SutonnyMJ" pitchFamily="2" charset="0"/>
                <a:cs typeface="NikoshBAN" panose="02000000000000000000" pitchFamily="2" charset="0"/>
              </a:rPr>
              <a:t> ব্যাংকিং বিভাগ</a:t>
            </a:r>
            <a:r>
              <a:rPr lang="en-US" sz="2200" b="1" dirty="0">
                <a:solidFill>
                  <a:srgbClr val="FFFF00"/>
                </a:solidFill>
                <a:latin typeface="SutonnyMJ" pitchFamily="2" charset="0"/>
                <a:cs typeface="NikoshBAN" panose="02000000000000000000" pitchFamily="2" charset="0"/>
              </a:rPr>
              <a:t> </a:t>
            </a:r>
            <a:endParaRPr lang="bn-IN" sz="2200" b="1" dirty="0">
              <a:solidFill>
                <a:srgbClr val="FFFF00"/>
              </a:solidFill>
              <a:latin typeface="SutonnyMJ" pitchFamily="2" charset="0"/>
              <a:cs typeface="NikoshBAN" panose="02000000000000000000" pitchFamily="2" charset="0"/>
            </a:endParaRPr>
          </a:p>
          <a:p>
            <a:pPr defTabSz="685800">
              <a:defRPr/>
            </a:pPr>
            <a:r>
              <a:rPr lang="bn-IN" sz="2200" b="1" dirty="0">
                <a:solidFill>
                  <a:srgbClr val="FFFF00"/>
                </a:solidFill>
                <a:latin typeface="SutonnyMJ" pitchFamily="2" charset="0"/>
                <a:cs typeface="NikoshBAN" panose="02000000000000000000" pitchFamily="2" charset="0"/>
              </a:rPr>
              <a:t>চান্দিনা রেদোয়ান আহ্‌মেদ কলেজ</a:t>
            </a:r>
          </a:p>
          <a:p>
            <a:pPr defTabSz="685800">
              <a:defRPr/>
            </a:pPr>
            <a:r>
              <a:rPr lang="bn-IN" sz="2200" b="1" dirty="0">
                <a:solidFill>
                  <a:srgbClr val="FFFF00"/>
                </a:solidFill>
                <a:latin typeface="SutonnyMJ" pitchFamily="2" charset="0"/>
                <a:cs typeface="NikoshBAN" panose="02000000000000000000" pitchFamily="2" charset="0"/>
              </a:rPr>
              <a:t>চান্দিনা, কুমিল্লা।</a:t>
            </a:r>
            <a:endParaRPr lang="en-US" sz="2200" b="1" dirty="0">
              <a:solidFill>
                <a:srgbClr val="FFFF00"/>
              </a:solidFill>
              <a:latin typeface="SutonnyMJ" pitchFamily="2" charset="0"/>
              <a:cs typeface="NikoshBAN" panose="02000000000000000000" pitchFamily="2" charset="0"/>
            </a:endParaRPr>
          </a:p>
          <a:p>
            <a:pPr defTabSz="685800">
              <a:defRPr/>
            </a:pPr>
            <a:r>
              <a:rPr lang="en-US" sz="2200" b="1" dirty="0" err="1">
                <a:solidFill>
                  <a:srgbClr val="FFFF00"/>
                </a:solidFill>
                <a:latin typeface="SutonnyMJ" pitchFamily="2" charset="0"/>
                <a:cs typeface="NikoshBAN" panose="02000000000000000000" pitchFamily="2" charset="0"/>
              </a:rPr>
              <a:t>সহ-প্রণেতাঃ</a:t>
            </a:r>
            <a:r>
              <a:rPr lang="en-US" sz="2200" b="1" dirty="0">
                <a:solidFill>
                  <a:srgbClr val="FFFF00"/>
                </a:solidFill>
                <a:latin typeface="SutonnyMJ" pitchFamily="2" charset="0"/>
                <a:cs typeface="NikoshBAN" panose="02000000000000000000" pitchFamily="2" charset="0"/>
              </a:rPr>
              <a:t> </a:t>
            </a:r>
            <a:r>
              <a:rPr lang="en-US" sz="2200" b="1" dirty="0" err="1">
                <a:solidFill>
                  <a:srgbClr val="FFFF00"/>
                </a:solidFill>
                <a:latin typeface="SutonnyMJ" pitchFamily="2" charset="0"/>
                <a:cs typeface="NikoshBAN" panose="02000000000000000000" pitchFamily="2" charset="0"/>
              </a:rPr>
              <a:t>উচ্চ</a:t>
            </a:r>
            <a:r>
              <a:rPr lang="en-US" sz="2200" b="1" dirty="0">
                <a:solidFill>
                  <a:srgbClr val="FFFF00"/>
                </a:solidFill>
                <a:latin typeface="SutonnyMJ" pitchFamily="2" charset="0"/>
                <a:cs typeface="NikoshBAN" panose="02000000000000000000" pitchFamily="2" charset="0"/>
              </a:rPr>
              <a:t> </a:t>
            </a:r>
            <a:r>
              <a:rPr lang="en-US" sz="2200" b="1" dirty="0" err="1">
                <a:solidFill>
                  <a:srgbClr val="FFFF00"/>
                </a:solidFill>
                <a:latin typeface="SutonnyMJ" pitchFamily="2" charset="0"/>
                <a:cs typeface="NikoshBAN" panose="02000000000000000000" pitchFamily="2" charset="0"/>
              </a:rPr>
              <a:t>মাধ্যমিক</a:t>
            </a:r>
            <a:r>
              <a:rPr lang="en-US" sz="2200" b="1" dirty="0">
                <a:solidFill>
                  <a:srgbClr val="FFFF00"/>
                </a:solidFill>
                <a:latin typeface="SutonnyMJ" pitchFamily="2" charset="0"/>
                <a:cs typeface="NikoshBAN" panose="02000000000000000000" pitchFamily="2" charset="0"/>
              </a:rPr>
              <a:t> ও </a:t>
            </a:r>
            <a:r>
              <a:rPr lang="en-US" sz="2200" b="1" dirty="0" err="1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স্নাতক</a:t>
            </a:r>
            <a:r>
              <a:rPr lang="en-US" sz="2200" b="1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(</a:t>
            </a:r>
            <a:r>
              <a:rPr lang="en-US" sz="2200" b="1" dirty="0" err="1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সম্মান</a:t>
            </a:r>
            <a:r>
              <a:rPr lang="en-US" sz="2200" b="1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)</a:t>
            </a:r>
            <a:r>
              <a:rPr lang="en-US" sz="2200" b="1" dirty="0">
                <a:solidFill>
                  <a:srgbClr val="FFFF00"/>
                </a:solidFill>
                <a:latin typeface="SutonnyMJ" pitchFamily="2" charset="0"/>
                <a:cs typeface="NikoshBAN" panose="02000000000000000000" pitchFamily="2" charset="0"/>
              </a:rPr>
              <a:t> </a:t>
            </a:r>
            <a:r>
              <a:rPr lang="en-US" sz="2200" b="1" dirty="0" err="1">
                <a:solidFill>
                  <a:srgbClr val="FFFF00"/>
                </a:solidFill>
                <a:latin typeface="SutonnyMJ" pitchFamily="2" charset="0"/>
                <a:cs typeface="NikoshBAN" panose="02000000000000000000" pitchFamily="2" charset="0"/>
              </a:rPr>
              <a:t>পর্যায়</a:t>
            </a:r>
            <a:r>
              <a:rPr lang="en-US" sz="2200" b="1" dirty="0">
                <a:solidFill>
                  <a:srgbClr val="FFFF00"/>
                </a:solidFill>
                <a:latin typeface="SutonnyMJ" pitchFamily="2" charset="0"/>
                <a:cs typeface="NikoshBAN" panose="02000000000000000000" pitchFamily="2" charset="0"/>
              </a:rPr>
              <a:t>  </a:t>
            </a:r>
            <a:endParaRPr lang="bn-IN" sz="2200" b="1" dirty="0">
              <a:solidFill>
                <a:srgbClr val="FFFF00"/>
              </a:solidFill>
              <a:latin typeface="SutonnyMJ" pitchFamily="2" charset="0"/>
              <a:cs typeface="NikoshBAN" panose="02000000000000000000" pitchFamily="2" charset="0"/>
            </a:endParaRPr>
          </a:p>
          <a:p>
            <a:pPr defTabSz="685800">
              <a:defRPr/>
            </a:pPr>
            <a:r>
              <a:rPr lang="bn-IN" sz="2200" b="1" dirty="0">
                <a:solidFill>
                  <a:srgbClr val="FFFF00"/>
                </a:solidFill>
                <a:latin typeface="SutonnyMJ" pitchFamily="2" charset="0"/>
                <a:cs typeface="NikoshBAN" panose="02000000000000000000" pitchFamily="2" charset="0"/>
              </a:rPr>
              <a:t>মোবা</a:t>
            </a:r>
            <a:r>
              <a:rPr lang="en-US" sz="2200" b="1" dirty="0" err="1">
                <a:solidFill>
                  <a:srgbClr val="FFFF00"/>
                </a:solidFill>
                <a:latin typeface="SutonnyMJ" pitchFamily="2" charset="0"/>
                <a:cs typeface="NikoshBAN" panose="02000000000000000000" pitchFamily="2" charset="0"/>
              </a:rPr>
              <a:t>ইলঃ</a:t>
            </a:r>
            <a:r>
              <a:rPr lang="bn-IN" sz="2200" b="1" dirty="0">
                <a:solidFill>
                  <a:srgbClr val="FFFF00"/>
                </a:solidFill>
                <a:latin typeface="SutonnyMJ" pitchFamily="2" charset="0"/>
                <a:cs typeface="NikoshBAN" panose="02000000000000000000" pitchFamily="2" charset="0"/>
              </a:rPr>
              <a:t> ০১৭২০১১৮২৯</a:t>
            </a:r>
            <a:r>
              <a:rPr lang="en-US" sz="2200" b="1" dirty="0">
                <a:solidFill>
                  <a:srgbClr val="FFFF00"/>
                </a:solidFill>
                <a:latin typeface="SutonnyMJ" pitchFamily="2" charset="0"/>
                <a:cs typeface="NikoshBAN" panose="02000000000000000000" pitchFamily="2" charset="0"/>
              </a:rPr>
              <a:t>4/01551806612</a:t>
            </a:r>
          </a:p>
          <a:p>
            <a:pPr defTabSz="685800">
              <a:defRPr/>
            </a:pPr>
            <a:r>
              <a:rPr lang="en-US" sz="2200" b="1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ই-</a:t>
            </a:r>
            <a:r>
              <a:rPr lang="en-US" sz="2200" b="1" dirty="0" err="1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মেইলঃ</a:t>
            </a:r>
            <a:r>
              <a:rPr lang="en-US" sz="2200" b="1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2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hossainshahadat1985@gmail.com</a:t>
            </a:r>
            <a:r>
              <a:rPr lang="en-US" sz="2200" b="1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bn-IN" sz="2200" b="1" dirty="0"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8331541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2" dur="2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707924" y="691771"/>
            <a:ext cx="7713408" cy="584775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err="1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মূলধন</a:t>
            </a:r>
            <a:r>
              <a:rPr lang="en-US" sz="3200" b="1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বাজেটিং</a:t>
            </a:r>
            <a:endParaRPr lang="bn-IN" sz="3200" b="1" dirty="0">
              <a:solidFill>
                <a:srgbClr val="0070C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07923" y="1402924"/>
            <a:ext cx="7713408" cy="1077218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মূলধন</a:t>
            </a:r>
            <a:r>
              <a:rPr lang="en-US" sz="320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বাজেটিং</a:t>
            </a:r>
            <a:r>
              <a:rPr lang="en-US" sz="320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এর</a:t>
            </a:r>
            <a:r>
              <a:rPr lang="en-US" sz="320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সমস্যা</a:t>
            </a:r>
            <a:r>
              <a:rPr lang="en-US" sz="320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pPr algn="ctr"/>
            <a:r>
              <a:rPr lang="en-US" sz="320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(Limitations of Capital Budgeting) </a:t>
            </a:r>
          </a:p>
        </p:txBody>
      </p:sp>
      <p:sp>
        <p:nvSpPr>
          <p:cNvPr id="6" name="Rectangle 5"/>
          <p:cNvSpPr/>
          <p:nvPr/>
        </p:nvSpPr>
        <p:spPr>
          <a:xfrm>
            <a:off x="707922" y="2615696"/>
            <a:ext cx="7713407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800" dirty="0" err="1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আর্থিক</a:t>
            </a:r>
            <a:r>
              <a:rPr lang="en-US" sz="280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সিদ্ধান্ত</a:t>
            </a:r>
            <a:r>
              <a:rPr lang="en-US" sz="280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গ্রহণে</a:t>
            </a:r>
            <a:r>
              <a:rPr lang="en-US" sz="280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মূলধন</a:t>
            </a:r>
            <a:r>
              <a:rPr lang="en-US" sz="280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বাজেটিংয়ের</a:t>
            </a:r>
            <a:r>
              <a:rPr lang="en-US" sz="280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গুরুত্ব</a:t>
            </a:r>
            <a:r>
              <a:rPr lang="en-US" sz="280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অপরিসীম</a:t>
            </a:r>
            <a:r>
              <a:rPr lang="en-US" sz="280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2800" dirty="0" err="1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তথাপি</a:t>
            </a:r>
            <a:r>
              <a:rPr lang="en-US" sz="280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এর</a:t>
            </a:r>
            <a:r>
              <a:rPr lang="en-US" sz="280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কিছু</a:t>
            </a:r>
            <a:r>
              <a:rPr lang="en-US" sz="280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সীমাবদ্ধতা</a:t>
            </a:r>
            <a:r>
              <a:rPr lang="en-US" sz="280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রয়েছে</a:t>
            </a:r>
            <a:r>
              <a:rPr lang="en-US" sz="280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2800" dirty="0" err="1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যেমন</a:t>
            </a:r>
            <a:r>
              <a:rPr lang="en-US" sz="280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-</a:t>
            </a:r>
          </a:p>
        </p:txBody>
      </p:sp>
      <p:sp>
        <p:nvSpPr>
          <p:cNvPr id="7" name="Rectangle 6"/>
          <p:cNvSpPr/>
          <p:nvPr/>
        </p:nvSpPr>
        <p:spPr>
          <a:xfrm>
            <a:off x="715296" y="3819292"/>
            <a:ext cx="7713407" cy="18428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indent="-514350" algn="just">
              <a:lnSpc>
                <a:spcPct val="110000"/>
              </a:lnSpc>
              <a:buFont typeface="+mj-lt"/>
              <a:buAutoNum type="arabicPeriod"/>
            </a:pPr>
            <a:r>
              <a:rPr lang="en-US" sz="2600" dirty="0" err="1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পর্যাপ্ত</a:t>
            </a:r>
            <a:r>
              <a:rPr lang="en-US" sz="260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600" dirty="0" err="1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তথ্যের</a:t>
            </a:r>
            <a:r>
              <a:rPr lang="en-US" sz="260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600" dirty="0" err="1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অভাব</a:t>
            </a:r>
            <a:r>
              <a:rPr lang="en-US" sz="260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(Lack of sufficient data)</a:t>
            </a:r>
          </a:p>
          <a:p>
            <a:pPr marL="514350" indent="-514350" algn="just">
              <a:lnSpc>
                <a:spcPct val="110000"/>
              </a:lnSpc>
              <a:buFont typeface="+mj-lt"/>
              <a:buAutoNum type="arabicPeriod"/>
            </a:pPr>
            <a:r>
              <a:rPr lang="en-US" sz="2600" dirty="0" err="1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ভূল</a:t>
            </a:r>
            <a:r>
              <a:rPr lang="en-US" sz="260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600" dirty="0" err="1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সিদ্ধান্ত</a:t>
            </a:r>
            <a:r>
              <a:rPr lang="en-US" sz="260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600" dirty="0" err="1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গ্রহণ</a:t>
            </a:r>
            <a:r>
              <a:rPr lang="en-US" sz="260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(Taking wrong decision) </a:t>
            </a:r>
          </a:p>
          <a:p>
            <a:pPr marL="514350" indent="-514350" algn="just">
              <a:lnSpc>
                <a:spcPct val="110000"/>
              </a:lnSpc>
              <a:buFont typeface="+mj-lt"/>
              <a:buAutoNum type="arabicPeriod"/>
            </a:pPr>
            <a:r>
              <a:rPr lang="en-US" sz="2600" dirty="0" err="1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মূলধনের</a:t>
            </a:r>
            <a:r>
              <a:rPr lang="en-US" sz="260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600" dirty="0" err="1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অভাব</a:t>
            </a:r>
            <a:r>
              <a:rPr lang="en-US" sz="260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(Lack of capital)</a:t>
            </a:r>
          </a:p>
          <a:p>
            <a:pPr marL="514350" indent="-514350" algn="just">
              <a:lnSpc>
                <a:spcPct val="110000"/>
              </a:lnSpc>
              <a:buFont typeface="+mj-lt"/>
              <a:buAutoNum type="arabicPeriod"/>
            </a:pPr>
            <a:r>
              <a:rPr lang="en-US" sz="2600" dirty="0" err="1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বিভিন্ন</a:t>
            </a:r>
            <a:r>
              <a:rPr lang="en-US" sz="260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600" dirty="0" err="1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সময়</a:t>
            </a:r>
            <a:r>
              <a:rPr lang="en-US" sz="260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600" dirty="0" err="1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বিবেচনা</a:t>
            </a:r>
            <a:r>
              <a:rPr lang="en-US" sz="260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600" dirty="0" err="1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সমস্যা</a:t>
            </a:r>
            <a:r>
              <a:rPr lang="en-US" sz="260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(Timing of the problems)</a:t>
            </a:r>
          </a:p>
        </p:txBody>
      </p:sp>
    </p:spTree>
    <p:extLst>
      <p:ext uri="{BB962C8B-B14F-4D97-AF65-F5344CB8AC3E}">
        <p14:creationId xmlns:p14="http://schemas.microsoft.com/office/powerpoint/2010/main" val="154698233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6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  <p:bldP spid="7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707923" y="691771"/>
            <a:ext cx="7728155" cy="584775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err="1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মূলধন</a:t>
            </a:r>
            <a:r>
              <a:rPr lang="en-US" sz="3200" b="1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বাজেটিং</a:t>
            </a:r>
            <a:endParaRPr lang="bn-IN" sz="3200" b="1" dirty="0">
              <a:solidFill>
                <a:srgbClr val="0070C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07922" y="1402925"/>
            <a:ext cx="7728155" cy="646331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মূলধন</a:t>
            </a:r>
            <a:r>
              <a:rPr lang="en-US" sz="360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বাজেটিং</a:t>
            </a:r>
            <a:r>
              <a:rPr lang="en-US" sz="360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এর</a:t>
            </a:r>
            <a:r>
              <a:rPr lang="en-US" sz="360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সমস্যা</a:t>
            </a:r>
            <a:r>
              <a:rPr lang="en-US" sz="360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7" name="Rectangle 6"/>
          <p:cNvSpPr/>
          <p:nvPr/>
        </p:nvSpPr>
        <p:spPr>
          <a:xfrm>
            <a:off x="707923" y="2298727"/>
            <a:ext cx="7728154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indent="-514350" algn="just">
              <a:buFont typeface="+mj-lt"/>
              <a:buAutoNum type="arabicPeriod" startAt="5"/>
            </a:pPr>
            <a:r>
              <a:rPr lang="en-US" sz="2800" dirty="0" err="1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সিদ্ধান্ত</a:t>
            </a:r>
            <a:r>
              <a:rPr lang="en-US" sz="280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গ্রহণকারীর</a:t>
            </a:r>
            <a:r>
              <a:rPr lang="en-US" sz="280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ব্যক্তিগত</a:t>
            </a:r>
            <a:r>
              <a:rPr lang="en-US" sz="280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বিচার-বিশ্লেষণ</a:t>
            </a:r>
            <a:r>
              <a:rPr lang="en-US" sz="280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(Persons judgement of the decision maker)</a:t>
            </a:r>
          </a:p>
          <a:p>
            <a:pPr marL="514350" indent="-514350" algn="just">
              <a:buFont typeface="+mj-lt"/>
              <a:buAutoNum type="arabicPeriod" startAt="5"/>
            </a:pPr>
            <a:r>
              <a:rPr lang="en-US" sz="2800" dirty="0" err="1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সিদ্ধান্ত</a:t>
            </a:r>
            <a:r>
              <a:rPr lang="en-US" sz="280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অবস্থার</a:t>
            </a:r>
            <a:r>
              <a:rPr lang="en-US" sz="280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পরিবর্তন</a:t>
            </a:r>
            <a:r>
              <a:rPr lang="en-US" sz="280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(Change in economic condition)</a:t>
            </a:r>
          </a:p>
          <a:p>
            <a:pPr marL="514350" indent="-514350" algn="just">
              <a:buFont typeface="+mj-lt"/>
              <a:buAutoNum type="arabicPeriod" startAt="5"/>
            </a:pPr>
            <a:r>
              <a:rPr lang="en-US" sz="2800" dirty="0" err="1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সম্ভাব্য</a:t>
            </a:r>
            <a:r>
              <a:rPr lang="en-US" sz="280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অবস্থার</a:t>
            </a:r>
            <a:r>
              <a:rPr lang="en-US" sz="280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পরিবর্তন</a:t>
            </a:r>
            <a:r>
              <a:rPr lang="en-US" sz="280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(Problems of feasibility of study) </a:t>
            </a:r>
          </a:p>
          <a:p>
            <a:pPr marL="514350" indent="-514350" algn="just">
              <a:buFont typeface="+mj-lt"/>
              <a:buAutoNum type="arabicPeriod" startAt="5"/>
            </a:pPr>
            <a:r>
              <a:rPr lang="en-US" sz="2800" dirty="0" err="1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তথ্যের</a:t>
            </a:r>
            <a:r>
              <a:rPr lang="en-US" sz="280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নির্ভরযোগ্যতার</a:t>
            </a:r>
            <a:r>
              <a:rPr lang="en-US" sz="280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অভাব</a:t>
            </a:r>
            <a:r>
              <a:rPr lang="en-US" sz="280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(Lack of dependability of data)</a:t>
            </a:r>
          </a:p>
        </p:txBody>
      </p:sp>
    </p:spTree>
    <p:extLst>
      <p:ext uri="{BB962C8B-B14F-4D97-AF65-F5344CB8AC3E}">
        <p14:creationId xmlns:p14="http://schemas.microsoft.com/office/powerpoint/2010/main" val="57969959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707923" y="691771"/>
            <a:ext cx="7728155" cy="584775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err="1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মূলধন</a:t>
            </a:r>
            <a:r>
              <a:rPr lang="en-US" sz="3200" b="1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বাজেটিং</a:t>
            </a:r>
            <a:endParaRPr lang="bn-IN" sz="3200" b="1" dirty="0">
              <a:solidFill>
                <a:srgbClr val="0070C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07922" y="1402925"/>
            <a:ext cx="7728155" cy="646331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মূলধন</a:t>
            </a:r>
            <a:r>
              <a:rPr lang="en-US" sz="360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বাজেটিং</a:t>
            </a:r>
            <a:r>
              <a:rPr lang="en-US" sz="360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এর</a:t>
            </a:r>
            <a:r>
              <a:rPr lang="en-US" sz="360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সমস্যা</a:t>
            </a:r>
            <a:r>
              <a:rPr lang="en-US" sz="360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7" name="Rectangle 6"/>
          <p:cNvSpPr/>
          <p:nvPr/>
        </p:nvSpPr>
        <p:spPr>
          <a:xfrm>
            <a:off x="707923" y="2317454"/>
            <a:ext cx="7728154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indent="-514350" algn="just">
              <a:buFont typeface="+mj-lt"/>
              <a:buAutoNum type="arabicPeriod" startAt="9"/>
            </a:pPr>
            <a:r>
              <a:rPr lang="en-US" sz="2700" dirty="0" err="1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সংখ্যাগত</a:t>
            </a:r>
            <a:r>
              <a:rPr lang="en-US" sz="270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700" dirty="0" err="1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পরিমাপের</a:t>
            </a:r>
            <a:r>
              <a:rPr lang="en-US" sz="270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700" dirty="0" err="1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সমস্যা</a:t>
            </a:r>
            <a:r>
              <a:rPr lang="en-US" sz="270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(problems of quantification))</a:t>
            </a:r>
          </a:p>
          <a:p>
            <a:pPr marL="514350" indent="-514350" algn="just">
              <a:buFont typeface="+mj-lt"/>
              <a:buAutoNum type="arabicPeriod" startAt="9"/>
            </a:pPr>
            <a:r>
              <a:rPr lang="en-US" sz="2700" dirty="0" err="1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পদ্ধতিগত</a:t>
            </a:r>
            <a:r>
              <a:rPr lang="en-US" sz="270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700" dirty="0" err="1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জটিলতা</a:t>
            </a:r>
            <a:r>
              <a:rPr lang="en-US" sz="270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(Complexity of method)</a:t>
            </a:r>
          </a:p>
          <a:p>
            <a:pPr marL="514350" indent="-514350" algn="just">
              <a:buFont typeface="+mj-lt"/>
              <a:buAutoNum type="arabicPeriod" startAt="9"/>
            </a:pPr>
            <a:r>
              <a:rPr lang="en-US" sz="2700" dirty="0" err="1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সুষ্ঠু</a:t>
            </a:r>
            <a:r>
              <a:rPr lang="en-US" sz="270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700" dirty="0" err="1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বিনিয়োগ</a:t>
            </a:r>
            <a:r>
              <a:rPr lang="en-US" sz="270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700" dirty="0" err="1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নীতির</a:t>
            </a:r>
            <a:r>
              <a:rPr lang="en-US" sz="270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700" dirty="0" err="1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অভাব</a:t>
            </a:r>
            <a:r>
              <a:rPr lang="en-US" sz="270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(Lack of proper investment policy)</a:t>
            </a:r>
          </a:p>
          <a:p>
            <a:pPr marL="514350" indent="-514350" algn="just">
              <a:buFont typeface="+mj-lt"/>
              <a:buAutoNum type="arabicPeriod" startAt="9"/>
            </a:pPr>
            <a:r>
              <a:rPr lang="en-US" sz="2700" dirty="0" err="1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ঝুঁকির</a:t>
            </a:r>
            <a:r>
              <a:rPr lang="en-US" sz="270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700" dirty="0" err="1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মাত্রা</a:t>
            </a:r>
            <a:r>
              <a:rPr lang="en-US" sz="270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700" dirty="0" err="1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নিরূপণে</a:t>
            </a:r>
            <a:r>
              <a:rPr lang="en-US" sz="270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700" dirty="0" err="1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সমস্যা</a:t>
            </a:r>
            <a:r>
              <a:rPr lang="en-US" sz="270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(Problems of determining the degree of risk)</a:t>
            </a:r>
          </a:p>
          <a:p>
            <a:pPr marL="514350" indent="-514350" algn="just">
              <a:buFont typeface="+mj-lt"/>
              <a:buAutoNum type="arabicPeriod" startAt="9"/>
            </a:pPr>
            <a:r>
              <a:rPr lang="en-US" sz="2700" dirty="0" err="1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লাভ</a:t>
            </a:r>
            <a:r>
              <a:rPr lang="en-US" sz="270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2700" dirty="0" err="1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খরচ</a:t>
            </a:r>
            <a:r>
              <a:rPr lang="en-US" sz="270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700" dirty="0" err="1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পরিমাপে</a:t>
            </a:r>
            <a:r>
              <a:rPr lang="en-US" sz="270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700" dirty="0" err="1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সমস্যা</a:t>
            </a:r>
            <a:r>
              <a:rPr lang="en-US" sz="270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(Difficulties of estimating cost and benefits)</a:t>
            </a:r>
          </a:p>
        </p:txBody>
      </p:sp>
    </p:spTree>
    <p:extLst>
      <p:ext uri="{BB962C8B-B14F-4D97-AF65-F5344CB8AC3E}">
        <p14:creationId xmlns:p14="http://schemas.microsoft.com/office/powerpoint/2010/main" val="81595947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707923" y="691771"/>
            <a:ext cx="7728155" cy="584775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err="1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মূলধন</a:t>
            </a:r>
            <a:r>
              <a:rPr lang="en-US" sz="3200" b="1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বাজেটিং</a:t>
            </a:r>
            <a:endParaRPr lang="bn-IN" sz="3200" b="1" dirty="0">
              <a:solidFill>
                <a:srgbClr val="0070C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07922" y="1402925"/>
            <a:ext cx="7728155" cy="646331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মূলধন</a:t>
            </a:r>
            <a:r>
              <a:rPr lang="en-US" sz="360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বাজেটিং</a:t>
            </a:r>
            <a:r>
              <a:rPr lang="en-US" sz="360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এর</a:t>
            </a:r>
            <a:r>
              <a:rPr lang="en-US" sz="360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সমস্যা</a:t>
            </a:r>
            <a:r>
              <a:rPr lang="en-US" sz="360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7" name="Rectangle 6"/>
          <p:cNvSpPr/>
          <p:nvPr/>
        </p:nvSpPr>
        <p:spPr>
          <a:xfrm>
            <a:off x="707923" y="2597666"/>
            <a:ext cx="7728154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indent="-514350" algn="just">
              <a:buFont typeface="+mj-lt"/>
              <a:buAutoNum type="arabicPeriod" startAt="14"/>
            </a:pPr>
            <a:r>
              <a:rPr lang="en-US" sz="2800" dirty="0" err="1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আর্থিক</a:t>
            </a:r>
            <a:r>
              <a:rPr lang="en-US" sz="280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ব্যবস্থাপকের</a:t>
            </a:r>
            <a:r>
              <a:rPr lang="en-US" sz="280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ব্যক্তিগত</a:t>
            </a:r>
            <a:r>
              <a:rPr lang="en-US" sz="280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ধারণা</a:t>
            </a:r>
            <a:r>
              <a:rPr lang="en-US" sz="280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(Personal idea of financial manager)</a:t>
            </a:r>
          </a:p>
          <a:p>
            <a:pPr marL="514350" indent="-514350" algn="just">
              <a:buFont typeface="+mj-lt"/>
              <a:buAutoNum type="arabicPeriod" startAt="14"/>
            </a:pPr>
            <a:r>
              <a:rPr lang="en-US" sz="2800" dirty="0" err="1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পর্যায়ক্রমিক</a:t>
            </a:r>
            <a:r>
              <a:rPr lang="en-US" sz="280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মূল্যায়নের</a:t>
            </a:r>
            <a:r>
              <a:rPr lang="en-US" sz="280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অভাব</a:t>
            </a:r>
            <a:r>
              <a:rPr lang="en-US" sz="280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(Lack of subsequent evaluation)</a:t>
            </a:r>
          </a:p>
        </p:txBody>
      </p:sp>
    </p:spTree>
    <p:extLst>
      <p:ext uri="{BB962C8B-B14F-4D97-AF65-F5344CB8AC3E}">
        <p14:creationId xmlns:p14="http://schemas.microsoft.com/office/powerpoint/2010/main" val="296440127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07922" y="1984432"/>
            <a:ext cx="7728155" cy="4206819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707922" y="566582"/>
            <a:ext cx="7728155" cy="584775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err="1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মূলধন</a:t>
            </a:r>
            <a:r>
              <a:rPr lang="en-US" sz="3200" b="1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বাজেটিং</a:t>
            </a:r>
            <a:endParaRPr lang="bn-IN" sz="3200" b="1" dirty="0">
              <a:solidFill>
                <a:srgbClr val="0070C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07922" y="1311169"/>
            <a:ext cx="7728155" cy="584775"/>
          </a:xfrm>
          <a:prstGeom prst="rect">
            <a:avLst/>
          </a:prstGeom>
          <a:blipFill>
            <a:blip r:embed="rId4"/>
            <a:tile tx="0" ty="0" sx="100000" sy="100000" flip="none" algn="tl"/>
          </a:blipFill>
        </p:spPr>
        <p:txBody>
          <a:bodyPr wrap="square" rtlCol="0">
            <a:spAutoFit/>
          </a:bodyPr>
          <a:lstStyle/>
          <a:p>
            <a:pPr algn="ctr"/>
            <a:r>
              <a:rPr lang="en-US" sz="3200" u="sng" dirty="0" err="1">
                <a:latin typeface="NikoshBAN" panose="02000000000000000000" pitchFamily="2" charset="0"/>
                <a:cs typeface="NikoshBAN" panose="02000000000000000000" pitchFamily="2" charset="0"/>
              </a:rPr>
              <a:t>মুল্যায়ন</a:t>
            </a:r>
            <a:endParaRPr lang="bn-IN" sz="3200" u="sng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707922" y="3322354"/>
            <a:ext cx="772815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algn="just">
              <a:buFont typeface="Wingdings" panose="05000000000000000000" pitchFamily="2" charset="2"/>
              <a:buChar char="Ø"/>
            </a:pP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মূলধন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বাজেটিংয়ের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সুবিধা-অসুবিধা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জানতে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পারলাম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</p:spTree>
    <p:extLst>
      <p:ext uri="{BB962C8B-B14F-4D97-AF65-F5344CB8AC3E}">
        <p14:creationId xmlns:p14="http://schemas.microsoft.com/office/powerpoint/2010/main" val="1906915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7923" y="2008189"/>
            <a:ext cx="7728154" cy="4287111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707923" y="637450"/>
            <a:ext cx="7728155" cy="584775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err="1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মূলধন</a:t>
            </a:r>
            <a:r>
              <a:rPr lang="en-US" sz="3200" b="1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বাজেটিং</a:t>
            </a:r>
            <a:endParaRPr lang="bn-IN" sz="3200" b="1" dirty="0">
              <a:solidFill>
                <a:srgbClr val="0070C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707923" y="1349546"/>
            <a:ext cx="7728155" cy="658642"/>
          </a:xfrm>
          <a:prstGeom prst="rect">
            <a:avLst/>
          </a:prstGeom>
          <a:blipFill>
            <a:blip r:embed="rId4"/>
            <a:tile tx="0" ty="0" sx="100000" sy="100000" flip="none" algn="tl"/>
          </a:blipFill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Bef>
                <a:spcPts val="300"/>
              </a:spcBef>
              <a:spcAft>
                <a:spcPts val="300"/>
              </a:spcAft>
            </a:pPr>
            <a:r>
              <a:rPr lang="bn-IN" sz="3200" b="1" u="sng" dirty="0">
                <a:latin typeface="SutonnyMJ" pitchFamily="2" charset="0"/>
                <a:cs typeface="SutonnyMJ" pitchFamily="2" charset="0"/>
              </a:rPr>
              <a:t>বাড়ির কাজ</a:t>
            </a:r>
            <a:endParaRPr lang="en-US" sz="3200" b="1" u="sng" dirty="0">
              <a:latin typeface="NikoshBAN" panose="02000000000000000000"/>
              <a:cs typeface="SutonnyMJ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707923" y="3158875"/>
            <a:ext cx="7728154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algn="just">
              <a:buFont typeface="Wingdings" panose="05000000000000000000" pitchFamily="2" charset="2"/>
              <a:buChar char="Ø"/>
            </a:pPr>
            <a:r>
              <a:rPr lang="en-US" sz="3200" b="1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তোমার</a:t>
            </a:r>
            <a:r>
              <a:rPr lang="en-US" sz="32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পাঠ্য</a:t>
            </a:r>
            <a:r>
              <a:rPr lang="en-US" sz="32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বইয়ের</a:t>
            </a:r>
            <a:r>
              <a:rPr lang="en-US" sz="32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আলোকে</a:t>
            </a:r>
            <a:r>
              <a:rPr lang="en-US" sz="32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মূলধন</a:t>
            </a:r>
            <a:r>
              <a:rPr lang="en-US" sz="32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বাজেটিং</a:t>
            </a:r>
            <a:r>
              <a:rPr lang="en-US" sz="32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অন্যান্য</a:t>
            </a:r>
            <a:r>
              <a:rPr lang="en-US" sz="32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সুবিধা-অসুবিধা</a:t>
            </a:r>
            <a:r>
              <a:rPr lang="en-US" sz="32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খাতায়</a:t>
            </a:r>
            <a:r>
              <a:rPr lang="en-US" sz="32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লিখে</a:t>
            </a:r>
            <a:r>
              <a:rPr lang="en-US" sz="32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নিয়ে</a:t>
            </a:r>
            <a:r>
              <a:rPr lang="en-US" sz="32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আসবে</a:t>
            </a:r>
            <a:r>
              <a:rPr lang="en-US" sz="32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2800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1471142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766915" y="5381626"/>
            <a:ext cx="7639667" cy="879856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Bef>
                <a:spcPts val="300"/>
              </a:spcBef>
              <a:spcAft>
                <a:spcPts val="300"/>
              </a:spcAft>
            </a:pPr>
            <a:r>
              <a:rPr lang="en-US" sz="46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দেখার</a:t>
            </a:r>
            <a:r>
              <a:rPr lang="en-US" sz="46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6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জন্য</a:t>
            </a:r>
            <a:r>
              <a:rPr lang="en-US" sz="46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6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ধন্যবাদ</a:t>
            </a:r>
            <a:endParaRPr lang="en-US" sz="4600" b="1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6915" y="615462"/>
            <a:ext cx="7639667" cy="47661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980231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75187" y="691771"/>
            <a:ext cx="7882996" cy="584775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US" sz="3200" b="1" dirty="0" err="1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শুভেচ্ছা</a:t>
            </a:r>
            <a:r>
              <a:rPr lang="en-US" sz="3200" b="1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বিনিময়</a:t>
            </a:r>
            <a:endParaRPr lang="en-US" sz="3200" b="1" dirty="0">
              <a:solidFill>
                <a:srgbClr val="0070C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Pentagon 7"/>
          <p:cNvSpPr/>
          <p:nvPr/>
        </p:nvSpPr>
        <p:spPr>
          <a:xfrm>
            <a:off x="619432" y="1276546"/>
            <a:ext cx="3582274" cy="2015295"/>
          </a:xfrm>
          <a:prstGeom prst="homePlat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sz="2800" b="1" dirty="0" err="1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আলহামদুলিল্লাহ্</a:t>
            </a:r>
            <a:r>
              <a:rPr lang="en-US" sz="2800" b="1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‌ </a:t>
            </a:r>
            <a:r>
              <a:rPr lang="en-US" sz="2800" b="1" dirty="0" err="1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আল্লাহ্‌র</a:t>
            </a:r>
            <a:r>
              <a:rPr lang="en-US" sz="2800" b="1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রহমতে</a:t>
            </a:r>
            <a:r>
              <a:rPr lang="en-US" sz="2800" b="1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আমি</a:t>
            </a:r>
            <a:r>
              <a:rPr lang="en-US" sz="2800" b="1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ভালো</a:t>
            </a:r>
            <a:r>
              <a:rPr lang="en-US" sz="2800" b="1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আছি</a:t>
            </a:r>
            <a:r>
              <a:rPr lang="en-US" sz="2800" b="1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 </a:t>
            </a:r>
          </a:p>
        </p:txBody>
      </p:sp>
      <p:sp>
        <p:nvSpPr>
          <p:cNvPr id="9" name="Pentagon 8"/>
          <p:cNvSpPr/>
          <p:nvPr/>
        </p:nvSpPr>
        <p:spPr>
          <a:xfrm flipH="1">
            <a:off x="4879636" y="1276546"/>
            <a:ext cx="3556448" cy="2015295"/>
          </a:xfrm>
          <a:prstGeom prst="homePlate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sz="2800" b="1" dirty="0" err="1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আশা</a:t>
            </a:r>
            <a:r>
              <a:rPr lang="en-US" sz="2800" b="1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করি</a:t>
            </a:r>
            <a:r>
              <a:rPr lang="en-US" sz="2800" b="1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আল্লাহ্‌র</a:t>
            </a:r>
            <a:r>
              <a:rPr lang="en-US" sz="2800" b="1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দয়ায়</a:t>
            </a:r>
            <a:r>
              <a:rPr lang="en-US" sz="2800" b="1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তোমরাও</a:t>
            </a:r>
            <a:r>
              <a:rPr lang="en-US" sz="2800" b="1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ভালো</a:t>
            </a:r>
            <a:r>
              <a:rPr lang="en-US" sz="2800" b="1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আছো</a:t>
            </a:r>
            <a:r>
              <a:rPr lang="en-US" sz="2800" b="1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  <p:sp>
        <p:nvSpPr>
          <p:cNvPr id="14" name="Flowchart: Stored Data 13"/>
          <p:cNvSpPr/>
          <p:nvPr/>
        </p:nvSpPr>
        <p:spPr>
          <a:xfrm rot="5400000">
            <a:off x="3090394" y="3544746"/>
            <a:ext cx="3027680" cy="2318673"/>
          </a:xfrm>
          <a:prstGeom prst="flowChartOnlineStorag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vert270" rtlCol="0" anchor="ctr"/>
          <a:lstStyle/>
          <a:p>
            <a:pPr algn="ctr">
              <a:defRPr/>
            </a:pPr>
            <a:r>
              <a:rPr lang="en-US" sz="2800" dirty="0" err="1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মহান</a:t>
            </a:r>
            <a:r>
              <a:rPr lang="en-US" sz="280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আল্লাহ্‌র</a:t>
            </a:r>
            <a:r>
              <a:rPr lang="en-US" sz="280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কাছে</a:t>
            </a:r>
            <a:r>
              <a:rPr lang="en-US" sz="280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শুকরিয়া</a:t>
            </a:r>
            <a:r>
              <a:rPr lang="en-US" sz="280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আদায়</a:t>
            </a:r>
            <a:r>
              <a:rPr lang="en-US" sz="280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280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আজকের</a:t>
            </a:r>
            <a:r>
              <a:rPr lang="en-US" sz="280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ক্লাস</a:t>
            </a:r>
            <a:r>
              <a:rPr lang="en-US" sz="280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আরম্ভ</a:t>
            </a:r>
            <a:r>
              <a:rPr lang="en-US" sz="280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করছি</a:t>
            </a:r>
            <a:r>
              <a:rPr lang="en-US" sz="280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</a:p>
        </p:txBody>
      </p:sp>
    </p:spTree>
    <p:extLst>
      <p:ext uri="{BB962C8B-B14F-4D97-AF65-F5344CB8AC3E}">
        <p14:creationId xmlns:p14="http://schemas.microsoft.com/office/powerpoint/2010/main" val="174139577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42452" y="691771"/>
            <a:ext cx="8170606" cy="830997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</p:spPr>
        <p:txBody>
          <a:bodyPr wrap="square" rtlCol="0">
            <a:spAutoFit/>
          </a:bodyPr>
          <a:lstStyle/>
          <a:p>
            <a:pPr algn="ctr"/>
            <a:r>
              <a:rPr lang="bn-IN" sz="4800" b="1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 পরিচিতি</a:t>
            </a:r>
            <a:r>
              <a:rPr lang="en-US" sz="4800" b="1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42452" y="2343947"/>
            <a:ext cx="817060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একাদশ- দ্বাদশ শ্রেণি</a:t>
            </a:r>
          </a:p>
          <a:p>
            <a:pPr algn="ctr"/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বিষয়ঃ ফিন্যান্স , ব্যাংকিং ও বিমা  (প্রথম পত্র) </a:t>
            </a:r>
          </a:p>
          <a:p>
            <a:pPr algn="ctr"/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অষ্টম অধ্যায়ঃ মূলধন বাজেটিং ও বিনিয়োগ সিদ্ধান্ত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ক্লাস-০১</a:t>
            </a:r>
            <a:endParaRPr lang="bn-BD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2101748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57199" y="744584"/>
            <a:ext cx="8288595" cy="830997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</p:spPr>
        <p:txBody>
          <a:bodyPr wrap="square" rtlCol="0">
            <a:spAutoFit/>
          </a:bodyPr>
          <a:lstStyle/>
          <a:p>
            <a:pPr algn="ctr"/>
            <a:r>
              <a:rPr lang="en-US" sz="4800" dirty="0" err="1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ছবি</a:t>
            </a:r>
            <a:endParaRPr lang="en-US" sz="4800" dirty="0">
              <a:solidFill>
                <a:srgbClr val="0070C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57200" y="1575581"/>
            <a:ext cx="8288594" cy="47185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902769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57200" y="691771"/>
            <a:ext cx="8229602" cy="646331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err="1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আজকের</a:t>
            </a:r>
            <a:r>
              <a:rPr lang="en-US" sz="3600" b="1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বিষয়</a:t>
            </a:r>
            <a:r>
              <a:rPr lang="bn-IN" sz="3600" b="1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bn-IN" sz="3600" b="1" dirty="0">
              <a:solidFill>
                <a:srgbClr val="0070C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57199" y="2021119"/>
            <a:ext cx="8229601" cy="1015663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</p:spPr>
        <p:txBody>
          <a:bodyPr wrap="square" rtlCol="0">
            <a:spAutoFit/>
          </a:bodyPr>
          <a:lstStyle/>
          <a:p>
            <a:pPr algn="ctr"/>
            <a:r>
              <a:rPr lang="en-US" sz="6000" dirty="0" err="1">
                <a:latin typeface="NikoshBAN" panose="02000000000000000000" pitchFamily="2" charset="0"/>
                <a:cs typeface="NikoshBAN" panose="02000000000000000000" pitchFamily="2" charset="0"/>
              </a:rPr>
              <a:t>মূলধন</a:t>
            </a:r>
            <a:r>
              <a:rPr lang="en-US" sz="6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>
                <a:latin typeface="NikoshBAN" panose="02000000000000000000" pitchFamily="2" charset="0"/>
                <a:cs typeface="NikoshBAN" panose="02000000000000000000" pitchFamily="2" charset="0"/>
              </a:rPr>
              <a:t>বাজেটিং</a:t>
            </a:r>
            <a:endParaRPr lang="bn-IN" sz="6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57199" y="3719799"/>
            <a:ext cx="8229601" cy="1015663"/>
          </a:xfrm>
          <a:prstGeom prst="rect">
            <a:avLst/>
          </a:prstGeom>
          <a:blipFill>
            <a:blip r:embed="rId4"/>
            <a:tile tx="0" ty="0" sx="100000" sy="100000" flip="none" algn="tl"/>
          </a:blipFill>
        </p:spPr>
        <p:txBody>
          <a:bodyPr wrap="square" rtlCol="0">
            <a:spAutoFit/>
          </a:bodyPr>
          <a:lstStyle/>
          <a:p>
            <a:pPr algn="ctr"/>
            <a:r>
              <a:rPr lang="en-US" sz="6000" b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Capital Budgeting</a:t>
            </a:r>
            <a:endParaRPr lang="bn-IN" sz="6000" b="1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7878834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30943" y="662275"/>
            <a:ext cx="8082118" cy="584775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</p:spPr>
        <p:txBody>
          <a:bodyPr wrap="square" rtlCol="0">
            <a:spAutoFit/>
          </a:bodyPr>
          <a:lstStyle/>
          <a:p>
            <a:pPr lvl="0" algn="ctr"/>
            <a:r>
              <a:rPr lang="en-US" sz="3200" b="1" dirty="0" err="1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মূলধন</a:t>
            </a:r>
            <a:r>
              <a:rPr lang="en-US" sz="3200" b="1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বাজেটিং</a:t>
            </a:r>
            <a:endParaRPr lang="bn-IN" sz="3200" b="1" dirty="0">
              <a:solidFill>
                <a:srgbClr val="0070C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30942" y="1522866"/>
            <a:ext cx="8082117" cy="1200329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</p:spPr>
        <p:txBody>
          <a:bodyPr wrap="square" rtlCol="0">
            <a:spAutoFit/>
          </a:bodyPr>
          <a:lstStyle/>
          <a:p>
            <a:pPr algn="ctr"/>
            <a:r>
              <a:rPr lang="as-IN" sz="7200" dirty="0">
                <a:solidFill>
                  <a:srgbClr val="FFC000"/>
                </a:solidFill>
                <a:latin typeface="SutonnyMJ" pitchFamily="2" charset="0"/>
                <a:cs typeface="NikoshBAN" panose="02000000000000000000" pitchFamily="2" charset="0"/>
              </a:rPr>
              <a:t>শিখনফল</a:t>
            </a:r>
            <a:endParaRPr lang="bn-IN" sz="7200" dirty="0">
              <a:solidFill>
                <a:srgbClr val="FFC000"/>
              </a:solidFill>
              <a:latin typeface="SutonnyMJ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30942" y="3042088"/>
            <a:ext cx="808211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আজকের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শেষে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শিক্ষার্থীরা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যা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যা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শিখবে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-</a:t>
            </a:r>
            <a:endParaRPr lang="bn-IN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530941" y="3594805"/>
            <a:ext cx="8082117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algn="just">
              <a:buFont typeface="Wingdings" panose="05000000000000000000" pitchFamily="2" charset="2"/>
              <a:buChar char="Ø"/>
            </a:pP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মূলধন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বাজেটিংয়ের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2800" dirty="0">
                <a:latin typeface="NikoshBAN" pitchFamily="2" charset="0"/>
                <a:cs typeface="NikoshBAN" pitchFamily="2" charset="0"/>
              </a:rPr>
              <a:t>সংজ্ঞা বলতে পারবে।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  <a:p>
            <a:pPr marL="457200" indent="-457200" algn="just">
              <a:buFont typeface="Wingdings" panose="05000000000000000000" pitchFamily="2" charset="2"/>
              <a:buChar char="Ø"/>
            </a:pP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প্রকল্পের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2800" dirty="0">
                <a:latin typeface="NikoshBAN" pitchFamily="2" charset="0"/>
                <a:cs typeface="NikoshBAN" pitchFamily="2" charset="0"/>
              </a:rPr>
              <a:t>সংজ্ঞা বলতে পারবে।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  <a:p>
            <a:pPr marL="457200" indent="-457200" algn="just">
              <a:buFont typeface="Wingdings" panose="05000000000000000000" pitchFamily="2" charset="2"/>
              <a:buChar char="Ø"/>
            </a:pP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স্বাধীন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প্রকল্প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পরস্পর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বর্জনশীল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প্রকল্পের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পার্থক্য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বর্ণনা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bn-IN" sz="2800" dirty="0">
                <a:latin typeface="NikoshBAN" pitchFamily="2" charset="0"/>
                <a:cs typeface="NikoshBAN" pitchFamily="2" charset="0"/>
              </a:rPr>
              <a:t> পারবে।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  <a:p>
            <a:pPr marL="457200" indent="-457200" algn="just">
              <a:buFont typeface="Wingdings" panose="05000000000000000000" pitchFamily="2" charset="2"/>
              <a:buChar char="Ø"/>
            </a:pP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মূলধন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বাজেটিংয়ের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গুরুত্ব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ব্যাখ্যা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bn-IN" sz="2800" dirty="0">
                <a:latin typeface="NikoshBAN" pitchFamily="2" charset="0"/>
                <a:cs typeface="NikoshBAN" pitchFamily="2" charset="0"/>
              </a:rPr>
              <a:t> পারবে।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  <a:p>
            <a:pPr marL="457200" indent="-457200" algn="just">
              <a:buFont typeface="Wingdings" panose="05000000000000000000" pitchFamily="2" charset="2"/>
              <a:buChar char="Ø"/>
            </a:pP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মূলধন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বাজেটিংয়ের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সমস্যা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ব্যাখ্যা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bn-IN" sz="2800" dirty="0">
                <a:latin typeface="NikoshBAN" pitchFamily="2" charset="0"/>
                <a:cs typeface="NikoshBAN" pitchFamily="2" charset="0"/>
              </a:rPr>
              <a:t> পারবে।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4015023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38746" y="691771"/>
            <a:ext cx="8163688" cy="584775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err="1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মূলধন</a:t>
            </a:r>
            <a:r>
              <a:rPr lang="en-US" sz="3200" b="1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বাজেটিং</a:t>
            </a:r>
            <a:endParaRPr lang="bn-IN" sz="3200" b="1" dirty="0">
              <a:solidFill>
                <a:srgbClr val="0070C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38746" y="1476923"/>
            <a:ext cx="8163688" cy="646331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</p:spPr>
        <p:txBody>
          <a:bodyPr wrap="square" rtlCol="0">
            <a:spAutoFit/>
          </a:bodyPr>
          <a:lstStyle/>
          <a:p>
            <a:pPr algn="ctr"/>
            <a:r>
              <a:rPr lang="as-IN" sz="3600" dirty="0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মূলধন বাজেটিং</a:t>
            </a:r>
            <a:r>
              <a:rPr lang="en-US" sz="3600" dirty="0"/>
              <a:t> 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(Capital Budgeting)</a:t>
            </a:r>
            <a:endParaRPr lang="bn-IN" sz="3600" b="1" u="sng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30942" y="2393959"/>
            <a:ext cx="8170606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as-IN" sz="2600" dirty="0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ব্যব</a:t>
            </a:r>
            <a:r>
              <a:rPr lang="en-US" sz="2600" dirty="0" err="1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সায়</a:t>
            </a:r>
            <a:r>
              <a:rPr lang="as-IN" sz="2600" dirty="0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প্রতিষ্ঠান</a:t>
            </a:r>
            <a:r>
              <a:rPr lang="bn-BD" sz="2600" dirty="0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ের</a:t>
            </a:r>
            <a:r>
              <a:rPr lang="as-IN" sz="2600" dirty="0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দীর্ঘমে</a:t>
            </a:r>
            <a:r>
              <a:rPr lang="bn-BD" sz="2600" dirty="0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য়া</a:t>
            </a:r>
            <a:r>
              <a:rPr lang="as-IN" sz="2600" dirty="0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দি</a:t>
            </a:r>
            <a:r>
              <a:rPr lang="bn-BD" sz="260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প্রকল্পে</a:t>
            </a:r>
            <a:r>
              <a:rPr lang="bn-BD" sz="2600" dirty="0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2600" dirty="0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মূলধন বিনি</a:t>
            </a:r>
            <a:r>
              <a:rPr lang="bn-BD" sz="2600" dirty="0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য়ো</a:t>
            </a:r>
            <a:r>
              <a:rPr lang="as-IN" sz="2600" dirty="0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গের সিদ্ধান্ত গ্রহণের প্রক্রি</a:t>
            </a:r>
            <a:r>
              <a:rPr lang="en-US" sz="2600" dirty="0" err="1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য়া</a:t>
            </a:r>
            <a:r>
              <a:rPr lang="as-IN" sz="2600" dirty="0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কে মূলধন বাজেটিং বলে</a:t>
            </a:r>
            <a:r>
              <a:rPr lang="en-US" sz="2600" dirty="0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pPr algn="just"/>
            <a:r>
              <a:rPr lang="en-US" sz="2600" dirty="0" err="1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সাধারণ</a:t>
            </a:r>
            <a:r>
              <a:rPr lang="en-US" sz="2600" dirty="0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600" dirty="0" err="1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অর্থে</a:t>
            </a:r>
            <a:r>
              <a:rPr lang="en-US" sz="2600" dirty="0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600" dirty="0" err="1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মূলধন</a:t>
            </a:r>
            <a:r>
              <a:rPr lang="en-US" sz="2600" dirty="0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600" dirty="0" err="1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বিনিয়োগের</a:t>
            </a:r>
            <a:r>
              <a:rPr lang="en-US" sz="2600" dirty="0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600" dirty="0" err="1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সাথে</a:t>
            </a:r>
            <a:r>
              <a:rPr lang="en-US" sz="2600" dirty="0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600" dirty="0" err="1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সম্পর্কিত</a:t>
            </a:r>
            <a:r>
              <a:rPr lang="en-US" sz="2600" dirty="0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600" dirty="0" err="1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পরিকল্পনাকে</a:t>
            </a:r>
            <a:r>
              <a:rPr lang="en-US" sz="2600" dirty="0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600" dirty="0" err="1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মূলধন</a:t>
            </a:r>
            <a:r>
              <a:rPr lang="en-US" sz="2600" dirty="0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600" dirty="0" err="1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বাজেটিং</a:t>
            </a:r>
            <a:r>
              <a:rPr lang="en-US" sz="2600" dirty="0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600" dirty="0" err="1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বলে</a:t>
            </a:r>
            <a:r>
              <a:rPr lang="en-US" sz="2600" dirty="0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endParaRPr lang="en-US" sz="2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30941" y="4433107"/>
            <a:ext cx="8170606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600" dirty="0" err="1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যেমন</a:t>
            </a:r>
            <a:r>
              <a:rPr lang="en-US" sz="2600" dirty="0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600" dirty="0" err="1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ধরা</a:t>
            </a:r>
            <a:r>
              <a:rPr lang="en-US" sz="2600" dirty="0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600" dirty="0" err="1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যাক</a:t>
            </a:r>
            <a:r>
              <a:rPr lang="en-US" sz="2600" dirty="0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2600" dirty="0" err="1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জনাব</a:t>
            </a:r>
            <a:r>
              <a:rPr lang="en-US" sz="2600" dirty="0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600" dirty="0" err="1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তাহেরের</a:t>
            </a:r>
            <a:r>
              <a:rPr lang="en-US" sz="2600" dirty="0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600" dirty="0" err="1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নিকট</a:t>
            </a:r>
            <a:r>
              <a:rPr lang="en-US" sz="2600" dirty="0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১০ </a:t>
            </a:r>
            <a:r>
              <a:rPr lang="en-US" sz="2600" dirty="0" err="1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লক্ষ</a:t>
            </a:r>
            <a:r>
              <a:rPr lang="en-US" sz="2600" dirty="0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600" dirty="0" err="1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টাকা</a:t>
            </a:r>
            <a:r>
              <a:rPr lang="en-US" sz="2600" dirty="0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600" dirty="0" err="1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আছে</a:t>
            </a:r>
            <a:r>
              <a:rPr lang="en-US" sz="2600" dirty="0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2600" dirty="0" err="1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সে</a:t>
            </a:r>
            <a:r>
              <a:rPr lang="en-US" sz="2600" dirty="0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600" dirty="0" err="1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মুরগী</a:t>
            </a:r>
            <a:r>
              <a:rPr lang="en-US" sz="2600" dirty="0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600" dirty="0" err="1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পালন</a:t>
            </a:r>
            <a:r>
              <a:rPr lang="en-US" sz="2600" dirty="0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2600" dirty="0" err="1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মাছ</a:t>
            </a:r>
            <a:r>
              <a:rPr lang="en-US" sz="2600" dirty="0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600" dirty="0" err="1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চাষ</a:t>
            </a:r>
            <a:r>
              <a:rPr lang="en-US" sz="2600" dirty="0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600" dirty="0" err="1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যেকোন</a:t>
            </a:r>
            <a:r>
              <a:rPr lang="en-US" sz="2600" dirty="0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600" dirty="0" err="1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একটি</a:t>
            </a:r>
            <a:r>
              <a:rPr lang="en-US" sz="2600" dirty="0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2600" dirty="0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ব্যব</a:t>
            </a:r>
            <a:r>
              <a:rPr lang="en-US" sz="2600" dirty="0" err="1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সায়</a:t>
            </a:r>
            <a:r>
              <a:rPr lang="as-IN" sz="2600" dirty="0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600" dirty="0" err="1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2600" dirty="0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600" dirty="0" err="1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চান</a:t>
            </a:r>
            <a:r>
              <a:rPr lang="en-US" sz="2600" dirty="0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2600" dirty="0" err="1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ভবিষ্যতে</a:t>
            </a:r>
            <a:r>
              <a:rPr lang="en-US" sz="2600" dirty="0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600" dirty="0" err="1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অতিরিক্ত</a:t>
            </a:r>
            <a:r>
              <a:rPr lang="en-US" sz="2600" dirty="0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600" dirty="0" err="1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অর্থের</a:t>
            </a:r>
            <a:r>
              <a:rPr lang="en-US" sz="2600" dirty="0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600" dirty="0" err="1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চাহিদা</a:t>
            </a:r>
            <a:r>
              <a:rPr lang="en-US" sz="2600" dirty="0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600" dirty="0" err="1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পূরণের</a:t>
            </a:r>
            <a:r>
              <a:rPr lang="en-US" sz="2600" dirty="0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600" dirty="0" err="1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জন্য</a:t>
            </a:r>
            <a:r>
              <a:rPr lang="en-US" sz="2600" dirty="0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600" dirty="0" err="1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সে</a:t>
            </a:r>
            <a:r>
              <a:rPr lang="en-US" sz="2600" dirty="0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600" dirty="0" err="1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উপযুক্ত</a:t>
            </a:r>
            <a:r>
              <a:rPr lang="en-US" sz="2600" dirty="0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600" dirty="0" err="1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একটি</a:t>
            </a:r>
            <a:r>
              <a:rPr lang="en-US" sz="2600" dirty="0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600" dirty="0" err="1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খাতে</a:t>
            </a:r>
            <a:r>
              <a:rPr lang="en-US" sz="2600" dirty="0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600" dirty="0" err="1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বিনিয়োগ</a:t>
            </a:r>
            <a:r>
              <a:rPr lang="en-US" sz="2600" dirty="0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600" dirty="0" err="1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2600" dirty="0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600" dirty="0" err="1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আগ্রহী</a:t>
            </a:r>
            <a:r>
              <a:rPr lang="en-US" sz="2600" dirty="0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2600" dirty="0" err="1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এভাবে</a:t>
            </a:r>
            <a:r>
              <a:rPr lang="en-US" sz="2600" dirty="0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600" dirty="0" err="1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তার</a:t>
            </a:r>
            <a:r>
              <a:rPr lang="en-US" sz="2600" dirty="0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600" dirty="0" err="1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অর্থ</a:t>
            </a:r>
            <a:r>
              <a:rPr lang="en-US" sz="2600" dirty="0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600" dirty="0" err="1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মূলধন</a:t>
            </a:r>
            <a:r>
              <a:rPr lang="en-US" sz="2600" dirty="0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600" dirty="0" err="1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হিসাবে</a:t>
            </a:r>
            <a:r>
              <a:rPr lang="en-US" sz="2600" dirty="0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600" dirty="0" err="1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স্থানান্তরিত</a:t>
            </a:r>
            <a:r>
              <a:rPr lang="en-US" sz="2600" dirty="0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600" dirty="0" err="1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2600" dirty="0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</a:p>
        </p:txBody>
      </p:sp>
    </p:spTree>
    <p:extLst>
      <p:ext uri="{BB962C8B-B14F-4D97-AF65-F5344CB8AC3E}">
        <p14:creationId xmlns:p14="http://schemas.microsoft.com/office/powerpoint/2010/main" val="35989712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/>
      <p:bldP spid="8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82704" y="691771"/>
            <a:ext cx="8031065" cy="584775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err="1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মূলধন</a:t>
            </a:r>
            <a:r>
              <a:rPr lang="en-US" sz="3200" b="1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বাজেটিং</a:t>
            </a:r>
            <a:endParaRPr lang="bn-IN" sz="3200" b="1" dirty="0">
              <a:solidFill>
                <a:srgbClr val="0070C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82704" y="1476923"/>
            <a:ext cx="8031065" cy="646331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</p:spPr>
        <p:txBody>
          <a:bodyPr wrap="square" rtlCol="0">
            <a:spAutoFit/>
          </a:bodyPr>
          <a:lstStyle/>
          <a:p>
            <a:pPr algn="ctr"/>
            <a:r>
              <a:rPr lang="as-IN" sz="3600" dirty="0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মূলধন বাজেটি</a:t>
            </a:r>
            <a:r>
              <a:rPr lang="en-US" sz="3600" dirty="0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ং</a:t>
            </a:r>
            <a:endParaRPr lang="bn-IN" sz="3600" b="1" u="sng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82704" y="2629495"/>
            <a:ext cx="8031065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dirty="0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L. J. </a:t>
            </a:r>
            <a:r>
              <a:rPr lang="en-US" sz="2800" dirty="0" err="1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Gitman</a:t>
            </a:r>
            <a:r>
              <a:rPr lang="en-US" sz="2800" dirty="0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এর</a:t>
            </a:r>
            <a:r>
              <a:rPr lang="en-US" sz="2800" dirty="0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মতে</a:t>
            </a:r>
            <a:r>
              <a:rPr lang="en-US" sz="2800" dirty="0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“Capital budgeting is the process of evaluating and selecting long term investment consistent with firm’s goal of owners wealth maximization.” 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82704" y="4734747"/>
            <a:ext cx="803787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dirty="0" err="1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অর্থা</a:t>
            </a:r>
            <a:r>
              <a:rPr lang="en-US" sz="2800" dirty="0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ৎ </a:t>
            </a:r>
            <a:r>
              <a:rPr lang="en-US" sz="2800" dirty="0" err="1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প্রতিষ্ঠানের</a:t>
            </a:r>
            <a:r>
              <a:rPr lang="en-US" sz="2800" dirty="0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মালিকের</a:t>
            </a:r>
            <a:r>
              <a:rPr lang="en-US" sz="2800" dirty="0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সম্পদ</a:t>
            </a:r>
            <a:r>
              <a:rPr lang="en-US" sz="2800" dirty="0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সর্বাধিকরণের</a:t>
            </a:r>
            <a:r>
              <a:rPr lang="en-US" sz="2800" dirty="0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লক্ষ্যের</a:t>
            </a:r>
            <a:r>
              <a:rPr lang="en-US" sz="2800" dirty="0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সাথে</a:t>
            </a:r>
            <a:r>
              <a:rPr lang="en-US" sz="2800" dirty="0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সামঞ্জস্য</a:t>
            </a:r>
            <a:r>
              <a:rPr lang="en-US" sz="2800" dirty="0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রেখে</a:t>
            </a:r>
            <a:r>
              <a:rPr lang="en-US" sz="2800" dirty="0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দীর্ঘমেয়াদি</a:t>
            </a:r>
            <a:r>
              <a:rPr lang="en-US" sz="2800" dirty="0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বিনিয়োগ</a:t>
            </a:r>
            <a:r>
              <a:rPr lang="en-US" sz="2800" dirty="0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নির্বাচন</a:t>
            </a:r>
            <a:r>
              <a:rPr lang="en-US" sz="2800" dirty="0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প্রক্রিয়াকে</a:t>
            </a:r>
            <a:r>
              <a:rPr lang="en-US" sz="2800" dirty="0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মূলধন</a:t>
            </a:r>
            <a:r>
              <a:rPr lang="en-US" sz="2800" dirty="0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বাজেটিং</a:t>
            </a:r>
            <a:r>
              <a:rPr lang="en-US" sz="2800" dirty="0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বলে</a:t>
            </a:r>
            <a:r>
              <a:rPr lang="en-US" sz="2800" dirty="0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6773912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  <p:bldP spid="8" grpId="0"/>
    </p:bld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1076</TotalTime>
  <Words>1285</Words>
  <Application>Microsoft Office PowerPoint</Application>
  <PresentationFormat>On-screen Show (4:3)</PresentationFormat>
  <Paragraphs>149</Paragraphs>
  <Slides>26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26</vt:i4>
      </vt:variant>
    </vt:vector>
  </HeadingPairs>
  <TitlesOfParts>
    <vt:vector size="35" baseType="lpstr">
      <vt:lpstr>Arial</vt:lpstr>
      <vt:lpstr>Calibri</vt:lpstr>
      <vt:lpstr>Calibri Light</vt:lpstr>
      <vt:lpstr>NikoshBAN</vt:lpstr>
      <vt:lpstr>SutonnyMJ</vt:lpstr>
      <vt:lpstr>Times New Roman</vt:lpstr>
      <vt:lpstr>Wingdings</vt:lpstr>
      <vt:lpstr>Office Theme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ABC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Masud Rana</dc:creator>
  <cp:lastModifiedBy>hossainshahadat1985@gmail.com</cp:lastModifiedBy>
  <cp:revision>293</cp:revision>
  <dcterms:created xsi:type="dcterms:W3CDTF">2020-05-02T09:56:10Z</dcterms:created>
  <dcterms:modified xsi:type="dcterms:W3CDTF">2021-05-25T04:47:25Z</dcterms:modified>
</cp:coreProperties>
</file>