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85" r:id="rId2"/>
    <p:sldMasterId id="2147483797" r:id="rId3"/>
  </p:sldMasterIdLst>
  <p:notesMasterIdLst>
    <p:notesMasterId r:id="rId35"/>
  </p:notesMasterIdLst>
  <p:sldIdLst>
    <p:sldId id="306" r:id="rId4"/>
    <p:sldId id="309" r:id="rId5"/>
    <p:sldId id="310" r:id="rId6"/>
    <p:sldId id="311" r:id="rId7"/>
    <p:sldId id="274" r:id="rId8"/>
    <p:sldId id="275" r:id="rId9"/>
    <p:sldId id="284" r:id="rId10"/>
    <p:sldId id="293" r:id="rId11"/>
    <p:sldId id="294" r:id="rId12"/>
    <p:sldId id="272" r:id="rId13"/>
    <p:sldId id="292" r:id="rId14"/>
    <p:sldId id="276" r:id="rId15"/>
    <p:sldId id="312" r:id="rId16"/>
    <p:sldId id="295" r:id="rId17"/>
    <p:sldId id="313" r:id="rId18"/>
    <p:sldId id="296" r:id="rId19"/>
    <p:sldId id="300" r:id="rId20"/>
    <p:sldId id="314" r:id="rId21"/>
    <p:sldId id="299" r:id="rId22"/>
    <p:sldId id="315" r:id="rId23"/>
    <p:sldId id="301" r:id="rId24"/>
    <p:sldId id="316" r:id="rId25"/>
    <p:sldId id="302" r:id="rId26"/>
    <p:sldId id="317" r:id="rId27"/>
    <p:sldId id="303" r:id="rId28"/>
    <p:sldId id="318" r:id="rId29"/>
    <p:sldId id="304" r:id="rId30"/>
    <p:sldId id="289" r:id="rId31"/>
    <p:sldId id="290" r:id="rId32"/>
    <p:sldId id="305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AD48D-4F11-4EF5-B78A-2768DF567C2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C4465-1BFA-4542-B4EC-C5152369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CD881-EBA2-4494-B8D1-51F83C05825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52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49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66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56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4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68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02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0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76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7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66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3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62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96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9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1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44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80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379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1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5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9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8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9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68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8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8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2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82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36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3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4">
                <a:lumMod val="0"/>
                <a:lumOff val="100000"/>
              </a:schemeClr>
            </a:gs>
            <a:gs pos="4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AB3C-EDA8-4BAD-8D27-980CD02745B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7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7/7/2021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2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7.jpe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000" y="0"/>
            <a:ext cx="12192000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বিসমিল্লাহির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রাহ্‌মানির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রাহিম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/>
              <a:ea typeface="+mn-ea"/>
              <a:cs typeface="SutonnyMJ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আসসালামু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আলাইকুম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ওয়া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রহ্‌মাতুলিল্লাহি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ওবা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রাকাতুহ্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স্বাগতম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NikoshBAN"/>
              <a:ea typeface="+mn-ea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600439"/>
            <a:ext cx="12192000" cy="525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9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82 -0.01621 L -0.54882 -0.0291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39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018" y="614078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18" y="1604723"/>
            <a:ext cx="7781192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বাজেটিং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000" dirty="0"/>
              <a:t> </a:t>
            </a:r>
          </a:p>
          <a:p>
            <a:pPr algn="ctr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(Process of Capital Budgeting)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424" y="3026256"/>
            <a:ext cx="7787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সিদ্ধান্তকে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ব্যবস্থাপকদের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ব্যর্থতা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বিনিয়গের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আধুনিকায়ন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512" y="650977"/>
            <a:ext cx="7797258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512" y="1463912"/>
            <a:ext cx="7797258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বাজেটিং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sz="3000" dirty="0"/>
          </a:p>
        </p:txBody>
      </p:sp>
      <p:sp>
        <p:nvSpPr>
          <p:cNvPr id="71" name="TextBox 70"/>
          <p:cNvSpPr txBox="1"/>
          <p:nvPr/>
        </p:nvSpPr>
        <p:spPr>
          <a:xfrm>
            <a:off x="1575777" y="2546220"/>
            <a:ext cx="2031452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1. </a:t>
            </a:r>
            <a:r>
              <a:rPr lang="en-US" sz="2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প্রকল্প</a:t>
            </a:r>
            <a:r>
              <a:rPr lang="en-US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প্রণয়ন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07228" y="3742427"/>
            <a:ext cx="20314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66902" y="3144935"/>
            <a:ext cx="203145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98354" y="4285729"/>
            <a:ext cx="203145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38681" y="4883929"/>
            <a:ext cx="2031452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পুনঃমূল্যায়ন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>
            <a:stCxn id="71" idx="2"/>
            <a:endCxn id="73" idx="0"/>
          </p:cNvCxnSpPr>
          <p:nvPr/>
        </p:nvCxnSpPr>
        <p:spPr>
          <a:xfrm>
            <a:off x="2591503" y="2946330"/>
            <a:ext cx="1091125" cy="19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3" idx="2"/>
            <a:endCxn id="72" idx="0"/>
          </p:cNvCxnSpPr>
          <p:nvPr/>
        </p:nvCxnSpPr>
        <p:spPr>
          <a:xfrm>
            <a:off x="3682628" y="3545045"/>
            <a:ext cx="940326" cy="19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2" idx="2"/>
            <a:endCxn id="77" idx="0"/>
          </p:cNvCxnSpPr>
          <p:nvPr/>
        </p:nvCxnSpPr>
        <p:spPr>
          <a:xfrm>
            <a:off x="4622954" y="4142537"/>
            <a:ext cx="1091126" cy="143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7" idx="2"/>
            <a:endCxn id="78" idx="0"/>
          </p:cNvCxnSpPr>
          <p:nvPr/>
        </p:nvCxnSpPr>
        <p:spPr>
          <a:xfrm>
            <a:off x="5714080" y="4685839"/>
            <a:ext cx="940327" cy="198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1" grpId="0" animBg="1"/>
      <p:bldP spid="72" grpId="0" animBg="1"/>
      <p:bldP spid="73" grpId="0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58656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04" y="1443130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বাজেটিং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404" y="2518499"/>
            <a:ext cx="7787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(Project generation):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উদ্ভাবনের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প্রস্তাবনা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পদস্থ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পরামর্শক্রমে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সম্ভাব্যতা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6773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58656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04" y="1586090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বাজেটিং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18" y="2582748"/>
            <a:ext cx="7787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(Evaluation of Project generation):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ভবিষ্যত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72509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12" y="1360838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বাজেটিং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612" y="2599973"/>
            <a:ext cx="7787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(Selection of the Project):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প্রস্তাবনাসমূহ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যাচাই-বাছাই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223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72509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12" y="1360838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বাজেটিং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18" y="2388619"/>
            <a:ext cx="77877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(Implementation of Project):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প্রাক্কলিত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4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018" y="572514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18" y="1486731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বাজেটিং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18" y="2924169"/>
            <a:ext cx="7787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পুনঃমূল্যায়ন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(Reevaluation of the Project):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প্রস্তাবনাসমূহ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যাচাই-বাছাই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7332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612" y="600223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04" y="1430820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612" y="2599973"/>
            <a:ext cx="7787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যেগুলো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বিষয়াবলি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3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612" y="600223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04" y="1430820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18" y="2855205"/>
            <a:ext cx="7787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(Selection of project evaluation method):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বিধি-নিষেধ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7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612" y="614078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12" y="1451556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612" y="2599973"/>
            <a:ext cx="7787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(Prospective investment proposals):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লাভজনক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0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323" y="1415688"/>
            <a:ext cx="80981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18" y="2856454"/>
            <a:ext cx="1544198" cy="2172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prstDash val="dash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94323" y="2582551"/>
            <a:ext cx="57877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মোঃ শাহাদাত হোসেন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প্রভাষক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/>
                <a:ea typeface="+mn-ea"/>
                <a:cs typeface="NikoshBAN" panose="02000000000000000000" pitchFamily="2" charset="0"/>
              </a:rPr>
              <a:t>বিভাগীয়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/>
                <a:ea typeface="+mn-ea"/>
                <a:cs typeface="NikoshBAN" panose="02000000000000000000" pitchFamily="2" charset="0"/>
              </a:rPr>
              <a:t>প্রধান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ফিন্যান্স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এন্ড</a:t>
            </a:r>
            <a:r>
              <a:rPr kumimoji="0" lang="bn-I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ব্যাংকিং বিভাগ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IN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চান্দিনা রেদোয়ান আহ্‌মেদ কলেজ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চান্দিনা, কুমিল্লা।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সহ-প্রণেতাঃ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উচ্চ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মাধ্যমিক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স্নাতক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পর্যায়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bn-IN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মোবা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ইলঃ</a:t>
            </a:r>
            <a:r>
              <a:rPr kumimoji="0" lang="bn-I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০১৭২০১১৮২৯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4/01551806612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ই-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মেইলঃ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hossainshahadat1985@gmail.com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IN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1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612" y="614078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12" y="1451556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612" y="2954649"/>
            <a:ext cx="7787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(Cash inflows):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আন্তঃপ্রবাহের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72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612" y="603030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12" y="1480436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612" y="2599973"/>
            <a:ext cx="77877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প্রকল্পসমূহের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(Cost of the project):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পর্যবসিত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3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612" y="603030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12" y="1480436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612" y="2699908"/>
            <a:ext cx="7787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(Depreciation method):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আধুনিকায়নের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অবলোপিত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1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612" y="502745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18" y="1407005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612" y="2650229"/>
            <a:ext cx="7787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(Discount rate):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লাভ-লোকসানের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612" y="502745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18" y="1407005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424" y="2650229"/>
            <a:ext cx="7787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মূদ্রাষ্ফীতি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(Inflation):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মুদ্রাষ্ফীতি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সার্বজনিন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মুদ্রাষ্ফীতির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মুদ্রাষ্ফীতি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23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612" y="66049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06" y="1493888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612" y="2599973"/>
            <a:ext cx="7787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উদ্ধারকৃত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(Salvage value):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অবশিষ্টাংশ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ভগ্নাবশেষ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ভগ্নাবশেষ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5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612" y="66049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06" y="1493888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18" y="2671294"/>
            <a:ext cx="7787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বাহ্যিকতা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(Externalities):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মুদ্রাষ্ফীতি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সার্বজনিন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মুদ্রাষ্ফীতির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মুদ্রাষ্ফীতি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7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018" y="584146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18" y="1330449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endParaRPr lang="bn-IN" sz="3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424" y="1884447"/>
            <a:ext cx="7787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মেয়াদকাল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(Duration of the projects):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মেয়াদকাল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মেয়াদকালের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ভগ্নাবশেষ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424" y="4360987"/>
            <a:ext cx="7787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প্রকল্পগুলোর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(Risk of the projects):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ওতপ্রোতভাবে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2077673"/>
            <a:ext cx="7749540" cy="4124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230" y="655566"/>
            <a:ext cx="774954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230" y="1382008"/>
            <a:ext cx="774954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bn-IN" sz="3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230" y="3349015"/>
            <a:ext cx="774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খুটি-নাটির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6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1931886"/>
            <a:ext cx="7793831" cy="4365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656" y="560740"/>
            <a:ext cx="779383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656" y="1327039"/>
            <a:ext cx="7793831" cy="6048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"/>
              </a:spcBef>
              <a:spcAft>
                <a:spcPts val="225"/>
              </a:spcAft>
            </a:pPr>
            <a:r>
              <a:rPr lang="bn-IN" sz="3000" b="1" u="sng" dirty="0">
                <a:latin typeface="SutonnyMJ" pitchFamily="2" charset="0"/>
                <a:cs typeface="SutonnyMJ" pitchFamily="2" charset="0"/>
              </a:rPr>
              <a:t>বাড়ির কাজ</a:t>
            </a:r>
            <a:endParaRPr lang="en-US" sz="30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656" y="3226407"/>
            <a:ext cx="7793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11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187" y="691771"/>
            <a:ext cx="788299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শুভেচ্ছা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বিনিময়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19432" y="1276546"/>
            <a:ext cx="3582274" cy="201529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আলহামদুলিল্লাহ্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‌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আল্লাহ্‌র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রহমতে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9" name="Pentagon 8"/>
          <p:cNvSpPr/>
          <p:nvPr/>
        </p:nvSpPr>
        <p:spPr>
          <a:xfrm flipH="1">
            <a:off x="4879636" y="1276546"/>
            <a:ext cx="3556448" cy="2015295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আল্লাহ্‌র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দয়ায়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তোমরাও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Flowchart: Stored Data 13"/>
          <p:cNvSpPr/>
          <p:nvPr/>
        </p:nvSpPr>
        <p:spPr>
          <a:xfrm rot="5400000">
            <a:off x="3090394" y="3544746"/>
            <a:ext cx="3027680" cy="2318673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আল্লাহ্‌র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কাছে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শুকরিয়া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আদায়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ক্লাস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আরম্ভ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করছি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4139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932" y="571631"/>
            <a:ext cx="766654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725" y="1432429"/>
            <a:ext cx="766654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bn-IN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2" y="3642032"/>
            <a:ext cx="301557" cy="301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9" y="4041058"/>
            <a:ext cx="368646" cy="453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5" y="4546211"/>
            <a:ext cx="383316" cy="3833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57256" y="3593403"/>
            <a:ext cx="446744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https://www.facebook/shahadat19850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3" y="5109210"/>
            <a:ext cx="365138" cy="365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57255" y="5081932"/>
            <a:ext cx="69585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https://www.linkedin.com/in/shahadat-hossain-7162b5109//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9041" y="4534492"/>
            <a:ext cx="473168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https://twitter.com/MdShaha32185614//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7256" y="4079639"/>
            <a:ext cx="693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https://www.youtube.com/channel/UCFXUUBTl0mdfu4lDpW7ZIAg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2" y="3181520"/>
            <a:ext cx="374145" cy="3741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15337" y="2678941"/>
            <a:ext cx="320748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01720118294/01551806612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2" y="2744984"/>
            <a:ext cx="402035" cy="4020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57256" y="3147019"/>
            <a:ext cx="40607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hossainshahadat1985@gmail.com</a:t>
            </a:r>
          </a:p>
        </p:txBody>
      </p:sp>
    </p:spTree>
    <p:extLst>
      <p:ext uri="{BB962C8B-B14F-4D97-AF65-F5344CB8AC3E}">
        <p14:creationId xmlns:p14="http://schemas.microsoft.com/office/powerpoint/2010/main" val="33300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8657" y="5648520"/>
            <a:ext cx="7793831" cy="6830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4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4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4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" y="526473"/>
            <a:ext cx="7793831" cy="51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7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452" y="691771"/>
            <a:ext cx="817060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52" y="2343947"/>
            <a:ext cx="8170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একাদশ- দ্বাদশ শ্রেণি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ফিন্যান্স , ব্যাংকিং ও বিমা  (প্রথম পত্র)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অষ্টম অধ্যায়ঃ মূলধন বাজেটিং ও বিনিয়োগ সিদ্ধান্ত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ক্লাস-০2</a:t>
            </a: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3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087" y="586369"/>
            <a:ext cx="775096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7" y="2262248"/>
            <a:ext cx="7750968" cy="7848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বাজেটিং-2</a:t>
            </a:r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7" y="3647098"/>
            <a:ext cx="7750968" cy="7848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Capital </a:t>
            </a:r>
            <a:r>
              <a:rPr 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Budgeting-2</a:t>
            </a:r>
            <a:endParaRPr lang="bn-IN" sz="4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8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655" y="547266"/>
            <a:ext cx="775811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6" y="1597729"/>
            <a:ext cx="775811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5400" dirty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শিখনফল</a:t>
            </a:r>
            <a:endParaRPr lang="bn-IN" sz="5400" dirty="0">
              <a:solidFill>
                <a:srgbClr val="FFC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6" y="2923180"/>
            <a:ext cx="775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656" y="3910077"/>
            <a:ext cx="7758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5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611" y="558655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11" y="1493194"/>
            <a:ext cx="7781192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(Objectives of Capital Budgeting)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2611" y="2979849"/>
            <a:ext cx="77811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সর্বাধিকরণের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0789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58660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03" y="1331301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403" y="1976180"/>
            <a:ext cx="7781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(Changing the production system)</a:t>
            </a: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(Selection of rational project) </a:t>
            </a: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(Increasing production)</a:t>
            </a: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(Decreasing Risk)</a:t>
            </a: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(Advance plan of collecting fund)</a:t>
            </a: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লাভজনক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(Investment of profitable project)</a:t>
            </a:r>
          </a:p>
        </p:txBody>
      </p:sp>
    </p:spTree>
    <p:extLst>
      <p:ext uri="{BB962C8B-B14F-4D97-AF65-F5344CB8AC3E}">
        <p14:creationId xmlns:p14="http://schemas.microsoft.com/office/powerpoint/2010/main" val="246274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44805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03" y="1285987"/>
            <a:ext cx="7781192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403" y="1968682"/>
            <a:ext cx="77811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(Determination of discount rate)</a:t>
            </a:r>
          </a:p>
          <a:p>
            <a:pPr algn="just"/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(Product Distribution)</a:t>
            </a:r>
          </a:p>
          <a:p>
            <a:pPr algn="just"/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(Balance of investment)</a:t>
            </a:r>
          </a:p>
          <a:p>
            <a:pPr algn="just"/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(Additional production)</a:t>
            </a:r>
          </a:p>
          <a:p>
            <a:pPr algn="just"/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(Expansion of market) </a:t>
            </a:r>
          </a:p>
          <a:p>
            <a:pPr algn="just"/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(Increasing growth rate)</a:t>
            </a:r>
          </a:p>
          <a:p>
            <a:pPr algn="just"/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পুনঃব্যবহারের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(Evaluation of reuse of fixed assets)</a:t>
            </a:r>
          </a:p>
          <a:p>
            <a:pPr algn="just"/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ফার্মের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(To achieve long term goal of a firm)</a:t>
            </a:r>
          </a:p>
        </p:txBody>
      </p:sp>
    </p:spTree>
    <p:extLst>
      <p:ext uri="{BB962C8B-B14F-4D97-AF65-F5344CB8AC3E}">
        <p14:creationId xmlns:p14="http://schemas.microsoft.com/office/powerpoint/2010/main" val="325252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1540</TotalTime>
  <Words>1373</Words>
  <Application>Microsoft Office PowerPoint</Application>
  <PresentationFormat>On-screen Show (4:3)</PresentationFormat>
  <Paragraphs>128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Garamond</vt:lpstr>
      <vt:lpstr>NikoshBAN</vt:lpstr>
      <vt:lpstr>SutonnyMJ</vt:lpstr>
      <vt:lpstr>Times New Roman</vt:lpstr>
      <vt:lpstr>Wingdings</vt:lpstr>
      <vt:lpstr>Organic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 Rana</dc:creator>
  <cp:lastModifiedBy>Shanto</cp:lastModifiedBy>
  <cp:revision>378</cp:revision>
  <dcterms:created xsi:type="dcterms:W3CDTF">2020-05-02T09:56:10Z</dcterms:created>
  <dcterms:modified xsi:type="dcterms:W3CDTF">2021-07-07T14:19:51Z</dcterms:modified>
</cp:coreProperties>
</file>