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326" r:id="rId3"/>
    <p:sldId id="303" r:id="rId4"/>
    <p:sldId id="409" r:id="rId5"/>
    <p:sldId id="297" r:id="rId6"/>
    <p:sldId id="300" r:id="rId7"/>
    <p:sldId id="262" r:id="rId8"/>
    <p:sldId id="410" r:id="rId9"/>
    <p:sldId id="411" r:id="rId10"/>
    <p:sldId id="412" r:id="rId11"/>
    <p:sldId id="394" r:id="rId12"/>
    <p:sldId id="398" r:id="rId13"/>
    <p:sldId id="413" r:id="rId14"/>
    <p:sldId id="414" r:id="rId15"/>
    <p:sldId id="399" r:id="rId16"/>
    <p:sldId id="415" r:id="rId17"/>
    <p:sldId id="416" r:id="rId18"/>
    <p:sldId id="400" r:id="rId19"/>
    <p:sldId id="417" r:id="rId20"/>
    <p:sldId id="381" r:id="rId21"/>
    <p:sldId id="418" r:id="rId22"/>
    <p:sldId id="302" r:id="rId23"/>
    <p:sldId id="420" r:id="rId24"/>
    <p:sldId id="421" r:id="rId25"/>
    <p:sldId id="321" r:id="rId26"/>
    <p:sldId id="301" r:id="rId27"/>
    <p:sldId id="34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660"/>
  </p:normalViewPr>
  <p:slideViewPr>
    <p:cSldViewPr snapToGrid="0">
      <p:cViewPr varScale="1">
        <p:scale>
          <a:sx n="61" d="100"/>
          <a:sy n="61" d="100"/>
        </p:scale>
        <p:origin x="10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F567F-15D2-47ED-A65E-52C60B729DAE}"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6D2A9-EC69-464B-8F93-5BE2A1AD8DF7}" type="slidenum">
              <a:rPr lang="en-US" smtClean="0"/>
              <a:t>‹#›</a:t>
            </a:fld>
            <a:endParaRPr lang="en-US"/>
          </a:p>
        </p:txBody>
      </p:sp>
    </p:spTree>
    <p:extLst>
      <p:ext uri="{BB962C8B-B14F-4D97-AF65-F5344CB8AC3E}">
        <p14:creationId xmlns:p14="http://schemas.microsoft.com/office/powerpoint/2010/main" val="400190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3CD881-EBA2-4494-B8D1-51F83C05825A}" type="slidenum">
              <a:rPr lang="en-US" smtClean="0"/>
              <a:t>27</a:t>
            </a:fld>
            <a:endParaRPr lang="en-US"/>
          </a:p>
        </p:txBody>
      </p:sp>
    </p:spTree>
    <p:extLst>
      <p:ext uri="{BB962C8B-B14F-4D97-AF65-F5344CB8AC3E}">
        <p14:creationId xmlns:p14="http://schemas.microsoft.com/office/powerpoint/2010/main" val="1866271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1C1E37-591C-43A8-AD32-66B1EBC1594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166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AB8090-C7FB-4273-B8F4-15B24C425E4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29640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100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341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2723326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53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859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64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477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3834858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AB8090-C7FB-4273-B8F4-15B24C425E4C}"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C1E37-591C-43A8-AD32-66B1EBC1594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19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AB8090-C7FB-4273-B8F4-15B24C425E4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4128462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AB8090-C7FB-4273-B8F4-15B24C425E4C}"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C1E37-591C-43A8-AD32-66B1EBC1594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89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AB8090-C7FB-4273-B8F4-15B24C425E4C}"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C1E37-591C-43A8-AD32-66B1EBC1594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714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B8090-C7FB-4273-B8F4-15B24C425E4C}"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2664994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AB8090-C7FB-4273-B8F4-15B24C425E4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665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0AB8090-C7FB-4273-B8F4-15B24C425E4C}"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C1E37-591C-43A8-AD32-66B1EBC15940}" type="slidenum">
              <a:rPr lang="en-US" smtClean="0"/>
              <a:t>‹#›</a:t>
            </a:fld>
            <a:endParaRPr lang="en-US"/>
          </a:p>
        </p:txBody>
      </p:sp>
    </p:spTree>
    <p:extLst>
      <p:ext uri="{BB962C8B-B14F-4D97-AF65-F5344CB8AC3E}">
        <p14:creationId xmlns:p14="http://schemas.microsoft.com/office/powerpoint/2010/main" val="345534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AB8090-C7FB-4273-B8F4-15B24C425E4C}" type="datetimeFigureOut">
              <a:rPr lang="en-US" smtClean="0"/>
              <a:t>7/7/2021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1C1E37-591C-43A8-AD32-66B1EBC15940}" type="slidenum">
              <a:rPr lang="en-US" smtClean="0"/>
              <a:t>‹#›</a:t>
            </a:fld>
            <a:endParaRPr lang="en-US"/>
          </a:p>
        </p:txBody>
      </p:sp>
    </p:spTree>
    <p:extLst>
      <p:ext uri="{BB962C8B-B14F-4D97-AF65-F5344CB8AC3E}">
        <p14:creationId xmlns:p14="http://schemas.microsoft.com/office/powerpoint/2010/main" val="1608704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7.jpeg"/><Relationship Id="rId4" Type="http://schemas.openxmlformats.org/officeDocument/2006/relationships/hyperlink" Target="mailto:&#2439;-&#2478;&#2503;&#2439;&#2482;&#2435;hossainshahadat1985@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5.jpeg"/><Relationship Id="rId10" Type="http://schemas.openxmlformats.org/officeDocument/2006/relationships/image" Target="../media/image25.png"/><Relationship Id="rId4" Type="http://schemas.openxmlformats.org/officeDocument/2006/relationships/image" Target="../media/image7.jpe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7362" y="832919"/>
            <a:ext cx="10086824" cy="1323439"/>
          </a:xfrm>
          <a:prstGeom prst="rect">
            <a:avLst/>
          </a:prstGeom>
          <a:blipFill>
            <a:blip r:embed="rId2"/>
            <a:tile tx="0" ty="0" sx="100000" sy="100000" flip="none" algn="tl"/>
          </a:blipFill>
        </p:spPr>
        <p:txBody>
          <a:bodyPr wrap="square" rtlCol="0">
            <a:spAutoFit/>
          </a:bodyPr>
          <a:lstStyle/>
          <a:p>
            <a:pPr algn="ctr"/>
            <a:r>
              <a:rPr lang="en-US" sz="8000" b="1" dirty="0" err="1" smtClean="0">
                <a:solidFill>
                  <a:srgbClr val="7030A0"/>
                </a:solidFill>
                <a:latin typeface="NikoshBAN" panose="02000000000000000000" pitchFamily="2" charset="0"/>
                <a:cs typeface="NikoshBAN" panose="02000000000000000000" pitchFamily="2" charset="0"/>
              </a:rPr>
              <a:t>স্বা</a:t>
            </a:r>
            <a:r>
              <a:rPr lang="bn-IN" sz="8000" b="1" dirty="0" smtClean="0">
                <a:solidFill>
                  <a:srgbClr val="7030A0"/>
                </a:solidFill>
                <a:latin typeface="NikoshBAN" panose="02000000000000000000" pitchFamily="2" charset="0"/>
                <a:cs typeface="NikoshBAN" panose="02000000000000000000" pitchFamily="2" charset="0"/>
              </a:rPr>
              <a:t>গতম</a:t>
            </a:r>
            <a:endParaRPr lang="bn-IN" sz="8000" b="1"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362" y="2156358"/>
            <a:ext cx="10086824" cy="4130521"/>
          </a:xfrm>
          <a:prstGeom prst="rect">
            <a:avLst/>
          </a:prstGeom>
        </p:spPr>
      </p:pic>
    </p:spTree>
    <p:extLst>
      <p:ext uri="{BB962C8B-B14F-4D97-AF65-F5344CB8AC3E}">
        <p14:creationId xmlns:p14="http://schemas.microsoft.com/office/powerpoint/2010/main" val="3597742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repeatCount="indefinite" fill="hold" nodeType="clickEffect">
                                  <p:stCondLst>
                                    <p:cond delay="0"/>
                                  </p:stCondLst>
                                  <p:childTnLst>
                                    <p:animMotion origin="layout" path="M 0.35768 0.00116 L -0.36628 0.00116 " pathEditMode="relative" rAng="0" ptsTypes="AA">
                                      <p:cBhvr>
                                        <p:cTn id="11" dur="3000" fill="hold"/>
                                        <p:tgtEl>
                                          <p:spTgt spid="3">
                                            <p:txEl>
                                              <p:pRg st="0" end="0"/>
                                            </p:txEl>
                                          </p:spTgt>
                                        </p:tgtEl>
                                        <p:attrNameLst>
                                          <p:attrName>ppt_x</p:attrName>
                                          <p:attrName>ppt_y</p:attrName>
                                        </p:attrNameLst>
                                      </p:cBhvr>
                                      <p:rCtr x="-36198" y="0"/>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2046574"/>
            <a:ext cx="10497277" cy="2062103"/>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০৯</a:t>
            </a:r>
            <a:r>
              <a:rPr lang="bn-IN" sz="3200" dirty="0">
                <a:latin typeface="NikoshBAN" panose="02000000000000000000" pitchFamily="2" charset="0"/>
                <a:cs typeface="NikoshBAN" panose="02000000000000000000" pitchFamily="2" charset="0"/>
              </a:rPr>
              <a:t>. কোন ব্যক্তি বৈদেশিক মুদ্রা বিনিময় আইনে অপরাধ করলে তার বিরুদ্ধে ফৌজদারি আইনে মামলা করা যাবে। প্রয়োজনে শাস্তির ব্যবস্থা করা যাবে।</a:t>
            </a:r>
          </a:p>
          <a:p>
            <a:r>
              <a:rPr lang="bn-IN" sz="3200" dirty="0">
                <a:latin typeface="NikoshBAN" panose="02000000000000000000" pitchFamily="2" charset="0"/>
                <a:cs typeface="NikoshBAN" panose="02000000000000000000" pitchFamily="2" charset="0"/>
              </a:rPr>
              <a:t>১০. সরকার প্রয়োজন মনে করলে এই আইনের যেকোনো ধারা, উপধারা গেজেট করে সংযোজন ও বিয়োজন করতে পারে।</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বৈদেশিক বিনিময় নিয়ন্ত্রণ আইন- </a:t>
            </a:r>
            <a:r>
              <a:rPr lang="bn-IN" sz="3600" dirty="0" smtClean="0">
                <a:latin typeface="NikoshBAN" panose="02000000000000000000" pitchFamily="2" charset="0"/>
                <a:cs typeface="NikoshBAN" panose="02000000000000000000" pitchFamily="2" charset="0"/>
              </a:rPr>
              <a:t>১৯৪৭</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(চলমান) </a:t>
            </a:r>
            <a:endParaRPr lang="en-US" sz="3600" dirty="0" smtClean="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086937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135" y="637449"/>
            <a:ext cx="10419907" cy="523220"/>
          </a:xfrm>
          <a:prstGeom prst="rect">
            <a:avLst/>
          </a:prstGeom>
          <a:blipFill>
            <a:blip r:embed="rId2"/>
            <a:tile tx="0" ty="0" sx="100000" sy="100000" flip="none" algn="tl"/>
          </a:blipFill>
        </p:spPr>
        <p:txBody>
          <a:bodyPr wrap="square" rtlCol="0">
            <a:spAutoFit/>
          </a:bodyPr>
          <a:lstStyle/>
          <a:p>
            <a:r>
              <a:rPr lang="en-US" sz="2800" b="1" dirty="0" err="1">
                <a:solidFill>
                  <a:srgbClr val="0070C0"/>
                </a:solidFill>
                <a:latin typeface="NikoshBAN" panose="02000000000000000000" pitchFamily="2" charset="0"/>
                <a:cs typeface="NikoshBAN" panose="02000000000000000000" pitchFamily="2" charset="0"/>
              </a:rPr>
              <a:t>আর্থিক</a:t>
            </a:r>
            <a:r>
              <a:rPr lang="bn-IN"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বাজারের</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আইনগত</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দিকসমূহ</a:t>
            </a:r>
            <a:r>
              <a:rPr lang="bn-IN" sz="2800" b="1" dirty="0">
                <a:solidFill>
                  <a:srgbClr val="0070C0"/>
                </a:solidFill>
                <a:latin typeface="NikoshBAN" panose="02000000000000000000" pitchFamily="2" charset="0"/>
                <a:cs typeface="NikoshBAN" panose="02000000000000000000" pitchFamily="2" charset="0"/>
              </a:rPr>
              <a:t> </a:t>
            </a:r>
            <a:endParaRPr lang="en-US" sz="2800" b="1" dirty="0">
              <a:solidFill>
                <a:srgbClr val="0070C0"/>
              </a:solidFill>
              <a:latin typeface="NikoshBAN" panose="02000000000000000000" pitchFamily="2" charset="0"/>
              <a:cs typeface="NikoshBAN" panose="02000000000000000000" pitchFamily="2" charset="0"/>
            </a:endParaRPr>
          </a:p>
        </p:txBody>
      </p:sp>
      <p:sp>
        <p:nvSpPr>
          <p:cNvPr id="5" name="Rectangle 4"/>
          <p:cNvSpPr/>
          <p:nvPr/>
        </p:nvSpPr>
        <p:spPr>
          <a:xfrm>
            <a:off x="893135" y="1817889"/>
            <a:ext cx="10419907" cy="639149"/>
          </a:xfrm>
          <a:prstGeom prst="rect">
            <a:avLst/>
          </a:prstGeom>
          <a:blipFill>
            <a:blip r:embed="rId3"/>
            <a:tile tx="0" ty="0" sx="100000" sy="100000" flip="none" algn="tl"/>
          </a:blipFill>
        </p:spPr>
        <p:txBody>
          <a:bodyPr wrap="square">
            <a:spAutoFit/>
          </a:bodyPr>
          <a:lstStyle/>
          <a:p>
            <a:pPr algn="ctr">
              <a:lnSpc>
                <a:spcPct val="115000"/>
              </a:lnSpc>
              <a:spcBef>
                <a:spcPts val="300"/>
              </a:spcBef>
              <a:spcAft>
                <a:spcPts val="300"/>
              </a:spcAft>
            </a:pPr>
            <a:r>
              <a:rPr lang="bn-IN" sz="3200" b="1" u="sng" dirty="0" smtClean="0">
                <a:latin typeface="SutonnyMJ" pitchFamily="2" charset="0"/>
                <a:cs typeface="SutonnyMJ" pitchFamily="2" charset="0"/>
              </a:rPr>
              <a:t>একক কাজ</a:t>
            </a:r>
            <a:endParaRPr lang="en-US" sz="3200" b="1" u="sng" dirty="0">
              <a:latin typeface="NikoshBAN" panose="02000000000000000000"/>
              <a:cs typeface="SutonnyMJ"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115" y="0"/>
            <a:ext cx="3959885" cy="2912259"/>
          </a:xfrm>
          <a:prstGeom prst="rect">
            <a:avLst/>
          </a:prstGeom>
        </p:spPr>
      </p:pic>
      <p:sp>
        <p:nvSpPr>
          <p:cNvPr id="7" name="Rectangle 6"/>
          <p:cNvSpPr/>
          <p:nvPr/>
        </p:nvSpPr>
        <p:spPr>
          <a:xfrm>
            <a:off x="893135" y="3549708"/>
            <a:ext cx="5779146" cy="584775"/>
          </a:xfrm>
          <a:prstGeom prst="rect">
            <a:avLst/>
          </a:prstGeom>
        </p:spPr>
        <p:txBody>
          <a:bodyPr wrap="none">
            <a:spAutoFit/>
          </a:bodyPr>
          <a:lstStyle/>
          <a:p>
            <a:r>
              <a:rPr lang="bn-IN" sz="3200" b="1" dirty="0">
                <a:latin typeface="NikoshBAN" panose="02000000000000000000" pitchFamily="2" charset="0"/>
                <a:cs typeface="NikoshBAN" panose="02000000000000000000" pitchFamily="2" charset="0"/>
              </a:rPr>
              <a:t>বৈদেশিক বিনিময় নিয়ন্ত্রণ </a:t>
            </a:r>
            <a:r>
              <a:rPr lang="bn-IN" sz="3200" b="1" dirty="0" smtClean="0">
                <a:latin typeface="NikoshBAN" panose="02000000000000000000" pitchFamily="2" charset="0"/>
                <a:cs typeface="NikoshBAN" panose="02000000000000000000" pitchFamily="2" charset="0"/>
              </a:rPr>
              <a:t>আইন কাকে বলে?</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3546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3" y="2624717"/>
            <a:ext cx="10497277" cy="3046988"/>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সিকিউরিটিজ অ্যান্ড এক্সচেঞ্জ কমিশন বলতে এমন একটি প্রতিষ্ঠানকে বুঝায়, যারা বিভিন্ন ধরনের সিকিউরিটিজ এবং এর লেনদেন সম্পর্কিত বিভিন্ন কার্য-প্রক্রিয়ার নিয়ম-কানুন ও আইনের বাস্তবায়ন ও প্রয়োগ করে থাকে। সিকিউরিটিজে বিনিয়োগকারীদের নিরাপত্তা ও স্বার্থ সংরক্ষন, মূলধন বাজারের উন্নয়ন ও নিয়ন্ত্রণ এবং সিকিউরিটি কিভাবে ইস্যু করতে হবে ইত্যাদি বিষয়ে বিধান প্রণয়নের উদ্দেশ্যে তৎকালীন রাষ্ট্রপতি ১969 সালে সিকিউরিটি অ্যান্ড এক্সচেঞ্জ অধ্যাদেশ জারি করেন।</a:t>
            </a:r>
          </a:p>
        </p:txBody>
      </p:sp>
      <p:sp>
        <p:nvSpPr>
          <p:cNvPr id="6" name="TextBox 5"/>
          <p:cNvSpPr txBox="1"/>
          <p:nvPr/>
        </p:nvSpPr>
        <p:spPr>
          <a:xfrm>
            <a:off x="858983" y="1319689"/>
            <a:ext cx="10497277" cy="1200329"/>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সিকিউরিটিজ অ্যান্ড এক্সচেঞ্জ অধ্যাদেশ-১৯৬৯ </a:t>
            </a:r>
            <a:endParaRPr lang="bn-IN" sz="3600" dirty="0" smtClean="0">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Securities and Exchange Ordinance-</a:t>
            </a:r>
            <a:r>
              <a:rPr lang="en-US" sz="3600" dirty="0">
                <a:latin typeface="Times New Roman" panose="02020603050405020304" pitchFamily="18" charset="0"/>
                <a:cs typeface="Times New Roman" panose="02020603050405020304" pitchFamily="18" charset="0"/>
              </a:rPr>
              <a:t>1969</a:t>
            </a:r>
            <a:r>
              <a:rPr lang="en-US" sz="3600" dirty="0">
                <a:latin typeface="NikoshBAN" panose="02000000000000000000" pitchFamily="2" charset="0"/>
                <a:cs typeface="NikoshBAN" panose="02000000000000000000" pitchFamily="2" charset="0"/>
              </a:rPr>
              <a:t>)</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210749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2070719"/>
            <a:ext cx="10497277" cy="4031873"/>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এই অধ্যাদেশ অনুযায়ী কমিশনের উদ্দেশ্য সমূহ ও কার্যাবলী নিমরূপঃ </a:t>
            </a:r>
          </a:p>
          <a:p>
            <a:r>
              <a:rPr lang="bn-IN" sz="3200" dirty="0">
                <a:latin typeface="NikoshBAN" panose="02000000000000000000" pitchFamily="2" charset="0"/>
                <a:cs typeface="NikoshBAN" panose="02000000000000000000" pitchFamily="2" charset="0"/>
              </a:rPr>
              <a:t>০১. বিনিয়োগকারীর স্বার্থ সংরক্ষণ, পুঁজি ও সিকিউরিটি বাজারের উন্নয়ন ও নিয়ন্ত্রণ করাই হলো কমিশনের দায়িত্ব ও কার্যাবলী।</a:t>
            </a:r>
          </a:p>
          <a:p>
            <a:r>
              <a:rPr lang="bn-IN" sz="3200" dirty="0">
                <a:latin typeface="NikoshBAN" panose="02000000000000000000" pitchFamily="2" charset="0"/>
                <a:cs typeface="NikoshBAN" panose="02000000000000000000" pitchFamily="2" charset="0"/>
              </a:rPr>
              <a:t>০২. স্টক একচেঞ্জ, স্টক ডিলার, স্টক ব্রোকার, বিনিয়োগ পরামর্শদাতা মার্চেন্ট ব্যাংক এবং পুঁজি বাজারের সাথে ব্যতীত অন্যান্য পক্ষসমূহের কর্মকাণ্ডের তত্ত্বাবধান ও নিয়ন্ত্রণ।</a:t>
            </a:r>
          </a:p>
          <a:p>
            <a:r>
              <a:rPr lang="bn-IN" sz="3200" dirty="0">
                <a:latin typeface="NikoshBAN" panose="02000000000000000000" pitchFamily="2" charset="0"/>
                <a:cs typeface="NikoshBAN" panose="02000000000000000000" pitchFamily="2" charset="0"/>
              </a:rPr>
              <a:t>০৩. নির্ধারিত ফি এর মাধ্যমে স্টক এক্সচেঞ্জ নিবন্ধন।</a:t>
            </a:r>
          </a:p>
          <a:p>
            <a:r>
              <a:rPr lang="bn-IN" sz="3200" dirty="0">
                <a:latin typeface="NikoshBAN" panose="02000000000000000000" pitchFamily="2" charset="0"/>
                <a:cs typeface="NikoshBAN" panose="02000000000000000000" pitchFamily="2" charset="0"/>
              </a:rPr>
              <a:t>০৪. মূলধন সংগ্রহের উদ্দেশ্যে শেয়ার ইস্যুসমূহ অনুমোদন ও </a:t>
            </a:r>
            <a:r>
              <a:rPr lang="bn-IN" sz="3200" dirty="0" smtClean="0">
                <a:latin typeface="NikoshBAN" panose="02000000000000000000" pitchFamily="2" charset="0"/>
                <a:cs typeface="NikoshBAN" panose="02000000000000000000" pitchFamily="2" charset="0"/>
              </a:rPr>
              <a:t>নিয়ন্ত্রণ। </a:t>
            </a:r>
            <a:endParaRPr lang="bn-IN" sz="3200" dirty="0">
              <a:latin typeface="NikoshBAN" panose="02000000000000000000" pitchFamily="2" charset="0"/>
              <a:cs typeface="NikoshBAN" panose="02000000000000000000" pitchFamily="2" charset="0"/>
            </a:endParaRP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সিকিউরিটিজ অ্যান্ড এক্সচেঞ্জ </a:t>
            </a:r>
            <a:r>
              <a:rPr lang="bn-IN" sz="3600" dirty="0" smtClean="0">
                <a:latin typeface="NikoshBAN" panose="02000000000000000000" pitchFamily="2" charset="0"/>
                <a:cs typeface="NikoshBAN" panose="02000000000000000000" pitchFamily="2" charset="0"/>
              </a:rPr>
              <a:t>অধ্যাদেশ-১৯৬৯ (চলমান)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024036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2070719"/>
            <a:ext cx="10497277" cy="255454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০৫</a:t>
            </a:r>
            <a:r>
              <a:rPr lang="bn-IN" sz="3200" dirty="0">
                <a:latin typeface="NikoshBAN" panose="02000000000000000000" pitchFamily="2" charset="0"/>
                <a:cs typeface="NikoshBAN" panose="02000000000000000000" pitchFamily="2" charset="0"/>
              </a:rPr>
              <a:t>. মূলধন বাজারের যাবতীয় লেনদেনের স্বচ্ছতা নিশ্চিতকরণ।</a:t>
            </a:r>
          </a:p>
          <a:p>
            <a:r>
              <a:rPr lang="bn-IN" sz="3200" dirty="0">
                <a:latin typeface="NikoshBAN" panose="02000000000000000000" pitchFamily="2" charset="0"/>
                <a:cs typeface="NikoshBAN" panose="02000000000000000000" pitchFamily="2" charset="0"/>
              </a:rPr>
              <a:t>০৬. যথাযথ কর্তৃপক্ষের মাধ্যমে হিসাব পরীক্ষা-নিরীক্ষার ব্যবস্থা করা।</a:t>
            </a:r>
          </a:p>
          <a:p>
            <a:r>
              <a:rPr lang="bn-IN" sz="3200" dirty="0">
                <a:latin typeface="NikoshBAN" panose="02000000000000000000" pitchFamily="2" charset="0"/>
                <a:cs typeface="NikoshBAN" panose="02000000000000000000" pitchFamily="2" charset="0"/>
              </a:rPr>
              <a:t>০৭. কমিশন গেজেট বিজ্ঞপ্তির মাধ্যমে নতুন বিধান চালু করতে পারবে।</a:t>
            </a:r>
          </a:p>
          <a:p>
            <a:r>
              <a:rPr lang="bn-IN" sz="3200" dirty="0">
                <a:latin typeface="NikoshBAN" panose="02000000000000000000" pitchFamily="2" charset="0"/>
                <a:cs typeface="NikoshBAN" panose="02000000000000000000" pitchFamily="2" charset="0"/>
              </a:rPr>
              <a:t>০৮. যদি কেউ কমিশনের আইন অমান্য করে সেক্ষেত্রে কমিশন জরিমানাসহ অর্থদণ্ড দিতে পারবে।</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সিকিউরিটিজ অ্যান্ড এক্সচেঞ্জ </a:t>
            </a:r>
            <a:r>
              <a:rPr lang="bn-IN" sz="3600" dirty="0" smtClean="0">
                <a:latin typeface="NikoshBAN" panose="02000000000000000000" pitchFamily="2" charset="0"/>
                <a:cs typeface="NikoshBAN" panose="02000000000000000000" pitchFamily="2" charset="0"/>
              </a:rPr>
              <a:t>অধ্যাদেশ-১৯৬৯ (চলমান)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705130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2624717"/>
            <a:ext cx="10497277" cy="3539430"/>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মানি </a:t>
            </a:r>
            <a:r>
              <a:rPr lang="bn-IN" sz="3200" dirty="0">
                <a:latin typeface="NikoshBAN" panose="02000000000000000000" pitchFamily="2" charset="0"/>
                <a:cs typeface="NikoshBAN" panose="02000000000000000000" pitchFamily="2" charset="0"/>
              </a:rPr>
              <a:t>লন্ডারিং বলতে বৈধ বা অবৈধ পন্থায় প্রত্যক্ষ বা পরোক্ষভাবে আহরিত বা অর্জিত সম্পদের অবৈধ পন্থায় হস্তান্তর, রূপান্তর এবং অবস্থানের গোপনকরণ বা উক্ত কাজে সহায়তা করাকে বুঝায়। অবৈধ সম্পদ অর্জন ও অর্থ লেনদেনের ফলে সরকার কর (</a:t>
            </a:r>
            <a:r>
              <a:rPr lang="en-US" sz="3200" dirty="0">
                <a:latin typeface="NikoshBAN" panose="02000000000000000000" pitchFamily="2" charset="0"/>
                <a:cs typeface="NikoshBAN" panose="02000000000000000000" pitchFamily="2" charset="0"/>
              </a:rPr>
              <a:t>TAX) </a:t>
            </a:r>
            <a:r>
              <a:rPr lang="bn-IN" sz="3200" dirty="0">
                <a:latin typeface="NikoshBAN" panose="02000000000000000000" pitchFamily="2" charset="0"/>
                <a:cs typeface="NikoshBAN" panose="02000000000000000000" pitchFamily="2" charset="0"/>
              </a:rPr>
              <a:t>থেকে বঞ্চিত হয় এবং রাষ্ট্রের প্রতি সাধিত হয় । </a:t>
            </a:r>
            <a:r>
              <a:rPr lang="bn-IN" sz="3200" dirty="0" smtClean="0">
                <a:latin typeface="NikoshBAN" panose="02000000000000000000" pitchFamily="2" charset="0"/>
                <a:cs typeface="NikoshBAN" panose="02000000000000000000" pitchFamily="2" charset="0"/>
              </a:rPr>
              <a:t>দেশের </a:t>
            </a:r>
            <a:r>
              <a:rPr lang="bn-IN" sz="3200" dirty="0">
                <a:latin typeface="NikoshBAN" panose="02000000000000000000" pitchFamily="2" charset="0"/>
                <a:cs typeface="NikoshBAN" panose="02000000000000000000" pitchFamily="2" charset="0"/>
              </a:rPr>
              <a:t>অর্থ বিদেশে পাচার না হয় সে ব্যবস্থা গ্রহণ, দেশের অর্থনীতিতে শৃঙ্খলা রক্ষা, আন্তর্জাতিক বাণিজ্যে স্বচ্ছতা ও দেশের সার্বভৌমত্ব সুরক্ষার জন্য মানি লন্ডারিং আইন অত্যন্ত গুরুত্বপূর্ণ ভূমিকা পালন করে।</a:t>
            </a:r>
          </a:p>
        </p:txBody>
      </p:sp>
      <p:sp>
        <p:nvSpPr>
          <p:cNvPr id="6" name="TextBox 5"/>
          <p:cNvSpPr txBox="1"/>
          <p:nvPr/>
        </p:nvSpPr>
        <p:spPr>
          <a:xfrm>
            <a:off x="858983" y="1319689"/>
            <a:ext cx="10497277" cy="1200329"/>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মানি লন্ডারিং প্রতিরোধ আইন 2002 </a:t>
            </a:r>
            <a:endParaRPr lang="bn-IN" sz="3600" dirty="0" smtClean="0">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Money Laundering Prevention Act- 2002)</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21975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2070719"/>
            <a:ext cx="10497277" cy="4031873"/>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মানি লন্ডারিং আইনের বৈশিষ্ট্য সমূহ নিম্নরূপঃ</a:t>
            </a:r>
          </a:p>
          <a:p>
            <a:r>
              <a:rPr lang="bn-IN" sz="3200" dirty="0">
                <a:latin typeface="NikoshBAN" panose="02000000000000000000" pitchFamily="2" charset="0"/>
                <a:cs typeface="NikoshBAN" panose="02000000000000000000" pitchFamily="2" charset="0"/>
              </a:rPr>
              <a:t>০১. এই আইনের অধীনে সকল অপরাধ অজামিনযোগ্য (</a:t>
            </a:r>
            <a:r>
              <a:rPr lang="en-US" sz="3200" dirty="0">
                <a:latin typeface="NikoshBAN" panose="02000000000000000000" pitchFamily="2" charset="0"/>
                <a:cs typeface="NikoshBAN" panose="02000000000000000000" pitchFamily="2" charset="0"/>
              </a:rPr>
              <a:t>Non </a:t>
            </a:r>
            <a:r>
              <a:rPr lang="en-US" sz="3200" dirty="0" err="1">
                <a:latin typeface="NikoshBAN" panose="02000000000000000000" pitchFamily="2" charset="0"/>
                <a:cs typeface="NikoshBAN" panose="02000000000000000000" pitchFamily="2" charset="0"/>
              </a:rPr>
              <a:t>Bailable</a:t>
            </a:r>
            <a:r>
              <a:rPr lang="en-US" sz="3200" dirty="0">
                <a:latin typeface="NikoshBAN" panose="02000000000000000000" pitchFamily="2" charset="0"/>
                <a:cs typeface="NikoshBAN" panose="02000000000000000000" pitchFamily="2" charset="0"/>
              </a:rPr>
              <a:t>)।</a:t>
            </a:r>
          </a:p>
          <a:p>
            <a:r>
              <a:rPr lang="bn-IN" sz="3200" dirty="0">
                <a:latin typeface="NikoshBAN" panose="02000000000000000000" pitchFamily="2" charset="0"/>
                <a:cs typeface="NikoshBAN" panose="02000000000000000000" pitchFamily="2" charset="0"/>
              </a:rPr>
              <a:t>০২. এ আইনের উদ্দেশ্য পূরণের সরকার বিদেশি রাষ্ট্রের সাথে চুক্তি করতে পারবে।</a:t>
            </a:r>
          </a:p>
          <a:p>
            <a:r>
              <a:rPr lang="bn-IN" sz="3200" dirty="0">
                <a:latin typeface="NikoshBAN" panose="02000000000000000000" pitchFamily="2" charset="0"/>
                <a:cs typeface="NikoshBAN" panose="02000000000000000000" pitchFamily="2" charset="0"/>
              </a:rPr>
              <a:t>০৩. এ আইনের অধীনে কোন অপরাধের অভিযোগ দায়ের, তদন্ত, সম্পত্তি ক্রোক, অপরাধ, বিচার ও নিষ্পত্তির ক্ষেত্রে ফৌজদারী দণ্ডবিধি কার্যকর হবে।</a:t>
            </a:r>
          </a:p>
          <a:p>
            <a:r>
              <a:rPr lang="bn-IN" sz="3200" dirty="0">
                <a:latin typeface="NikoshBAN" panose="02000000000000000000" pitchFamily="2" charset="0"/>
                <a:cs typeface="NikoshBAN" panose="02000000000000000000" pitchFamily="2" charset="0"/>
              </a:rPr>
              <a:t>০৪. ব্যাংক বা আর্থিক প্রতিষ্ঠান গ্রাহকের হিসাব পরিচালনা গ্রাহকের নাম ঠিকানা যথাযথভাবে সংরক্ষণ ও শনাক্ত করবে এবং বাংলাদেশ ব্যাংক, ব্যাংকিং কোম্পানি আইন অনুযায়ী সকল আর্থিক প্রতিষ্ঠানকে নিয়ন্ত্রণ করতে পারবে</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মানি লন্ডারিং প্রতিরোধ আইন </a:t>
            </a:r>
            <a:r>
              <a:rPr lang="bn-IN" sz="3600" dirty="0" smtClean="0">
                <a:latin typeface="NikoshBAN" panose="02000000000000000000" pitchFamily="2" charset="0"/>
                <a:cs typeface="NikoshBAN" panose="02000000000000000000" pitchFamily="2" charset="0"/>
              </a:rPr>
              <a:t>2002 </a:t>
            </a:r>
            <a:r>
              <a:rPr lang="bn-IN" sz="3600" dirty="0">
                <a:latin typeface="NikoshBAN" panose="02000000000000000000" pitchFamily="2" charset="0"/>
                <a:cs typeface="NikoshBAN" panose="02000000000000000000" pitchFamily="2" charset="0"/>
              </a:rPr>
              <a:t>(চলমান)</a:t>
            </a:r>
            <a:r>
              <a:rPr lang="bn-IN" sz="3600" dirty="0" smtClean="0">
                <a:latin typeface="NikoshBAN" panose="02000000000000000000" pitchFamily="2" charset="0"/>
                <a:cs typeface="NikoshBAN" panose="02000000000000000000" pitchFamily="2" charset="0"/>
              </a:rPr>
              <a:t> </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45319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2070719"/>
            <a:ext cx="10497277" cy="2062103"/>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০৫</a:t>
            </a:r>
            <a:r>
              <a:rPr lang="bn-IN" sz="3200" dirty="0">
                <a:latin typeface="NikoshBAN" panose="02000000000000000000" pitchFamily="2" charset="0"/>
                <a:cs typeface="NikoshBAN" panose="02000000000000000000" pitchFamily="2" charset="0"/>
              </a:rPr>
              <a:t>. কোন ব্যক্তি মানিলন্ডারিং অপরাধ করলে বা মানিলন্ডারিং অপরাধ করার চেষ্টা, সহায়তা বা ষড়যন্ত্র করলে তিনি অনুন্য ৪ বছর এবং অনধিক 12 বছর পর্যন্ত কারাদণ্ডে দণ্ডিত হবেন এবং অতিরিক্ত দ্বিগুণ মূলধন সমপরিমাণ বা 10 লক্ষ টাকা পর্যন্ত মোট যেটি অধিক সে অর্থদণ্ডে দণ্ডিত হবেন।</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মানি লন্ডারিং প্রতিরোধ আইন </a:t>
            </a:r>
            <a:r>
              <a:rPr lang="bn-IN" sz="3600" dirty="0" smtClean="0">
                <a:latin typeface="NikoshBAN" panose="02000000000000000000" pitchFamily="2" charset="0"/>
                <a:cs typeface="NikoshBAN" panose="02000000000000000000" pitchFamily="2" charset="0"/>
              </a:rPr>
              <a:t>2002 </a:t>
            </a:r>
            <a:r>
              <a:rPr lang="bn-IN" sz="3600" dirty="0">
                <a:latin typeface="NikoshBAN" panose="02000000000000000000" pitchFamily="2" charset="0"/>
                <a:cs typeface="NikoshBAN" panose="02000000000000000000" pitchFamily="2" charset="0"/>
              </a:rPr>
              <a:t>(চলমান)</a:t>
            </a:r>
            <a:r>
              <a:rPr lang="bn-IN" sz="3600" dirty="0" smtClean="0">
                <a:latin typeface="NikoshBAN" panose="02000000000000000000" pitchFamily="2" charset="0"/>
                <a:cs typeface="NikoshBAN" panose="02000000000000000000" pitchFamily="2" charset="0"/>
              </a:rPr>
              <a:t> </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478543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3" y="2630135"/>
            <a:ext cx="10497277" cy="3539430"/>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ব্যবসা-বাণিজ্য সম্প্রসারণের ফলে হস্তান্তরযোগ্য দলিলের উদ্ভব হয়েছে।  যেহেতু সকল লেনদেন নগদে করা সম্ভব হয় না তাই হস্তান্ত্রযোগ্য দলিলের গ্রহণযোগ্যতা ও গুরুত্ব দিন দিন বৃদ্ধি পাচ্ছে। হস্তান্তরযোগ্য দলিল এমন একটি দলিল যা নির্দিষ্ট পরিমাণ অর্থ চাহিদার ভিত্তিতে অথবা শর্তহীনভাবে প্রদানের নিমিত্তে প্রদানকারী কর্তৃক স্বাক্ষর করে প্রস্তুত করা হয়। যেমন- চেক, প্রমিসরি নোট, বিনিময় বিল ইত্যাদি। </a:t>
            </a:r>
            <a:r>
              <a:rPr lang="bn-IN" sz="3200" dirty="0" smtClean="0">
                <a:latin typeface="NikoshBAN" panose="02000000000000000000" pitchFamily="2" charset="0"/>
                <a:cs typeface="NikoshBAN" panose="02000000000000000000" pitchFamily="2" charset="0"/>
              </a:rPr>
              <a:t>অন্যভাবে </a:t>
            </a:r>
            <a:r>
              <a:rPr lang="bn-IN" sz="3200" dirty="0">
                <a:latin typeface="NikoshBAN" panose="02000000000000000000" pitchFamily="2" charset="0"/>
                <a:cs typeface="NikoshBAN" panose="02000000000000000000" pitchFamily="2" charset="0"/>
              </a:rPr>
              <a:t>বলা যায়, চুক্তির ভিত্তিতে কোনো ব্যাক্তিকে নির্দিষ্ট পরিমাণ অর্থ প্রদানের জন্য লিখিত, স্বাক্ষরিত ও শর্তহীন দলিলকে হস্তান্তরযোগ্য দলিল বা নেগোশিয়েবল ইন্সট্রুমেন্ট বলে</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sp>
        <p:nvSpPr>
          <p:cNvPr id="6" name="TextBox 5"/>
          <p:cNvSpPr txBox="1"/>
          <p:nvPr/>
        </p:nvSpPr>
        <p:spPr>
          <a:xfrm>
            <a:off x="858983" y="1319689"/>
            <a:ext cx="10497277" cy="1200329"/>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হস্তান্তরযোগ্য দলিল আইন 1881 </a:t>
            </a:r>
            <a:endParaRPr lang="bn-IN" sz="3600" dirty="0" smtClean="0">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Negitiable</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Indtruement</a:t>
            </a:r>
            <a:r>
              <a:rPr lang="en-US" sz="3600" dirty="0">
                <a:latin typeface="NikoshBAN" panose="02000000000000000000" pitchFamily="2" charset="0"/>
                <a:cs typeface="NikoshBAN" panose="02000000000000000000" pitchFamily="2" charset="0"/>
              </a:rPr>
              <a:t> Act- </a:t>
            </a:r>
            <a:r>
              <a:rPr lang="en-US" sz="3600" dirty="0">
                <a:latin typeface="Times New Roman" panose="02020603050405020304" pitchFamily="18" charset="0"/>
                <a:cs typeface="Times New Roman" panose="02020603050405020304" pitchFamily="18" charset="0"/>
              </a:rPr>
              <a:t>1881</a:t>
            </a:r>
            <a:r>
              <a:rPr lang="en-US" sz="3600" dirty="0">
                <a:latin typeface="NikoshBAN" panose="02000000000000000000" pitchFamily="2" charset="0"/>
                <a:cs typeface="NikoshBAN" panose="02000000000000000000" pitchFamily="2" charset="0"/>
              </a:rPr>
              <a:t>)</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53743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3" y="2186382"/>
            <a:ext cx="10497277" cy="3046988"/>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হস্তান্তরযোগ্য </a:t>
            </a:r>
            <a:r>
              <a:rPr lang="bn-IN" sz="3200" dirty="0">
                <a:latin typeface="NikoshBAN" panose="02000000000000000000" pitchFamily="2" charset="0"/>
                <a:cs typeface="NikoshBAN" panose="02000000000000000000" pitchFamily="2" charset="0"/>
              </a:rPr>
              <a:t>দলিলের বৈশিষ্টসমূহ নিম্নরূপঃ</a:t>
            </a:r>
          </a:p>
          <a:p>
            <a:r>
              <a:rPr lang="bn-IN" sz="3200" dirty="0">
                <a:latin typeface="NikoshBAN" panose="02000000000000000000" pitchFamily="2" charset="0"/>
                <a:cs typeface="NikoshBAN" panose="02000000000000000000" pitchFamily="2" charset="0"/>
              </a:rPr>
              <a:t>০১. এটি লিখিত, স্বাক্ষরিত ও শর্তহীন হতে হবে।</a:t>
            </a:r>
          </a:p>
          <a:p>
            <a:r>
              <a:rPr lang="bn-IN" sz="3200" dirty="0">
                <a:latin typeface="NikoshBAN" panose="02000000000000000000" pitchFamily="2" charset="0"/>
                <a:cs typeface="NikoshBAN" panose="02000000000000000000" pitchFamily="2" charset="0"/>
              </a:rPr>
              <a:t>০২. দেনা পরিশোধের জন্য নগদ অর্থের মত ব্যবহার সম্ভব।</a:t>
            </a:r>
          </a:p>
          <a:p>
            <a:r>
              <a:rPr lang="bn-IN" sz="3200" dirty="0">
                <a:latin typeface="NikoshBAN" panose="02000000000000000000" pitchFamily="2" charset="0"/>
                <a:cs typeface="NikoshBAN" panose="02000000000000000000" pitchFamily="2" charset="0"/>
              </a:rPr>
              <a:t>০৩. এতে নির্দিষ্ট পরিমাণ অর্থের উল্লেখ থাকবে।</a:t>
            </a:r>
          </a:p>
          <a:p>
            <a:r>
              <a:rPr lang="bn-IN" sz="3200" dirty="0">
                <a:latin typeface="NikoshBAN" panose="02000000000000000000" pitchFamily="2" charset="0"/>
                <a:cs typeface="NikoshBAN" panose="02000000000000000000" pitchFamily="2" charset="0"/>
              </a:rPr>
              <a:t>০৪. এটি লেনদেনের মাধ্যম হিসেবে কাজ করে।</a:t>
            </a:r>
          </a:p>
          <a:p>
            <a:r>
              <a:rPr lang="bn-IN" sz="3200" dirty="0">
                <a:latin typeface="NikoshBAN" panose="02000000000000000000" pitchFamily="2" charset="0"/>
                <a:cs typeface="NikoshBAN" panose="02000000000000000000" pitchFamily="2" charset="0"/>
              </a:rPr>
              <a:t>০৫. আইনের মাধ্যমে এটি এক হাত থেকে অন্য হাতে স্থানান্তরিত হতে পারে।</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হস্তান্তরযোগ্য দলিল আইন </a:t>
            </a:r>
            <a:r>
              <a:rPr lang="bn-IN" sz="3600" dirty="0" smtClean="0">
                <a:latin typeface="NikoshBAN" panose="02000000000000000000" pitchFamily="2" charset="0"/>
                <a:cs typeface="NikoshBAN" panose="02000000000000000000" pitchFamily="2" charset="0"/>
              </a:rPr>
              <a:t>1881 (চলমান) </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308077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000" y="1575580"/>
            <a:ext cx="10607040" cy="4672820"/>
          </a:xfrm>
          <a:prstGeom prst="rect">
            <a:avLst/>
          </a:prstGeom>
        </p:spPr>
      </p:pic>
      <p:sp>
        <p:nvSpPr>
          <p:cNvPr id="4" name="TextBox 3"/>
          <p:cNvSpPr txBox="1"/>
          <p:nvPr/>
        </p:nvSpPr>
        <p:spPr>
          <a:xfrm>
            <a:off x="1501254" y="1824218"/>
            <a:ext cx="6880746" cy="3724096"/>
          </a:xfrm>
          <a:prstGeom prst="rect">
            <a:avLst/>
          </a:prstGeom>
          <a:noFill/>
        </p:spPr>
        <p:txBody>
          <a:bodyPr wrap="square" rtlCol="0">
            <a:spAutoFit/>
          </a:bodyPr>
          <a:lstStyle/>
          <a:p>
            <a:r>
              <a:rPr lang="bn-IN" sz="4000" b="1" dirty="0" smtClean="0">
                <a:solidFill>
                  <a:srgbClr val="00B0F0"/>
                </a:solidFill>
                <a:latin typeface="SutonnyMJ" pitchFamily="2" charset="0"/>
                <a:cs typeface="NikoshBAN" panose="02000000000000000000" pitchFamily="2" charset="0"/>
              </a:rPr>
              <a:t>মোঃ শাহাদাত হোসেন</a:t>
            </a:r>
            <a:endParaRPr lang="en-US" sz="4000" b="1" dirty="0">
              <a:solidFill>
                <a:srgbClr val="00B0F0"/>
              </a:solidFill>
              <a:latin typeface="SutonnyMJ" pitchFamily="2" charset="0"/>
              <a:cs typeface="NikoshBAN" panose="02000000000000000000" pitchFamily="2" charset="0"/>
            </a:endParaRPr>
          </a:p>
          <a:p>
            <a:r>
              <a:rPr lang="bn-IN" sz="2800" b="1" dirty="0" smtClean="0">
                <a:solidFill>
                  <a:srgbClr val="00B0F0"/>
                </a:solidFill>
                <a:latin typeface="SutonnyMJ" pitchFamily="2" charset="0"/>
                <a:cs typeface="NikoshBAN" panose="02000000000000000000" pitchFamily="2" charset="0"/>
              </a:rPr>
              <a:t>প্রভাষক</a:t>
            </a:r>
            <a:r>
              <a:rPr lang="en-US" sz="2800" b="1" dirty="0" smtClean="0">
                <a:solidFill>
                  <a:srgbClr val="00B0F0"/>
                </a:solidFill>
                <a:latin typeface="SutonnyMJ" pitchFamily="2" charset="0"/>
                <a:cs typeface="NikoshBAN" panose="02000000000000000000" pitchFamily="2" charset="0"/>
              </a:rPr>
              <a:t> </a:t>
            </a:r>
            <a:r>
              <a:rPr lang="bn-IN" sz="2800" b="1" dirty="0" smtClean="0">
                <a:solidFill>
                  <a:srgbClr val="00B0F0"/>
                </a:solidFill>
                <a:latin typeface="NikoshBAN" panose="02000000000000000000"/>
                <a:cs typeface="NikoshBAN" panose="02000000000000000000" pitchFamily="2" charset="0"/>
              </a:rPr>
              <a:t>ও</a:t>
            </a:r>
            <a:r>
              <a:rPr lang="en-US" sz="2800" b="1" dirty="0" smtClean="0">
                <a:solidFill>
                  <a:srgbClr val="00B0F0"/>
                </a:solidFill>
                <a:latin typeface="SutonnyMJ" pitchFamily="2" charset="0"/>
                <a:cs typeface="NikoshBAN" panose="02000000000000000000" pitchFamily="2" charset="0"/>
              </a:rPr>
              <a:t> </a:t>
            </a:r>
            <a:r>
              <a:rPr lang="en-US" sz="2800" b="1" dirty="0" err="1" smtClean="0">
                <a:solidFill>
                  <a:srgbClr val="00B0F0"/>
                </a:solidFill>
                <a:latin typeface="NikoshBAN" panose="02000000000000000000"/>
                <a:cs typeface="NikoshBAN" panose="02000000000000000000" pitchFamily="2" charset="0"/>
              </a:rPr>
              <a:t>বিভাগীয়</a:t>
            </a:r>
            <a:r>
              <a:rPr lang="en-US" sz="2800" b="1" dirty="0" smtClean="0">
                <a:solidFill>
                  <a:srgbClr val="00B0F0"/>
                </a:solidFill>
                <a:latin typeface="NikoshBAN" panose="02000000000000000000"/>
                <a:cs typeface="NikoshBAN" panose="02000000000000000000" pitchFamily="2" charset="0"/>
              </a:rPr>
              <a:t> </a:t>
            </a:r>
            <a:r>
              <a:rPr lang="en-US" sz="2800" b="1" dirty="0" err="1" smtClean="0">
                <a:solidFill>
                  <a:srgbClr val="00B0F0"/>
                </a:solidFill>
                <a:latin typeface="NikoshBAN" panose="02000000000000000000"/>
                <a:cs typeface="NikoshBAN" panose="02000000000000000000" pitchFamily="2" charset="0"/>
              </a:rPr>
              <a:t>প্রধান</a:t>
            </a:r>
            <a:endParaRPr lang="en-US" sz="2800" b="1" dirty="0" smtClean="0">
              <a:solidFill>
                <a:srgbClr val="00B0F0"/>
              </a:solidFill>
              <a:latin typeface="NikoshBAN" panose="02000000000000000000"/>
              <a:cs typeface="NikoshBAN" panose="02000000000000000000" pitchFamily="2" charset="0"/>
            </a:endParaRPr>
          </a:p>
          <a:p>
            <a:r>
              <a:rPr lang="bn-IN" sz="2800" b="1" dirty="0" smtClean="0">
                <a:solidFill>
                  <a:srgbClr val="00B0F0"/>
                </a:solidFill>
                <a:latin typeface="SutonnyMJ" pitchFamily="2" charset="0"/>
                <a:cs typeface="NikoshBAN" panose="02000000000000000000" pitchFamily="2" charset="0"/>
              </a:rPr>
              <a:t>ফিন্যান্স, ব্যাংকিং ও বিমা বিভাগ</a:t>
            </a:r>
            <a:r>
              <a:rPr lang="en-US" sz="2800" b="1" dirty="0" smtClean="0">
                <a:solidFill>
                  <a:srgbClr val="00B0F0"/>
                </a:solidFill>
                <a:latin typeface="SutonnyMJ" pitchFamily="2" charset="0"/>
                <a:cs typeface="NikoshBAN" panose="02000000000000000000" pitchFamily="2" charset="0"/>
              </a:rPr>
              <a:t> </a:t>
            </a:r>
          </a:p>
          <a:p>
            <a:r>
              <a:rPr lang="bn-IN" sz="2800" b="1" dirty="0" smtClean="0">
                <a:solidFill>
                  <a:srgbClr val="00B0F0"/>
                </a:solidFill>
                <a:latin typeface="SutonnyMJ" pitchFamily="2" charset="0"/>
                <a:cs typeface="NikoshBAN" panose="02000000000000000000" pitchFamily="2" charset="0"/>
              </a:rPr>
              <a:t>চান্দিনা রেদোয়ান আহ্‌মেদ কলেজ</a:t>
            </a:r>
            <a:endParaRPr lang="en-US" sz="2800" b="1" dirty="0">
              <a:solidFill>
                <a:srgbClr val="00B0F0"/>
              </a:solidFill>
              <a:latin typeface="SutonnyMJ" pitchFamily="2" charset="0"/>
              <a:cs typeface="NikoshBAN" panose="02000000000000000000" pitchFamily="2" charset="0"/>
            </a:endParaRPr>
          </a:p>
          <a:p>
            <a:r>
              <a:rPr lang="bn-IN" sz="2800" b="1" dirty="0" smtClean="0">
                <a:solidFill>
                  <a:srgbClr val="00B0F0"/>
                </a:solidFill>
                <a:latin typeface="SutonnyMJ" pitchFamily="2" charset="0"/>
                <a:cs typeface="NikoshBAN" panose="02000000000000000000" pitchFamily="2" charset="0"/>
              </a:rPr>
              <a:t>চান্দিনা, কুমিল্লা।</a:t>
            </a:r>
            <a:endParaRPr lang="en-US" sz="2800" b="1" dirty="0" smtClean="0">
              <a:solidFill>
                <a:srgbClr val="00B0F0"/>
              </a:solidFill>
              <a:latin typeface="SutonnyMJ" pitchFamily="2" charset="0"/>
              <a:cs typeface="NikoshBAN" panose="02000000000000000000" pitchFamily="2" charset="0"/>
            </a:endParaRPr>
          </a:p>
          <a:p>
            <a:r>
              <a:rPr lang="en-US" sz="2800" b="1" dirty="0" err="1" smtClean="0">
                <a:solidFill>
                  <a:srgbClr val="00B0F0"/>
                </a:solidFill>
                <a:latin typeface="SutonnyMJ" pitchFamily="2" charset="0"/>
                <a:cs typeface="NikoshBAN" panose="02000000000000000000" pitchFamily="2" charset="0"/>
              </a:rPr>
              <a:t>সহ</a:t>
            </a:r>
            <a:r>
              <a:rPr lang="en-US" sz="2800" b="1" dirty="0" smtClean="0">
                <a:solidFill>
                  <a:srgbClr val="00B0F0"/>
                </a:solidFill>
                <a:latin typeface="SutonnyMJ" pitchFamily="2" charset="0"/>
                <a:cs typeface="NikoshBAN" panose="02000000000000000000" pitchFamily="2" charset="0"/>
              </a:rPr>
              <a:t> </a:t>
            </a:r>
            <a:r>
              <a:rPr lang="en-US" sz="2800" b="1" dirty="0" err="1" smtClean="0">
                <a:solidFill>
                  <a:srgbClr val="00B0F0"/>
                </a:solidFill>
                <a:latin typeface="SutonnyMJ" pitchFamily="2" charset="0"/>
                <a:cs typeface="NikoshBAN" panose="02000000000000000000" pitchFamily="2" charset="0"/>
              </a:rPr>
              <a:t>প্রণেতাঃ</a:t>
            </a:r>
            <a:r>
              <a:rPr lang="en-US" sz="2800" b="1" dirty="0" smtClean="0">
                <a:solidFill>
                  <a:srgbClr val="00B0F0"/>
                </a:solidFill>
                <a:latin typeface="SutonnyMJ" pitchFamily="2" charset="0"/>
                <a:cs typeface="NikoshBAN" panose="02000000000000000000" pitchFamily="2" charset="0"/>
              </a:rPr>
              <a:t> </a:t>
            </a:r>
            <a:r>
              <a:rPr lang="en-US" sz="2800" b="1" dirty="0" err="1" smtClean="0">
                <a:solidFill>
                  <a:srgbClr val="00B0F0"/>
                </a:solidFill>
                <a:latin typeface="SutonnyMJ" pitchFamily="2" charset="0"/>
                <a:cs typeface="NikoshBAN" panose="02000000000000000000" pitchFamily="2" charset="0"/>
              </a:rPr>
              <a:t>উচ্চ</a:t>
            </a:r>
            <a:r>
              <a:rPr lang="en-US" sz="2800" b="1" dirty="0" smtClean="0">
                <a:solidFill>
                  <a:srgbClr val="00B0F0"/>
                </a:solidFill>
                <a:latin typeface="SutonnyMJ" pitchFamily="2" charset="0"/>
                <a:cs typeface="NikoshBAN" panose="02000000000000000000" pitchFamily="2" charset="0"/>
              </a:rPr>
              <a:t> </a:t>
            </a:r>
            <a:r>
              <a:rPr lang="en-US" sz="2800" b="1" dirty="0" err="1" smtClean="0">
                <a:solidFill>
                  <a:srgbClr val="00B0F0"/>
                </a:solidFill>
                <a:latin typeface="SutonnyMJ" pitchFamily="2" charset="0"/>
                <a:cs typeface="NikoshBAN" panose="02000000000000000000" pitchFamily="2" charset="0"/>
              </a:rPr>
              <a:t>মাধ্যমিক</a:t>
            </a:r>
            <a:r>
              <a:rPr lang="en-US" sz="2800" b="1" dirty="0" smtClean="0">
                <a:solidFill>
                  <a:srgbClr val="00B0F0"/>
                </a:solidFill>
                <a:latin typeface="SutonnyMJ" pitchFamily="2" charset="0"/>
                <a:cs typeface="NikoshBAN" panose="02000000000000000000" pitchFamily="2" charset="0"/>
              </a:rPr>
              <a:t> ও </a:t>
            </a:r>
            <a:r>
              <a:rPr lang="en-US" sz="2800" b="1" dirty="0" err="1" smtClean="0">
                <a:solidFill>
                  <a:srgbClr val="00B0F0"/>
                </a:solidFill>
                <a:latin typeface="NikoshBAN" panose="02000000000000000000" pitchFamily="2" charset="0"/>
                <a:cs typeface="NikoshBAN" panose="02000000000000000000" pitchFamily="2" charset="0"/>
              </a:rPr>
              <a:t>স্নাতক</a:t>
            </a:r>
            <a:r>
              <a:rPr lang="bn-IN" sz="2800" b="1" dirty="0" smtClean="0">
                <a:solidFill>
                  <a:srgbClr val="00B0F0"/>
                </a:solidFill>
                <a:latin typeface="NikoshBAN" panose="02000000000000000000" pitchFamily="2" charset="0"/>
                <a:cs typeface="NikoshBAN" panose="02000000000000000000" pitchFamily="2" charset="0"/>
              </a:rPr>
              <a:t> </a:t>
            </a:r>
            <a:r>
              <a:rPr lang="en-US" sz="2800" b="1" dirty="0" smtClean="0">
                <a:solidFill>
                  <a:srgbClr val="00B0F0"/>
                </a:solidFill>
                <a:latin typeface="NikoshBAN" panose="02000000000000000000" pitchFamily="2" charset="0"/>
                <a:cs typeface="NikoshBAN" panose="02000000000000000000" pitchFamily="2" charset="0"/>
              </a:rPr>
              <a:t>(</a:t>
            </a:r>
            <a:r>
              <a:rPr lang="en-US" sz="2800" b="1" dirty="0" err="1" smtClean="0">
                <a:solidFill>
                  <a:srgbClr val="00B0F0"/>
                </a:solidFill>
                <a:latin typeface="NikoshBAN" panose="02000000000000000000" pitchFamily="2" charset="0"/>
                <a:cs typeface="NikoshBAN" panose="02000000000000000000" pitchFamily="2" charset="0"/>
              </a:rPr>
              <a:t>সম্মান</a:t>
            </a:r>
            <a:r>
              <a:rPr lang="en-US" sz="2800" b="1" dirty="0" smtClean="0">
                <a:solidFill>
                  <a:srgbClr val="00B0F0"/>
                </a:solidFill>
                <a:latin typeface="NikoshBAN" panose="02000000000000000000" pitchFamily="2" charset="0"/>
                <a:cs typeface="NikoshBAN" panose="02000000000000000000" pitchFamily="2" charset="0"/>
              </a:rPr>
              <a:t>)</a:t>
            </a:r>
            <a:r>
              <a:rPr lang="en-US" sz="2800" b="1" dirty="0" smtClean="0">
                <a:solidFill>
                  <a:srgbClr val="00B0F0"/>
                </a:solidFill>
                <a:latin typeface="SutonnyMJ" pitchFamily="2" charset="0"/>
                <a:cs typeface="NikoshBAN" panose="02000000000000000000" pitchFamily="2" charset="0"/>
              </a:rPr>
              <a:t> </a:t>
            </a:r>
            <a:r>
              <a:rPr lang="en-US" sz="2800" b="1" dirty="0" err="1" smtClean="0">
                <a:solidFill>
                  <a:srgbClr val="00B0F0"/>
                </a:solidFill>
                <a:latin typeface="SutonnyMJ" pitchFamily="2" charset="0"/>
                <a:cs typeface="NikoshBAN" panose="02000000000000000000" pitchFamily="2" charset="0"/>
              </a:rPr>
              <a:t>পর্যায়</a:t>
            </a:r>
            <a:r>
              <a:rPr lang="en-US" sz="2800" b="1" dirty="0" smtClean="0">
                <a:solidFill>
                  <a:srgbClr val="00B0F0"/>
                </a:solidFill>
                <a:latin typeface="SutonnyMJ" pitchFamily="2" charset="0"/>
                <a:cs typeface="NikoshBAN" panose="02000000000000000000" pitchFamily="2" charset="0"/>
              </a:rPr>
              <a:t> </a:t>
            </a:r>
            <a:endParaRPr lang="en-US" sz="2800" b="1" dirty="0">
              <a:solidFill>
                <a:srgbClr val="00B0F0"/>
              </a:solidFill>
              <a:latin typeface="SutonnyMJ" pitchFamily="2" charset="0"/>
              <a:cs typeface="NikoshBAN" panose="02000000000000000000" pitchFamily="2" charset="0"/>
            </a:endParaRPr>
          </a:p>
          <a:p>
            <a:r>
              <a:rPr lang="bn-IN" sz="2800" b="1" dirty="0" smtClean="0">
                <a:solidFill>
                  <a:srgbClr val="00B0F0"/>
                </a:solidFill>
                <a:latin typeface="SutonnyMJ" pitchFamily="2" charset="0"/>
                <a:cs typeface="NikoshBAN" panose="02000000000000000000" pitchFamily="2" charset="0"/>
              </a:rPr>
              <a:t>মোবা</a:t>
            </a:r>
            <a:r>
              <a:rPr lang="en-US" sz="2800" b="1" dirty="0" err="1" smtClean="0">
                <a:solidFill>
                  <a:srgbClr val="00B0F0"/>
                </a:solidFill>
                <a:latin typeface="SutonnyMJ" pitchFamily="2" charset="0"/>
                <a:cs typeface="NikoshBAN" panose="02000000000000000000" pitchFamily="2" charset="0"/>
              </a:rPr>
              <a:t>ইলঃ</a:t>
            </a:r>
            <a:r>
              <a:rPr lang="bn-IN" sz="2800" b="1" dirty="0" smtClean="0">
                <a:solidFill>
                  <a:srgbClr val="00B0F0"/>
                </a:solidFill>
                <a:latin typeface="SutonnyMJ" pitchFamily="2" charset="0"/>
                <a:cs typeface="NikoshBAN" panose="02000000000000000000" pitchFamily="2" charset="0"/>
              </a:rPr>
              <a:t> ০১৭২০১১৮২৯৪</a:t>
            </a:r>
            <a:endParaRPr lang="en-US" sz="2800" b="1" dirty="0">
              <a:solidFill>
                <a:srgbClr val="00B0F0"/>
              </a:solidFill>
              <a:latin typeface="SutonnyMJ" pitchFamily="2" charset="0"/>
              <a:cs typeface="NikoshBAN" panose="02000000000000000000" pitchFamily="2" charset="0"/>
            </a:endParaRPr>
          </a:p>
          <a:p>
            <a:r>
              <a:rPr lang="bn-IN" sz="2800" dirty="0" smtClean="0">
                <a:latin typeface="SutonnyMJ" pitchFamily="2" charset="0"/>
                <a:cs typeface="SutonnyMJ" pitchFamily="2" charset="0"/>
                <a:hlinkClick r:id="rId4"/>
              </a:rPr>
              <a:t>ই-মেইলঃ</a:t>
            </a:r>
            <a:r>
              <a:rPr lang="en-US" sz="2400" dirty="0" smtClean="0">
                <a:latin typeface="NikoshBAN" panose="02000000000000000000" pitchFamily="2" charset="0"/>
                <a:cs typeface="NikoshBAN" panose="02000000000000000000" pitchFamily="2" charset="0"/>
                <a:hlinkClick r:id="rId4"/>
              </a:rPr>
              <a:t>hossainshahadat1985@gmail.com</a:t>
            </a:r>
            <a:endParaRPr lang="en-US" sz="2400" dirty="0" smtClean="0">
              <a:latin typeface="NikoshBAN" panose="02000000000000000000" pitchFamily="2" charset="0"/>
              <a:cs typeface="NikoshBAN" panose="02000000000000000000" pitchFamily="2" charset="0"/>
            </a:endParaRPr>
          </a:p>
        </p:txBody>
      </p:sp>
      <p:sp>
        <p:nvSpPr>
          <p:cNvPr id="2" name="TextBox 1"/>
          <p:cNvSpPr txBox="1"/>
          <p:nvPr/>
        </p:nvSpPr>
        <p:spPr>
          <a:xfrm>
            <a:off x="762000" y="744583"/>
            <a:ext cx="10607040" cy="830997"/>
          </a:xfrm>
          <a:prstGeom prst="rect">
            <a:avLst/>
          </a:prstGeom>
          <a:blipFill>
            <a:blip r:embed="rId5"/>
            <a:tile tx="0" ty="0" sx="100000" sy="100000" flip="none" algn="tl"/>
          </a:blipFill>
        </p:spPr>
        <p:txBody>
          <a:bodyPr wrap="square" rtlCol="0">
            <a:spAutoFit/>
          </a:bodyPr>
          <a:lstStyle/>
          <a:p>
            <a:pPr algn="ctr"/>
            <a:r>
              <a:rPr lang="bn-IN" sz="4800" b="1" dirty="0" smtClean="0">
                <a:solidFill>
                  <a:srgbClr val="0070C0"/>
                </a:solidFill>
                <a:latin typeface="NikoshBAN" panose="02000000000000000000" pitchFamily="2" charset="0"/>
                <a:cs typeface="NikoshBAN" panose="02000000000000000000" pitchFamily="2" charset="0"/>
              </a:rPr>
              <a:t>শিক্ষক পরিচিতি</a:t>
            </a:r>
            <a:endParaRPr lang="en-US" sz="4800" b="1" dirty="0">
              <a:solidFill>
                <a:srgbClr val="0070C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5840" y="1841260"/>
            <a:ext cx="2743200" cy="3460458"/>
          </a:xfrm>
          <a:prstGeom prst="rect">
            <a:avLst/>
          </a:prstGeom>
        </p:spPr>
      </p:pic>
    </p:spTree>
    <p:extLst>
      <p:ext uri="{BB962C8B-B14F-4D97-AF65-F5344CB8AC3E}">
        <p14:creationId xmlns:p14="http://schemas.microsoft.com/office/powerpoint/2010/main" val="333361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additive="base">
                                        <p:cTn id="54"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 calcmode="lin" valueType="num">
                                      <p:cBhvr additive="base">
                                        <p:cTn id="60"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 calcmode="lin" valueType="num">
                                      <p:cBhvr additive="base">
                                        <p:cTn id="66"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circle(in)">
                                      <p:cBhvr>
                                        <p:cTn id="7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932" y="2097103"/>
            <a:ext cx="10377377" cy="4524315"/>
          </a:xfrm>
          <a:prstGeom prst="rect">
            <a:avLst/>
          </a:prstGeom>
        </p:spPr>
        <p:txBody>
          <a:bodyPr wrap="square">
            <a:spAutoFit/>
          </a:bodyPr>
          <a:lstStyle/>
          <a:p>
            <a:pPr algn="just"/>
            <a:r>
              <a:rPr lang="bn-IN" sz="3200" dirty="0">
                <a:latin typeface="NikoshBAN" panose="02000000000000000000" pitchFamily="2" charset="0"/>
                <a:cs typeface="NikoshBAN" panose="02000000000000000000" pitchFamily="2" charset="0"/>
              </a:rPr>
              <a:t>একটি দেশের অর্থনৈতিক উন্নয়নে বিমা গুরুত্বপূর্ণ ভূমিকা পালন করে। মানুষের জীবন, সম্পদ এবং ব্যবসা প্রতিষ্ঠান বিভিন্ন রকম ঝুঁকির হাত হতে আর্থিকভাবে রক্ষার ব্যবস্থাই হল বিমা।  বিমা হচ্ছে ঝুঁকি মোকাবেলার একটি গুরুত্বপূর্ণ পদ্ধতি। প্রকৃত অর্থে বিমা এমন একটি কৌশল যার মাধ্যমে কোন নির্দিষ্ট ঝুঁকির ফলে সৃষ্ট ক্ষতিকে বিভিন্ন ব্যক্তিবর্গের মধ্যে বন্টন করা হয় এবং বিমাগ্রহীতা কে একটি নির্দিষ্ট পরিমাণ অর্থ প্রিমিয়াম হিসেবে পরিষদের বিনিময়ে বিমাকারী উক্ত ক্ষতিপূরনের নিশ্চয়তা প্রদান করে। বিমার প্রাথমিক উদ্দেশ্য হলো প্রিমিয়াম গ্রহণের মাধ্যমে ব্যক্তি ও ব্যবসায় প্রতিষ্ঠানের আর্থিক নিরাপত্তা প্রদান করা।  বাংলাদেশের বিমা ব্যবসায় পরিচালনা ও নিয়ন্ত্রণ করা হয় 2010 সালের বিমা আইন অনুসারে। </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en-US" sz="3600" b="1" dirty="0" err="1">
                <a:latin typeface="NikoshBAN" panose="02000000000000000000" pitchFamily="2" charset="0"/>
                <a:cs typeface="NikoshBAN" panose="02000000000000000000" pitchFamily="2" charset="0"/>
              </a:rPr>
              <a:t>বিমা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আইন</a:t>
            </a:r>
            <a:r>
              <a:rPr lang="en-US" sz="3600" b="1" dirty="0">
                <a:latin typeface="NikoshBAN" panose="02000000000000000000" pitchFamily="2" charset="0"/>
                <a:cs typeface="NikoshBAN" panose="02000000000000000000" pitchFamily="2" charset="0"/>
              </a:rPr>
              <a:t> 2010 (Insurance Act- </a:t>
            </a:r>
            <a:r>
              <a:rPr lang="en-US" sz="3600" b="1" dirty="0">
                <a:latin typeface="Times New Roman" panose="02020603050405020304" pitchFamily="18" charset="0"/>
                <a:cs typeface="Times New Roman" panose="02020603050405020304" pitchFamily="18" charset="0"/>
              </a:rPr>
              <a:t>2010</a:t>
            </a:r>
            <a:r>
              <a:rPr lang="en-US" sz="3600" b="1" dirty="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413445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8932" y="2097103"/>
            <a:ext cx="10377377" cy="5016758"/>
          </a:xfrm>
          <a:prstGeom prst="rect">
            <a:avLst/>
          </a:prstGeom>
        </p:spPr>
        <p:txBody>
          <a:bodyPr wrap="square">
            <a:spAutoFit/>
          </a:bodyPr>
          <a:lstStyle/>
          <a:p>
            <a:pPr algn="just"/>
            <a:r>
              <a:rPr lang="bn-IN" sz="3200" dirty="0">
                <a:latin typeface="NikoshBAN" panose="02000000000000000000" pitchFamily="2" charset="0"/>
                <a:cs typeface="NikoshBAN" panose="02000000000000000000" pitchFamily="2" charset="0"/>
              </a:rPr>
              <a:t>বিমা আইন 2010 এর উল্লেখযোগ্য দিক সমূহঃ</a:t>
            </a:r>
          </a:p>
          <a:p>
            <a:pPr algn="just"/>
            <a:r>
              <a:rPr lang="bn-IN" sz="3200" dirty="0">
                <a:latin typeface="NikoshBAN" panose="02000000000000000000" pitchFamily="2" charset="0"/>
                <a:cs typeface="NikoshBAN" panose="02000000000000000000" pitchFamily="2" charset="0"/>
              </a:rPr>
              <a:t>০১. বিমা কোম্পানিকে নিবন্ধিত হতে হবে।</a:t>
            </a:r>
          </a:p>
          <a:p>
            <a:pPr algn="just"/>
            <a:r>
              <a:rPr lang="bn-IN" sz="3200" dirty="0">
                <a:latin typeface="NikoshBAN" panose="02000000000000000000" pitchFamily="2" charset="0"/>
                <a:cs typeface="NikoshBAN" panose="02000000000000000000" pitchFamily="2" charset="0"/>
              </a:rPr>
              <a:t>০২. বাংলাদেশ জিবন বিমা কোম্পানির জন্য ন্যূনতম 30 কোটি এবং নন লাইফ কোম্পানির জন্য ন্যূনতম 40 কোটি টাকা পরিশোধিত মূলধন প্রয়োজন। যার 60% উদ্যোক্তা কর্তৃক 40% জনসাধারণের নিকট থেকে পূরণের জন্য উন্মুক্ত থাকবে।</a:t>
            </a:r>
          </a:p>
          <a:p>
            <a:pPr algn="just"/>
            <a:r>
              <a:rPr lang="bn-IN" sz="3200" dirty="0">
                <a:latin typeface="NikoshBAN" panose="02000000000000000000" pitchFamily="2" charset="0"/>
                <a:cs typeface="NikoshBAN" panose="02000000000000000000" pitchFamily="2" charset="0"/>
              </a:rPr>
              <a:t>০৩. একটি নির্দিষ্ট হারে প্রিমিয়াম ও পূনঃবিমার জন্য নিয়ম প্রচলন থাকবে।</a:t>
            </a:r>
          </a:p>
          <a:p>
            <a:pPr algn="just"/>
            <a:r>
              <a:rPr lang="bn-IN" sz="3200" dirty="0">
                <a:latin typeface="NikoshBAN" panose="02000000000000000000" pitchFamily="2" charset="0"/>
                <a:cs typeface="NikoshBAN" panose="02000000000000000000" pitchFamily="2" charset="0"/>
              </a:rPr>
              <a:t>০৪. বিমা কোম্পানিগুলোকে আইন স্বীকৃত কোম্পানি দ্বারা নিরীক্ষা কার্যক্রম সম্পাদন করতে হবে</a:t>
            </a:r>
            <a:r>
              <a:rPr lang="bn-IN" sz="3200" dirty="0" smtClean="0">
                <a:latin typeface="NikoshBAN" panose="02000000000000000000" pitchFamily="2" charset="0"/>
                <a:cs typeface="NikoshBAN" panose="02000000000000000000" pitchFamily="2" charset="0"/>
              </a:rPr>
              <a:t>।</a:t>
            </a:r>
          </a:p>
          <a:p>
            <a:pPr algn="just"/>
            <a:r>
              <a:rPr lang="bn-IN" sz="3200" dirty="0" smtClean="0">
                <a:latin typeface="NikoshBAN" panose="02000000000000000000" pitchFamily="2" charset="0"/>
                <a:cs typeface="NikoshBAN" panose="02000000000000000000" pitchFamily="2" charset="0"/>
              </a:rPr>
              <a:t>০৫</a:t>
            </a:r>
            <a:r>
              <a:rPr lang="bn-IN" sz="3200" dirty="0">
                <a:latin typeface="NikoshBAN" panose="02000000000000000000" pitchFamily="2" charset="0"/>
                <a:cs typeface="NikoshBAN" panose="02000000000000000000" pitchFamily="2" charset="0"/>
              </a:rPr>
              <a:t>. সরকার প্রয়োজনে গেজেট প্রকাশের মাধ্যমে পরিশোধিত মূলধনের পরিমাণ হ্রাস-বৃদ্ধি করতে পারবে।</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en-US" sz="3600" b="1" dirty="0" err="1">
                <a:latin typeface="NikoshBAN" panose="02000000000000000000" pitchFamily="2" charset="0"/>
                <a:cs typeface="NikoshBAN" panose="02000000000000000000" pitchFamily="2" charset="0"/>
              </a:rPr>
              <a:t>বিমা</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আইন</a:t>
            </a:r>
            <a:r>
              <a:rPr lang="en-US" sz="3600" b="1" dirty="0">
                <a:latin typeface="NikoshBAN" panose="02000000000000000000" pitchFamily="2" charset="0"/>
                <a:cs typeface="NikoshBAN" panose="02000000000000000000" pitchFamily="2" charset="0"/>
              </a:rPr>
              <a:t> 2010 </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চলমান) </a:t>
            </a:r>
            <a:r>
              <a:rPr lang="en-US" sz="3600" b="1" dirty="0" smtClean="0">
                <a:latin typeface="NikoshBAN" panose="02000000000000000000" pitchFamily="2" charset="0"/>
                <a:cs typeface="NikoshBAN" panose="02000000000000000000" pitchFamily="2" charset="0"/>
              </a:rPr>
              <a:t> </a:t>
            </a:r>
            <a:endParaRPr lang="bn-IN" sz="3600" dirty="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52380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1869" y="637449"/>
            <a:ext cx="10462437" cy="523220"/>
          </a:xfrm>
          <a:prstGeom prst="rect">
            <a:avLst/>
          </a:prstGeom>
          <a:blipFill>
            <a:blip r:embed="rId2"/>
            <a:tile tx="0" ty="0" sx="100000" sy="100000" flip="none" algn="tl"/>
          </a:blipFill>
        </p:spPr>
        <p:txBody>
          <a:bodyPr wrap="square" rtlCol="0">
            <a:spAutoFit/>
          </a:bodyPr>
          <a:lstStyle/>
          <a:p>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আর্থিক</a:t>
            </a:r>
            <a:r>
              <a:rPr lang="bn-IN" sz="2800" b="1" dirty="0" smtClean="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বাজারের</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আইনগত</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দিকসমূহ</a:t>
            </a:r>
            <a:r>
              <a:rPr lang="bn-IN" sz="2800" b="1" dirty="0">
                <a:solidFill>
                  <a:srgbClr val="0070C0"/>
                </a:solidFill>
                <a:latin typeface="NikoshBAN" panose="02000000000000000000" pitchFamily="2" charset="0"/>
                <a:cs typeface="NikoshBAN" panose="02000000000000000000" pitchFamily="2" charset="0"/>
              </a:rPr>
              <a:t> </a:t>
            </a:r>
            <a:endParaRPr lang="en-US" sz="2800" b="1" dirty="0">
              <a:solidFill>
                <a:srgbClr val="0070C0"/>
              </a:solidFill>
              <a:latin typeface="NikoshBAN" panose="02000000000000000000" pitchFamily="2" charset="0"/>
              <a:cs typeface="NikoshBAN" panose="02000000000000000000" pitchFamily="2" charset="0"/>
            </a:endParaRPr>
          </a:p>
        </p:txBody>
      </p:sp>
      <p:sp>
        <p:nvSpPr>
          <p:cNvPr id="5" name="Rectangle 4"/>
          <p:cNvSpPr/>
          <p:nvPr/>
        </p:nvSpPr>
        <p:spPr>
          <a:xfrm>
            <a:off x="871869" y="1817889"/>
            <a:ext cx="10462437" cy="587853"/>
          </a:xfrm>
          <a:prstGeom prst="rect">
            <a:avLst/>
          </a:prstGeom>
          <a:blipFill>
            <a:blip r:embed="rId3"/>
            <a:tile tx="0" ty="0" sx="100000" sy="100000" flip="none" algn="tl"/>
          </a:blipFill>
        </p:spPr>
        <p:txBody>
          <a:bodyPr wrap="square">
            <a:spAutoFit/>
          </a:bodyPr>
          <a:lstStyle/>
          <a:p>
            <a:pPr algn="ctr">
              <a:lnSpc>
                <a:spcPct val="115000"/>
              </a:lnSpc>
              <a:spcBef>
                <a:spcPts val="300"/>
              </a:spcBef>
              <a:spcAft>
                <a:spcPts val="300"/>
              </a:spcAft>
            </a:pPr>
            <a:r>
              <a:rPr lang="bn-IN" sz="2800" b="1" u="sng" dirty="0">
                <a:latin typeface="SutonnyMJ" pitchFamily="2" charset="0"/>
                <a:cs typeface="SutonnyMJ" pitchFamily="2" charset="0"/>
              </a:rPr>
              <a:t>দলীয় কাজ</a:t>
            </a:r>
            <a:endParaRPr lang="en-US" sz="2800" b="1" u="sng" dirty="0">
              <a:latin typeface="NikoshBAN" panose="02000000000000000000"/>
              <a:cs typeface="SutonnyMJ" pitchFamily="2" charset="0"/>
            </a:endParaRPr>
          </a:p>
        </p:txBody>
      </p:sp>
      <p:sp>
        <p:nvSpPr>
          <p:cNvPr id="6" name="Rectangle 5"/>
          <p:cNvSpPr/>
          <p:nvPr/>
        </p:nvSpPr>
        <p:spPr>
          <a:xfrm>
            <a:off x="871869" y="3592238"/>
            <a:ext cx="10462437" cy="584775"/>
          </a:xfrm>
          <a:prstGeom prst="rect">
            <a:avLst/>
          </a:prstGeom>
        </p:spPr>
        <p:txBody>
          <a:bodyPr wrap="square">
            <a:spAutoFit/>
          </a:bodyPr>
          <a:lstStyle/>
          <a:p>
            <a:r>
              <a:rPr lang="bn-IN" sz="3200" b="1" dirty="0" smtClean="0">
                <a:latin typeface="NikoshBAN" panose="02000000000000000000" pitchFamily="2" charset="0"/>
                <a:cs typeface="NikoshBAN" panose="02000000000000000000" pitchFamily="2" charset="0"/>
              </a:rPr>
              <a:t>বাংলাদেশের অর্থনীতির </a:t>
            </a:r>
            <a:r>
              <a:rPr lang="bn-IN" sz="3200" b="1" dirty="0">
                <a:latin typeface="NikoshBAN" panose="02000000000000000000" pitchFamily="2" charset="0"/>
                <a:cs typeface="NikoshBAN" panose="02000000000000000000" pitchFamily="2" charset="0"/>
              </a:rPr>
              <a:t>জন্য </a:t>
            </a:r>
            <a:r>
              <a:rPr lang="bn-IN" sz="3200" b="1" dirty="0" smtClean="0">
                <a:latin typeface="NikoshBAN" panose="02000000000000000000" pitchFamily="2" charset="0"/>
                <a:cs typeface="NikoshBAN" panose="02000000000000000000" pitchFamily="2" charset="0"/>
              </a:rPr>
              <a:t>বিমা </a:t>
            </a:r>
            <a:r>
              <a:rPr lang="bn-IN" sz="3200" b="1" dirty="0">
                <a:latin typeface="NikoshBAN" panose="02000000000000000000" pitchFamily="2" charset="0"/>
                <a:cs typeface="NikoshBAN" panose="02000000000000000000" pitchFamily="2" charset="0"/>
              </a:rPr>
              <a:t>আইন </a:t>
            </a:r>
            <a:r>
              <a:rPr lang="bn-IN" sz="3200" b="1" dirty="0" smtClean="0">
                <a:latin typeface="NikoshBAN" panose="02000000000000000000" pitchFamily="2" charset="0"/>
                <a:cs typeface="NikoshBAN" panose="02000000000000000000" pitchFamily="2" charset="0"/>
              </a:rPr>
              <a:t>২০১০ এর ভূমিকা আলোচনা কর। </a:t>
            </a:r>
            <a:endParaRPr lang="en-US" sz="32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211" y="0"/>
            <a:ext cx="4625790" cy="2891118"/>
          </a:xfrm>
          <a:prstGeom prst="rect">
            <a:avLst/>
          </a:prstGeom>
        </p:spPr>
      </p:pic>
    </p:spTree>
    <p:extLst>
      <p:ext uri="{BB962C8B-B14F-4D97-AF65-F5344CB8AC3E}">
        <p14:creationId xmlns:p14="http://schemas.microsoft.com/office/powerpoint/2010/main" val="39166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16" y="691770"/>
            <a:ext cx="10396344" cy="584775"/>
          </a:xfrm>
          <a:prstGeom prst="rect">
            <a:avLst/>
          </a:prstGeom>
          <a:blipFill>
            <a:blip r:embed="rId2"/>
            <a:tile tx="0" ty="0" sx="100000" sy="100000" flip="none" algn="tl"/>
          </a:blipFill>
        </p:spPr>
        <p:txBody>
          <a:bodyPr wrap="square" rtlCol="0">
            <a:spAutoFit/>
          </a:bodyPr>
          <a:lstStyle/>
          <a:p>
            <a:pPr algn="ctr"/>
            <a:r>
              <a:rPr lang="as-IN" sz="3200" b="1" dirty="0">
                <a:solidFill>
                  <a:srgbClr val="0070C0"/>
                </a:solidFill>
                <a:latin typeface="SutonnyMJ" pitchFamily="2" charset="0"/>
                <a:cs typeface="NikoshBAN" panose="02000000000000000000" pitchFamily="2" charset="0"/>
              </a:rPr>
              <a:t>আর্থিক বাজারের আইনগত দিকসমূহ </a:t>
            </a:r>
          </a:p>
        </p:txBody>
      </p:sp>
      <p:sp>
        <p:nvSpPr>
          <p:cNvPr id="2" name="TextBox 1"/>
          <p:cNvSpPr txBox="1"/>
          <p:nvPr/>
        </p:nvSpPr>
        <p:spPr>
          <a:xfrm>
            <a:off x="866015" y="1451287"/>
            <a:ext cx="10396344" cy="584775"/>
          </a:xfrm>
          <a:prstGeom prst="rect">
            <a:avLst/>
          </a:prstGeom>
          <a:blipFill>
            <a:blip r:embed="rId3"/>
            <a:tile tx="0" ty="0" sx="100000" sy="100000" flip="none" algn="tl"/>
          </a:blipFill>
          <a:ln>
            <a:solidFill>
              <a:schemeClr val="tx1"/>
            </a:solidFill>
          </a:ln>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বিমা</a:t>
            </a:r>
            <a:r>
              <a:rPr lang="bn-IN"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আইন</a:t>
            </a:r>
            <a:r>
              <a:rPr lang="en-US" sz="3200" b="1" dirty="0">
                <a:latin typeface="NikoshBAN" panose="02000000000000000000" pitchFamily="2" charset="0"/>
                <a:cs typeface="NikoshBAN" panose="02000000000000000000" pitchFamily="2" charset="0"/>
              </a:rPr>
              <a:t> 2010 </a:t>
            </a:r>
            <a:r>
              <a:rPr lang="bn-IN" sz="3200" b="1" dirty="0">
                <a:latin typeface="NikoshBAN" panose="02000000000000000000" pitchFamily="2" charset="0"/>
                <a:cs typeface="NikoshBAN" panose="02000000000000000000" pitchFamily="2" charset="0"/>
              </a:rPr>
              <a:t>অনুযায়ী বিমার প্রকারভেদ</a:t>
            </a:r>
            <a:endParaRPr lang="bn-IN" sz="3200" dirty="0">
              <a:latin typeface="NikoshBAN" panose="02000000000000000000" pitchFamily="2" charset="0"/>
              <a:cs typeface="NikoshBAN" panose="02000000000000000000" pitchFamily="2" charset="0"/>
            </a:endParaRPr>
          </a:p>
        </p:txBody>
      </p:sp>
      <p:sp>
        <p:nvSpPr>
          <p:cNvPr id="5" name="Rectangle 4"/>
          <p:cNvSpPr/>
          <p:nvPr/>
        </p:nvSpPr>
        <p:spPr>
          <a:xfrm>
            <a:off x="866015" y="2250300"/>
            <a:ext cx="10396343" cy="1077218"/>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২০১০ সালের বিমা আইনের ৫(১) ধারায় বিমাকে প্রধানত তিন ভাগে বিভক্ত করা হয়েছেঃ</a:t>
            </a:r>
          </a:p>
        </p:txBody>
      </p:sp>
    </p:spTree>
    <p:extLst>
      <p:ext uri="{BB962C8B-B14F-4D97-AF65-F5344CB8AC3E}">
        <p14:creationId xmlns:p14="http://schemas.microsoft.com/office/powerpoint/2010/main" val="132692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16" y="691770"/>
            <a:ext cx="10396344" cy="584775"/>
          </a:xfrm>
          <a:prstGeom prst="rect">
            <a:avLst/>
          </a:prstGeom>
          <a:blipFill>
            <a:blip r:embed="rId2"/>
            <a:tile tx="0" ty="0" sx="100000" sy="100000" flip="none" algn="tl"/>
          </a:blipFill>
        </p:spPr>
        <p:txBody>
          <a:bodyPr wrap="square" rtlCol="0">
            <a:spAutoFit/>
          </a:bodyPr>
          <a:lstStyle/>
          <a:p>
            <a:pPr algn="ctr"/>
            <a:r>
              <a:rPr lang="as-IN" sz="3200" b="1" dirty="0">
                <a:solidFill>
                  <a:srgbClr val="0070C0"/>
                </a:solidFill>
                <a:latin typeface="SutonnyMJ" pitchFamily="2" charset="0"/>
                <a:cs typeface="NikoshBAN" panose="02000000000000000000" pitchFamily="2" charset="0"/>
              </a:rPr>
              <a:t>আর্থিক বাজারের আইনগত দিকসমূহ </a:t>
            </a:r>
          </a:p>
        </p:txBody>
      </p:sp>
      <p:sp>
        <p:nvSpPr>
          <p:cNvPr id="2" name="TextBox 1"/>
          <p:cNvSpPr txBox="1"/>
          <p:nvPr/>
        </p:nvSpPr>
        <p:spPr>
          <a:xfrm>
            <a:off x="866015" y="1451287"/>
            <a:ext cx="10396344" cy="584775"/>
          </a:xfrm>
          <a:prstGeom prst="rect">
            <a:avLst/>
          </a:prstGeom>
          <a:blipFill>
            <a:blip r:embed="rId3"/>
            <a:tile tx="0" ty="0" sx="100000" sy="100000" flip="none" algn="tl"/>
          </a:blipFill>
          <a:ln>
            <a:solidFill>
              <a:schemeClr val="tx1"/>
            </a:solidFill>
          </a:ln>
        </p:spPr>
        <p:txBody>
          <a:bodyPr wrap="square" rtlCol="0">
            <a:spAutoFit/>
          </a:bodyPr>
          <a:lstStyle/>
          <a:p>
            <a:pPr algn="ctr"/>
            <a:r>
              <a:rPr lang="en-US" sz="3200" b="1" dirty="0" err="1">
                <a:latin typeface="NikoshBAN" panose="02000000000000000000" pitchFamily="2" charset="0"/>
                <a:cs typeface="NikoshBAN" panose="02000000000000000000" pitchFamily="2" charset="0"/>
              </a:rPr>
              <a:t>বিমা</a:t>
            </a:r>
            <a:r>
              <a:rPr lang="bn-IN"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আইন</a:t>
            </a:r>
            <a:r>
              <a:rPr lang="en-US" sz="3200" b="1" dirty="0">
                <a:latin typeface="NikoshBAN" panose="02000000000000000000" pitchFamily="2" charset="0"/>
                <a:cs typeface="NikoshBAN" panose="02000000000000000000" pitchFamily="2" charset="0"/>
              </a:rPr>
              <a:t> 2010 </a:t>
            </a:r>
            <a:r>
              <a:rPr lang="bn-IN" sz="3200" b="1" dirty="0">
                <a:latin typeface="NikoshBAN" panose="02000000000000000000" pitchFamily="2" charset="0"/>
                <a:cs typeface="NikoshBAN" panose="02000000000000000000" pitchFamily="2" charset="0"/>
              </a:rPr>
              <a:t>অনুযায়ী বিমার প্রকারভেদ</a:t>
            </a:r>
            <a:endParaRPr lang="bn-IN" sz="3200" dirty="0">
              <a:latin typeface="NikoshBAN" panose="02000000000000000000" pitchFamily="2" charset="0"/>
              <a:cs typeface="NikoshBAN" panose="02000000000000000000" pitchFamily="2" charset="0"/>
            </a:endParaRPr>
          </a:p>
        </p:txBody>
      </p:sp>
      <p:sp>
        <p:nvSpPr>
          <p:cNvPr id="51" name="TextBox 50"/>
          <p:cNvSpPr txBox="1"/>
          <p:nvPr/>
        </p:nvSpPr>
        <p:spPr>
          <a:xfrm>
            <a:off x="866015" y="3340299"/>
            <a:ext cx="1751860" cy="369332"/>
          </a:xfrm>
          <a:prstGeom prst="rect">
            <a:avLst/>
          </a:prstGeom>
          <a:solidFill>
            <a:srgbClr val="92D050"/>
          </a:solidFill>
          <a:ln>
            <a:solidFill>
              <a:schemeClr val="tx1"/>
            </a:solidFill>
          </a:ln>
        </p:spPr>
        <p:txBody>
          <a:bodyPr wrap="square" rtlCol="0">
            <a:spAutoFit/>
          </a:bodyPr>
          <a:lstStyle/>
          <a:p>
            <a:pPr algn="ctr"/>
            <a:r>
              <a:rPr lang="bn-IN" b="1" dirty="0"/>
              <a:t>জিবন বিমা</a:t>
            </a:r>
            <a:r>
              <a:rPr lang="bn-IN" dirty="0"/>
              <a:t> </a:t>
            </a:r>
            <a:endParaRPr lang="en-US" dirty="0"/>
          </a:p>
        </p:txBody>
      </p:sp>
      <p:sp>
        <p:nvSpPr>
          <p:cNvPr id="43" name="TextBox 42"/>
          <p:cNvSpPr txBox="1"/>
          <p:nvPr/>
        </p:nvSpPr>
        <p:spPr>
          <a:xfrm>
            <a:off x="9183175" y="3320581"/>
            <a:ext cx="2079184" cy="369332"/>
          </a:xfrm>
          <a:prstGeom prst="rect">
            <a:avLst/>
          </a:prstGeom>
          <a:solidFill>
            <a:srgbClr val="FFFF00"/>
          </a:solidFill>
          <a:ln>
            <a:solidFill>
              <a:schemeClr val="tx1"/>
            </a:solidFill>
          </a:ln>
        </p:spPr>
        <p:txBody>
          <a:bodyPr wrap="square" rtlCol="0">
            <a:spAutoFit/>
          </a:bodyPr>
          <a:lstStyle/>
          <a:p>
            <a:pPr algn="ctr"/>
            <a:r>
              <a:rPr lang="bn-IN" b="1" dirty="0"/>
              <a:t>সামাজিক বীমা</a:t>
            </a:r>
            <a:r>
              <a:rPr lang="bn-IN" dirty="0"/>
              <a:t> </a:t>
            </a:r>
            <a:endParaRPr lang="en-US" dirty="0"/>
          </a:p>
        </p:txBody>
      </p:sp>
      <p:cxnSp>
        <p:nvCxnSpPr>
          <p:cNvPr id="62" name="Straight Arrow Connector 61"/>
          <p:cNvCxnSpPr/>
          <p:nvPr/>
        </p:nvCxnSpPr>
        <p:spPr>
          <a:xfrm flipV="1">
            <a:off x="1871731" y="2944218"/>
            <a:ext cx="8490051" cy="30355"/>
          </a:xfrm>
          <a:prstGeom prst="straightConnector1">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849062" y="2734010"/>
            <a:ext cx="13854" cy="225385"/>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1893427" y="2979087"/>
            <a:ext cx="0" cy="381059"/>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4688583" y="3355632"/>
            <a:ext cx="2151896" cy="369332"/>
          </a:xfrm>
          <a:prstGeom prst="rect">
            <a:avLst/>
          </a:prstGeom>
          <a:solidFill>
            <a:schemeClr val="bg1">
              <a:lumMod val="85000"/>
            </a:schemeClr>
          </a:solidFill>
          <a:ln>
            <a:solidFill>
              <a:schemeClr val="tx1"/>
            </a:solidFill>
          </a:ln>
        </p:spPr>
        <p:txBody>
          <a:bodyPr wrap="square" rtlCol="0">
            <a:spAutoFit/>
          </a:bodyPr>
          <a:lstStyle/>
          <a:p>
            <a:pPr algn="ctr"/>
            <a:r>
              <a:rPr lang="bn-IN" b="1" dirty="0"/>
              <a:t>সাধারণ বিমা </a:t>
            </a:r>
            <a:endParaRPr lang="en-US" dirty="0"/>
          </a:p>
        </p:txBody>
      </p:sp>
      <p:cxnSp>
        <p:nvCxnSpPr>
          <p:cNvPr id="35" name="Straight Arrow Connector 34"/>
          <p:cNvCxnSpPr/>
          <p:nvPr/>
        </p:nvCxnSpPr>
        <p:spPr>
          <a:xfrm flipH="1">
            <a:off x="5854878" y="2944218"/>
            <a:ext cx="8038" cy="411414"/>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10338636" y="2948732"/>
            <a:ext cx="0" cy="35669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973132" y="2210804"/>
            <a:ext cx="1751860" cy="523220"/>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sz="2800" b="1" dirty="0" smtClean="0">
                <a:latin typeface="SutonnyMJ" pitchFamily="2" charset="0"/>
                <a:cs typeface="NikoshBAN" panose="02000000000000000000" pitchFamily="2" charset="0"/>
              </a:rPr>
              <a:t>বিমা </a:t>
            </a:r>
            <a:endParaRPr lang="bn-IN" sz="2800" b="1" dirty="0">
              <a:latin typeface="NikoshBAN" panose="02000000000000000000"/>
              <a:cs typeface="NikoshBAN" panose="02000000000000000000" pitchFamily="2" charset="0"/>
            </a:endParaRPr>
          </a:p>
        </p:txBody>
      </p:sp>
      <p:sp>
        <p:nvSpPr>
          <p:cNvPr id="17" name="TextBox 16"/>
          <p:cNvSpPr txBox="1"/>
          <p:nvPr/>
        </p:nvSpPr>
        <p:spPr>
          <a:xfrm>
            <a:off x="1557250" y="393895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আজিবন বিমা</a:t>
            </a:r>
            <a:endParaRPr lang="en-US" dirty="0"/>
          </a:p>
        </p:txBody>
      </p:sp>
      <p:sp>
        <p:nvSpPr>
          <p:cNvPr id="18" name="TextBox 17"/>
          <p:cNvSpPr txBox="1"/>
          <p:nvPr/>
        </p:nvSpPr>
        <p:spPr>
          <a:xfrm>
            <a:off x="1557250" y="434062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মেয়াদি বিমা</a:t>
            </a:r>
            <a:endParaRPr lang="en-US" dirty="0"/>
          </a:p>
        </p:txBody>
      </p:sp>
      <p:sp>
        <p:nvSpPr>
          <p:cNvPr id="19" name="TextBox 18"/>
          <p:cNvSpPr txBox="1"/>
          <p:nvPr/>
        </p:nvSpPr>
        <p:spPr>
          <a:xfrm>
            <a:off x="1557250" y="474228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যৌথবিমা</a:t>
            </a:r>
            <a:endParaRPr lang="en-US" dirty="0"/>
          </a:p>
        </p:txBody>
      </p:sp>
      <p:sp>
        <p:nvSpPr>
          <p:cNvPr id="20" name="TextBox 19"/>
          <p:cNvSpPr txBox="1"/>
          <p:nvPr/>
        </p:nvSpPr>
        <p:spPr>
          <a:xfrm>
            <a:off x="1557250" y="514395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দুর্ঘটনা বিমা</a:t>
            </a:r>
            <a:endParaRPr lang="en-US" dirty="0"/>
          </a:p>
        </p:txBody>
      </p:sp>
      <p:sp>
        <p:nvSpPr>
          <p:cNvPr id="21" name="TextBox 20"/>
          <p:cNvSpPr txBox="1"/>
          <p:nvPr/>
        </p:nvSpPr>
        <p:spPr>
          <a:xfrm>
            <a:off x="1557250" y="554561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স্বাস্থ্যবিমা</a:t>
            </a:r>
            <a:endParaRPr lang="en-US" dirty="0"/>
          </a:p>
        </p:txBody>
      </p:sp>
      <p:sp>
        <p:nvSpPr>
          <p:cNvPr id="22" name="TextBox 21"/>
          <p:cNvSpPr txBox="1"/>
          <p:nvPr/>
        </p:nvSpPr>
        <p:spPr>
          <a:xfrm>
            <a:off x="1557250" y="594728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শিক্ষা বীমা</a:t>
            </a:r>
            <a:endParaRPr lang="en-US" dirty="0"/>
          </a:p>
        </p:txBody>
      </p:sp>
      <p:sp>
        <p:nvSpPr>
          <p:cNvPr id="23" name="TextBox 22"/>
          <p:cNvSpPr txBox="1"/>
          <p:nvPr/>
        </p:nvSpPr>
        <p:spPr>
          <a:xfrm>
            <a:off x="5121456" y="393895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নৌ</a:t>
            </a:r>
            <a:r>
              <a:rPr lang="en-US" dirty="0"/>
              <a:t>-</a:t>
            </a:r>
            <a:r>
              <a:rPr lang="bn-IN" dirty="0"/>
              <a:t>বিমা </a:t>
            </a:r>
            <a:endParaRPr lang="en-US" dirty="0"/>
          </a:p>
        </p:txBody>
      </p:sp>
      <p:sp>
        <p:nvSpPr>
          <p:cNvPr id="24" name="TextBox 23"/>
          <p:cNvSpPr txBox="1"/>
          <p:nvPr/>
        </p:nvSpPr>
        <p:spPr>
          <a:xfrm>
            <a:off x="5121456" y="434062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অগ্নি</a:t>
            </a:r>
            <a:r>
              <a:rPr lang="en-US" dirty="0"/>
              <a:t>-</a:t>
            </a:r>
            <a:r>
              <a:rPr lang="bn-IN" dirty="0"/>
              <a:t>বিমা</a:t>
            </a:r>
            <a:endParaRPr lang="en-US" dirty="0"/>
          </a:p>
        </p:txBody>
      </p:sp>
      <p:sp>
        <p:nvSpPr>
          <p:cNvPr id="25" name="TextBox 24"/>
          <p:cNvSpPr txBox="1"/>
          <p:nvPr/>
        </p:nvSpPr>
        <p:spPr>
          <a:xfrm>
            <a:off x="5121456" y="474228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গবাদি পশু বিমা</a:t>
            </a:r>
            <a:endParaRPr lang="en-US" dirty="0"/>
          </a:p>
        </p:txBody>
      </p:sp>
      <p:sp>
        <p:nvSpPr>
          <p:cNvPr id="26" name="TextBox 25"/>
          <p:cNvSpPr txBox="1"/>
          <p:nvPr/>
        </p:nvSpPr>
        <p:spPr>
          <a:xfrm>
            <a:off x="5121456" y="514395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মোটরযান বিমা </a:t>
            </a:r>
            <a:endParaRPr lang="en-US" dirty="0"/>
          </a:p>
        </p:txBody>
      </p:sp>
      <p:sp>
        <p:nvSpPr>
          <p:cNvPr id="27" name="TextBox 26"/>
          <p:cNvSpPr txBox="1"/>
          <p:nvPr/>
        </p:nvSpPr>
        <p:spPr>
          <a:xfrm>
            <a:off x="5121456" y="554561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শষ্য বিমা </a:t>
            </a:r>
            <a:endParaRPr lang="en-US" dirty="0"/>
          </a:p>
        </p:txBody>
      </p:sp>
      <p:sp>
        <p:nvSpPr>
          <p:cNvPr id="28" name="TextBox 27"/>
          <p:cNvSpPr txBox="1"/>
          <p:nvPr/>
        </p:nvSpPr>
        <p:spPr>
          <a:xfrm>
            <a:off x="8991604" y="393895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পেনশন বিমা </a:t>
            </a:r>
            <a:endParaRPr lang="en-US" dirty="0"/>
          </a:p>
        </p:txBody>
      </p:sp>
      <p:sp>
        <p:nvSpPr>
          <p:cNvPr id="29" name="TextBox 28"/>
          <p:cNvSpPr txBox="1"/>
          <p:nvPr/>
        </p:nvSpPr>
        <p:spPr>
          <a:xfrm>
            <a:off x="8991604" y="434062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অক্ষমতা বিমা </a:t>
            </a:r>
            <a:endParaRPr lang="en-US" dirty="0"/>
          </a:p>
        </p:txBody>
      </p:sp>
      <p:sp>
        <p:nvSpPr>
          <p:cNvPr id="30" name="TextBox 29"/>
          <p:cNvSpPr txBox="1"/>
          <p:nvPr/>
        </p:nvSpPr>
        <p:spPr>
          <a:xfrm>
            <a:off x="8991604" y="4742288"/>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বেকারত্ব বিমা </a:t>
            </a:r>
            <a:endParaRPr lang="en-US" dirty="0"/>
          </a:p>
        </p:txBody>
      </p:sp>
      <p:sp>
        <p:nvSpPr>
          <p:cNvPr id="31" name="TextBox 30"/>
          <p:cNvSpPr txBox="1"/>
          <p:nvPr/>
        </p:nvSpPr>
        <p:spPr>
          <a:xfrm>
            <a:off x="8991604" y="5143953"/>
            <a:ext cx="175186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dirty="0"/>
              <a:t>অসুস্থতা বিমা </a:t>
            </a:r>
            <a:endParaRPr lang="en-US" dirty="0"/>
          </a:p>
        </p:txBody>
      </p:sp>
      <p:cxnSp>
        <p:nvCxnSpPr>
          <p:cNvPr id="36" name="Straight Arrow Connector 35"/>
          <p:cNvCxnSpPr/>
          <p:nvPr/>
        </p:nvCxnSpPr>
        <p:spPr>
          <a:xfrm flipH="1">
            <a:off x="1259910" y="3688165"/>
            <a:ext cx="14953" cy="2468852"/>
          </a:xfrm>
          <a:prstGeom prst="straightConnector1">
            <a:avLst/>
          </a:prstGeom>
          <a:ln w="38100">
            <a:prstDash val="solid"/>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9" name="Straight Arrow Connector 8"/>
          <p:cNvCxnSpPr>
            <a:endCxn id="17" idx="1"/>
          </p:cNvCxnSpPr>
          <p:nvPr/>
        </p:nvCxnSpPr>
        <p:spPr>
          <a:xfrm>
            <a:off x="1274863" y="4114800"/>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274862" y="4491397"/>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274862" y="4893062"/>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274862" y="5324207"/>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74862" y="5746528"/>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292423" y="6148193"/>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1158451" y="3740006"/>
            <a:ext cx="1" cy="1593025"/>
          </a:xfrm>
          <a:prstGeom prst="straightConnector1">
            <a:avLst/>
          </a:prstGeom>
          <a:ln w="38100">
            <a:prstDash val="solid"/>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8" idx="3"/>
          </p:cNvCxnSpPr>
          <p:nvPr/>
        </p:nvCxnSpPr>
        <p:spPr>
          <a:xfrm flipH="1">
            <a:off x="10743464" y="4123624"/>
            <a:ext cx="4149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0743464" y="4500221"/>
            <a:ext cx="4149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0743464" y="4901886"/>
            <a:ext cx="4149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0743464" y="5324207"/>
            <a:ext cx="4149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4854021" y="3740017"/>
            <a:ext cx="3" cy="2067187"/>
          </a:xfrm>
          <a:prstGeom prst="straightConnector1">
            <a:avLst/>
          </a:prstGeom>
          <a:ln w="38100">
            <a:prstDash val="solid"/>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4854023" y="4166652"/>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854022" y="4543249"/>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854022" y="4944914"/>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854022" y="5376059"/>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854022" y="5798380"/>
            <a:ext cx="282387" cy="8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086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circle(in)">
                                      <p:cBhvr>
                                        <p:cTn id="14" dur="2000"/>
                                        <p:tgtEl>
                                          <p:spTgt spid="32"/>
                                        </p:tgtEl>
                                      </p:cBhvr>
                                    </p:animEffect>
                                  </p:childTnLst>
                                </p:cTn>
                              </p:par>
                              <p:par>
                                <p:cTn id="15" presetID="6" presetClass="entr" presetSubtype="16"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ircle(in)">
                                      <p:cBhvr>
                                        <p:cTn id="17" dur="2000"/>
                                        <p:tgtEl>
                                          <p:spTgt spid="37"/>
                                        </p:tgtEl>
                                      </p:cBhvr>
                                    </p:animEffect>
                                  </p:childTnLst>
                                </p:cTn>
                              </p:par>
                              <p:par>
                                <p:cTn id="18" presetID="6" presetClass="entr" presetSubtype="16"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circle(in)">
                                      <p:cBhvr>
                                        <p:cTn id="20" dur="2000"/>
                                        <p:tgtEl>
                                          <p:spTgt spid="62"/>
                                        </p:tgtEl>
                                      </p:cBhvr>
                                    </p:animEffect>
                                  </p:childTnLst>
                                </p:cTn>
                              </p:par>
                              <p:par>
                                <p:cTn id="21" presetID="6" presetClass="entr" presetSubtype="16"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ircle(in)">
                                      <p:cBhvr>
                                        <p:cTn id="23" dur="2000"/>
                                        <p:tgtEl>
                                          <p:spTgt spid="35"/>
                                        </p:tgtEl>
                                      </p:cBhvr>
                                    </p:animEffect>
                                  </p:childTnLst>
                                </p:cTn>
                              </p:par>
                              <p:par>
                                <p:cTn id="24" presetID="6" presetClass="entr" presetSubtype="16"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circle(in)">
                                      <p:cBhvr>
                                        <p:cTn id="26" dur="20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ircle(in)">
                                      <p:cBhvr>
                                        <p:cTn id="31" dur="20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circle(in)">
                                      <p:cBhvr>
                                        <p:cTn id="41" dur="20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in)">
                                      <p:cBhvr>
                                        <p:cTn id="46" dur="2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ircle(in)">
                                      <p:cBhvr>
                                        <p:cTn id="66" dur="2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circle(in)">
                                      <p:cBhvr>
                                        <p:cTn id="71" dur="20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ircle(in)">
                                      <p:cBhvr>
                                        <p:cTn id="76" dur="20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circle(in)">
                                      <p:cBhvr>
                                        <p:cTn id="81" dur="20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circle(in)">
                                      <p:cBhvr>
                                        <p:cTn id="86" dur="20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circle(in)">
                                      <p:cBhvr>
                                        <p:cTn id="91" dur="2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ircle(in)">
                                      <p:cBhvr>
                                        <p:cTn id="96" dur="20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circle(in)">
                                      <p:cBhvr>
                                        <p:cTn id="101" dur="20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circle(in)">
                                      <p:cBhvr>
                                        <p:cTn id="106" dur="20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circle(in)">
                                      <p:cBhvr>
                                        <p:cTn id="111" dur="20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circle(in)">
                                      <p:cBhvr>
                                        <p:cTn id="116" dur="20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circle(in)">
                                      <p:cBhvr>
                                        <p:cTn id="121" dur="2000"/>
                                        <p:tgtEl>
                                          <p:spTgt spid="31"/>
                                        </p:tgtEl>
                                      </p:cBhvr>
                                    </p:animEffect>
                                  </p:childTnLst>
                                </p:cTn>
                              </p:par>
                              <p:par>
                                <p:cTn id="122" presetID="6" presetClass="entr" presetSubtype="16" fill="hold" nodeType="with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circle(in)">
                                      <p:cBhvr>
                                        <p:cTn id="124" dur="2000"/>
                                        <p:tgtEl>
                                          <p:spTgt spid="36"/>
                                        </p:tgtEl>
                                      </p:cBhvr>
                                    </p:animEffect>
                                  </p:childTnLst>
                                </p:cTn>
                              </p:par>
                              <p:par>
                                <p:cTn id="125" presetID="6" presetClass="entr" presetSubtype="16"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par>
                                <p:cTn id="128" presetID="6" presetClass="entr" presetSubtype="16"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circle(in)">
                                      <p:cBhvr>
                                        <p:cTn id="130"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43" grpId="0" animBg="1"/>
      <p:bldP spid="3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35" y="2183386"/>
            <a:ext cx="10419907" cy="4114800"/>
          </a:xfrm>
          <a:prstGeom prst="rect">
            <a:avLst/>
          </a:prstGeom>
        </p:spPr>
      </p:pic>
      <p:sp>
        <p:nvSpPr>
          <p:cNvPr id="4" name="TextBox 3"/>
          <p:cNvSpPr txBox="1"/>
          <p:nvPr/>
        </p:nvSpPr>
        <p:spPr>
          <a:xfrm>
            <a:off x="893135" y="637449"/>
            <a:ext cx="10419907" cy="523220"/>
          </a:xfrm>
          <a:prstGeom prst="rect">
            <a:avLst/>
          </a:prstGeom>
          <a:blipFill>
            <a:blip r:embed="rId3"/>
            <a:tile tx="0" ty="0" sx="100000" sy="100000" flip="none" algn="tl"/>
          </a:blipFill>
        </p:spPr>
        <p:txBody>
          <a:bodyPr wrap="square" rtlCol="0">
            <a:spAutoFit/>
          </a:bodyPr>
          <a:lstStyle/>
          <a:p>
            <a:pPr algn="ctr"/>
            <a:r>
              <a:rPr lang="en-US" sz="2800" b="1" dirty="0" err="1">
                <a:solidFill>
                  <a:srgbClr val="0070C0"/>
                </a:solidFill>
                <a:latin typeface="NikoshBAN" panose="02000000000000000000" pitchFamily="2" charset="0"/>
                <a:cs typeface="NikoshBAN" panose="02000000000000000000" pitchFamily="2" charset="0"/>
              </a:rPr>
              <a:t>আর্থিক</a:t>
            </a:r>
            <a:r>
              <a:rPr lang="bn-IN"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বাজারের</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আইনগত</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দিকসমূহ</a:t>
            </a:r>
            <a:endParaRPr lang="as-IN" sz="2800" dirty="0">
              <a:solidFill>
                <a:srgbClr val="0070C0"/>
              </a:solidFill>
              <a:latin typeface="SutonnyMJ" pitchFamily="2" charset="0"/>
              <a:cs typeface="NikoshBAN" panose="02000000000000000000" pitchFamily="2" charset="0"/>
            </a:endParaRPr>
          </a:p>
        </p:txBody>
      </p:sp>
      <p:sp>
        <p:nvSpPr>
          <p:cNvPr id="5" name="Rectangle 4"/>
          <p:cNvSpPr/>
          <p:nvPr/>
        </p:nvSpPr>
        <p:spPr>
          <a:xfrm>
            <a:off x="893135" y="1446336"/>
            <a:ext cx="10419907" cy="570797"/>
          </a:xfrm>
          <a:prstGeom prst="rect">
            <a:avLst/>
          </a:prstGeom>
          <a:blipFill>
            <a:blip r:embed="rId4"/>
            <a:tile tx="0" ty="0" sx="100000" sy="100000" flip="none" algn="tl"/>
          </a:blipFill>
        </p:spPr>
        <p:txBody>
          <a:bodyPr wrap="square">
            <a:spAutoFit/>
          </a:bodyPr>
          <a:lstStyle/>
          <a:p>
            <a:pPr algn="ctr">
              <a:lnSpc>
                <a:spcPct val="115000"/>
              </a:lnSpc>
              <a:spcBef>
                <a:spcPts val="300"/>
              </a:spcBef>
              <a:spcAft>
                <a:spcPts val="300"/>
              </a:spcAft>
            </a:pPr>
            <a:r>
              <a:rPr lang="bn-IN" sz="2800" b="1" u="sng" dirty="0">
                <a:latin typeface="SutonnyMJ" pitchFamily="2" charset="0"/>
                <a:cs typeface="SutonnyMJ" pitchFamily="2" charset="0"/>
              </a:rPr>
              <a:t>মূল্যায়ন</a:t>
            </a:r>
            <a:endParaRPr lang="en-US" sz="2800" b="1" u="sng" dirty="0">
              <a:latin typeface="NikoshBAN" panose="02000000000000000000"/>
              <a:cs typeface="SutonnyMJ" pitchFamily="2" charset="0"/>
            </a:endParaRPr>
          </a:p>
        </p:txBody>
      </p:sp>
      <p:sp>
        <p:nvSpPr>
          <p:cNvPr id="6" name="Rectangle 5"/>
          <p:cNvSpPr/>
          <p:nvPr/>
        </p:nvSpPr>
        <p:spPr>
          <a:xfrm>
            <a:off x="893135" y="2469053"/>
            <a:ext cx="10419907" cy="3046988"/>
          </a:xfrm>
          <a:prstGeom prst="rect">
            <a:avLst/>
          </a:prstGeom>
        </p:spPr>
        <p:txBody>
          <a:bodyPr wrap="square">
            <a:spAutoFit/>
          </a:bodyPr>
          <a:lstStyle/>
          <a:p>
            <a:pPr marL="457200" indent="-457200">
              <a:buFont typeface="Wingdings" panose="05000000000000000000" pitchFamily="2" charset="2"/>
              <a:buChar char="Ø"/>
            </a:pPr>
            <a:r>
              <a:rPr lang="as-IN" sz="3200" b="1" dirty="0">
                <a:solidFill>
                  <a:srgbClr val="FFFF00"/>
                </a:solidFill>
                <a:latin typeface="NikoshBAN" panose="02000000000000000000" pitchFamily="2" charset="0"/>
                <a:cs typeface="NikoshBAN" panose="02000000000000000000" pitchFamily="2" charset="0"/>
              </a:rPr>
              <a:t>আর্থিক </a:t>
            </a:r>
            <a:r>
              <a:rPr lang="as-IN" sz="3200" b="1" dirty="0" smtClean="0">
                <a:solidFill>
                  <a:srgbClr val="FFFF00"/>
                </a:solidFill>
                <a:latin typeface="NikoshBAN" panose="02000000000000000000" pitchFamily="2" charset="0"/>
                <a:cs typeface="NikoshBAN" panose="02000000000000000000" pitchFamily="2" charset="0"/>
              </a:rPr>
              <a:t>বাজারে </a:t>
            </a:r>
            <a:r>
              <a:rPr lang="bn-IN" sz="3200" b="1" dirty="0" smtClean="0">
                <a:solidFill>
                  <a:srgbClr val="FFFF00"/>
                </a:solidFill>
                <a:latin typeface="NikoshBAN" panose="02000000000000000000" pitchFamily="2" charset="0"/>
                <a:cs typeface="NikoshBAN" panose="02000000000000000000" pitchFamily="2" charset="0"/>
              </a:rPr>
              <a:t>প্রচলিত আইনসমূহের</a:t>
            </a:r>
            <a:r>
              <a:rPr lang="as-IN" sz="3200" b="1" dirty="0" smtClean="0">
                <a:solidFill>
                  <a:srgbClr val="FFFF00"/>
                </a:solidFill>
                <a:latin typeface="NikoshBAN" panose="02000000000000000000" pitchFamily="2" charset="0"/>
                <a:cs typeface="NikoshBAN" panose="02000000000000000000" pitchFamily="2" charset="0"/>
              </a:rPr>
              <a:t> </a:t>
            </a:r>
            <a:r>
              <a:rPr lang="as-IN" sz="3200" b="1" dirty="0">
                <a:solidFill>
                  <a:srgbClr val="FFFF00"/>
                </a:solidFill>
                <a:latin typeface="NikoshBAN" panose="02000000000000000000" pitchFamily="2" charset="0"/>
                <a:cs typeface="NikoshBAN" panose="02000000000000000000" pitchFamily="2" charset="0"/>
              </a:rPr>
              <a:t>নাম </a:t>
            </a:r>
            <a:r>
              <a:rPr lang="as-IN" sz="3200" b="1" dirty="0" smtClean="0">
                <a:solidFill>
                  <a:srgbClr val="FFFF00"/>
                </a:solidFill>
                <a:latin typeface="NikoshBAN" panose="02000000000000000000" pitchFamily="2" charset="0"/>
                <a:cs typeface="NikoshBAN" panose="02000000000000000000" pitchFamily="2" charset="0"/>
              </a:rPr>
              <a:t>জান</a:t>
            </a:r>
            <a:r>
              <a:rPr lang="bn-IN" sz="3200" b="1" dirty="0" smtClean="0">
                <a:solidFill>
                  <a:srgbClr val="FFFF00"/>
                </a:solidFill>
                <a:latin typeface="NikoshBAN" panose="02000000000000000000" pitchFamily="2" charset="0"/>
                <a:cs typeface="NikoshBAN" panose="02000000000000000000" pitchFamily="2" charset="0"/>
              </a:rPr>
              <a:t>লাম</a:t>
            </a:r>
            <a:r>
              <a:rPr lang="as-IN" sz="3200" b="1" dirty="0" smtClean="0">
                <a:solidFill>
                  <a:srgbClr val="FFFF00"/>
                </a:solidFill>
                <a:latin typeface="NikoshBAN" panose="02000000000000000000" pitchFamily="2" charset="0"/>
                <a:cs typeface="NikoshBAN" panose="02000000000000000000" pitchFamily="2" charset="0"/>
              </a:rPr>
              <a:t>।</a:t>
            </a:r>
            <a:endParaRPr lang="as-IN" sz="3200" b="1" dirty="0">
              <a:solidFill>
                <a:srgbClr val="FFFF0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b="1" dirty="0">
                <a:solidFill>
                  <a:srgbClr val="FFFF00"/>
                </a:solidFill>
                <a:latin typeface="NikoshBAN" panose="02000000000000000000" pitchFamily="2" charset="0"/>
                <a:cs typeface="NikoshBAN" panose="02000000000000000000" pitchFamily="2" charset="0"/>
              </a:rPr>
              <a:t>আর্থিক বাজার নিয়ন্ত্রণে অংশীদারি আইন-1932 ভূমিকা বর্ণনা করতে </a:t>
            </a:r>
            <a:r>
              <a:rPr lang="bn-IN" sz="3200" b="1" dirty="0" smtClean="0">
                <a:solidFill>
                  <a:srgbClr val="FFFF00"/>
                </a:solidFill>
                <a:latin typeface="NikoshBAN" panose="02000000000000000000" pitchFamily="2" charset="0"/>
                <a:cs typeface="NikoshBAN" panose="02000000000000000000" pitchFamily="2" charset="0"/>
              </a:rPr>
              <a:t>শিখলাম</a:t>
            </a:r>
            <a:r>
              <a:rPr lang="as-IN" sz="3200" b="1" dirty="0" smtClean="0">
                <a:solidFill>
                  <a:srgbClr val="FFFF00"/>
                </a:solidFill>
                <a:latin typeface="NikoshBAN" panose="02000000000000000000" pitchFamily="2" charset="0"/>
                <a:cs typeface="NikoshBAN" panose="02000000000000000000" pitchFamily="2" charset="0"/>
              </a:rPr>
              <a:t>। </a:t>
            </a:r>
            <a:endParaRPr lang="as-IN" sz="3200" b="1" dirty="0">
              <a:solidFill>
                <a:srgbClr val="FFFF0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200" b="1" dirty="0">
                <a:solidFill>
                  <a:srgbClr val="FFFF00"/>
                </a:solidFill>
                <a:latin typeface="NikoshBAN" panose="02000000000000000000" pitchFamily="2" charset="0"/>
                <a:cs typeface="NikoshBAN" panose="02000000000000000000" pitchFamily="2" charset="0"/>
              </a:rPr>
              <a:t>কোম্পানি আইন-১994 </a:t>
            </a:r>
            <a:r>
              <a:rPr lang="bn-IN" sz="3200" b="1" dirty="0" smtClean="0">
                <a:solidFill>
                  <a:srgbClr val="FFFF00"/>
                </a:solidFill>
                <a:latin typeface="NikoshBAN" panose="02000000000000000000" pitchFamily="2" charset="0"/>
                <a:cs typeface="NikoshBAN" panose="02000000000000000000" pitchFamily="2" charset="0"/>
              </a:rPr>
              <a:t>এর কার্যাবলি বর্ণনা করতে পারবো।</a:t>
            </a:r>
            <a:endParaRPr lang="as-IN" sz="3200" b="1" dirty="0">
              <a:solidFill>
                <a:srgbClr val="FFFF00"/>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3200" b="1" dirty="0" smtClean="0">
                <a:solidFill>
                  <a:srgbClr val="FFFF00"/>
                </a:solidFill>
                <a:latin typeface="NikoshBAN" panose="02000000000000000000" pitchFamily="2" charset="0"/>
                <a:cs typeface="NikoshBAN" panose="02000000000000000000" pitchFamily="2" charset="0"/>
              </a:rPr>
              <a:t>বাংলাদেশের ব্যাংকিং খাত </a:t>
            </a:r>
            <a:r>
              <a:rPr lang="bn-IN" sz="3200" b="1" dirty="0">
                <a:solidFill>
                  <a:srgbClr val="FFFF00"/>
                </a:solidFill>
                <a:latin typeface="NikoshBAN" panose="02000000000000000000" pitchFamily="2" charset="0"/>
                <a:cs typeface="NikoshBAN" panose="02000000000000000000" pitchFamily="2" charset="0"/>
              </a:rPr>
              <a:t>নিয়ন্ত্রণে ব্যাংকিং কোম্পানি আইন-১991 </a:t>
            </a:r>
            <a:r>
              <a:rPr lang="bn-IN" sz="3200" b="1" dirty="0" smtClean="0">
                <a:solidFill>
                  <a:srgbClr val="FFFF00"/>
                </a:solidFill>
                <a:latin typeface="NikoshBAN" panose="02000000000000000000" pitchFamily="2" charset="0"/>
                <a:cs typeface="NikoshBAN" panose="02000000000000000000" pitchFamily="2" charset="0"/>
              </a:rPr>
              <a:t>এর </a:t>
            </a:r>
            <a:r>
              <a:rPr lang="as-IN" sz="3200" b="1" dirty="0" smtClean="0">
                <a:solidFill>
                  <a:srgbClr val="FFFF00"/>
                </a:solidFill>
                <a:latin typeface="NikoshBAN" panose="02000000000000000000" pitchFamily="2" charset="0"/>
                <a:cs typeface="NikoshBAN" panose="02000000000000000000" pitchFamily="2" charset="0"/>
              </a:rPr>
              <a:t>কার্যাবলি </a:t>
            </a:r>
            <a:r>
              <a:rPr lang="as-IN" sz="3200" b="1" dirty="0">
                <a:solidFill>
                  <a:srgbClr val="FFFF00"/>
                </a:solidFill>
                <a:latin typeface="NikoshBAN" panose="02000000000000000000" pitchFamily="2" charset="0"/>
                <a:cs typeface="NikoshBAN" panose="02000000000000000000" pitchFamily="2" charset="0"/>
              </a:rPr>
              <a:t>বর্ণনা করতে </a:t>
            </a:r>
            <a:r>
              <a:rPr lang="as-IN" sz="3200" b="1" dirty="0" smtClean="0">
                <a:solidFill>
                  <a:srgbClr val="FFFF00"/>
                </a:solidFill>
                <a:latin typeface="NikoshBAN" panose="02000000000000000000" pitchFamily="2" charset="0"/>
                <a:cs typeface="NikoshBAN" panose="02000000000000000000" pitchFamily="2" charset="0"/>
              </a:rPr>
              <a:t>পার</a:t>
            </a:r>
            <a:r>
              <a:rPr lang="bn-IN" sz="3200" b="1" dirty="0" smtClean="0">
                <a:solidFill>
                  <a:srgbClr val="FFFF00"/>
                </a:solidFill>
                <a:latin typeface="NikoshBAN" panose="02000000000000000000" pitchFamily="2" charset="0"/>
                <a:cs typeface="NikoshBAN" panose="02000000000000000000" pitchFamily="2" charset="0"/>
              </a:rPr>
              <a:t>বো।</a:t>
            </a:r>
          </a:p>
          <a:p>
            <a:pPr marL="457200" indent="-457200">
              <a:buFont typeface="Wingdings" panose="05000000000000000000" pitchFamily="2" charset="2"/>
              <a:buChar char="Ø"/>
            </a:pPr>
            <a:r>
              <a:rPr lang="as-IN" sz="3200" b="1" dirty="0">
                <a:solidFill>
                  <a:srgbClr val="FFFF00"/>
                </a:solidFill>
                <a:latin typeface="NikoshBAN" panose="02000000000000000000" pitchFamily="2" charset="0"/>
                <a:cs typeface="NikoshBAN" panose="02000000000000000000" pitchFamily="2" charset="0"/>
              </a:rPr>
              <a:t>আর্থিক প্রতিষ্ঠান আইন 1993 </a:t>
            </a:r>
            <a:r>
              <a:rPr lang="as-IN" sz="3200" b="1" dirty="0" smtClean="0">
                <a:solidFill>
                  <a:srgbClr val="FFFF00"/>
                </a:solidFill>
                <a:latin typeface="NikoshBAN" panose="02000000000000000000" pitchFamily="2" charset="0"/>
                <a:cs typeface="NikoshBAN" panose="02000000000000000000" pitchFamily="2" charset="0"/>
              </a:rPr>
              <a:t>কার্যাবলি</a:t>
            </a:r>
            <a:r>
              <a:rPr lang="bn-IN" sz="3200" b="1" dirty="0" smtClean="0">
                <a:solidFill>
                  <a:srgbClr val="FFFF00"/>
                </a:solidFill>
                <a:latin typeface="NikoshBAN" panose="02000000000000000000" pitchFamily="2" charset="0"/>
                <a:cs typeface="NikoshBAN" panose="02000000000000000000" pitchFamily="2" charset="0"/>
              </a:rPr>
              <a:t> বর্ণনা করতে পারবো</a:t>
            </a:r>
            <a:r>
              <a:rPr lang="as-IN" sz="3200" b="1" dirty="0" smtClean="0">
                <a:solidFill>
                  <a:srgbClr val="FFFF00"/>
                </a:solidFill>
                <a:latin typeface="NikoshBAN" panose="02000000000000000000" pitchFamily="2" charset="0"/>
                <a:cs typeface="NikoshBAN" panose="02000000000000000000" pitchFamily="2" charset="0"/>
              </a:rPr>
              <a:t>। </a:t>
            </a:r>
            <a:endParaRPr lang="as-IN" sz="32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647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ppt_x</p:attrName>
                                        </p:attrNameLst>
                                      </p:cBhvr>
                                      <p:tavLst>
                                        <p:tav tm="0">
                                          <p:val>
                                            <p:strVal val="#ppt_x"/>
                                          </p:val>
                                        </p:tav>
                                        <p:tav tm="100000">
                                          <p:val>
                                            <p:strVal val="#ppt_x"/>
                                          </p:val>
                                        </p:tav>
                                      </p:tavLst>
                                    </p:anim>
                                    <p:anim calcmode="lin" valueType="num">
                                      <p:cBhvr>
                                        <p:cTn id="14"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80">
                                          <p:stCondLst>
                                            <p:cond delay="0"/>
                                          </p:stCondLst>
                                        </p:cTn>
                                        <p:tgtEl>
                                          <p:spTgt spid="6">
                                            <p:txEl>
                                              <p:pRg st="0" end="0"/>
                                            </p:txEl>
                                          </p:spTgt>
                                        </p:tgtEl>
                                      </p:cBhvr>
                                    </p:animEffect>
                                    <p:anim calcmode="lin" valueType="num">
                                      <p:cBhvr>
                                        <p:cTn id="27"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xEl>
                                              <p:pRg st="0" end="0"/>
                                            </p:txEl>
                                          </p:spTgt>
                                        </p:tgtEl>
                                      </p:cBhvr>
                                      <p:to x="100000" y="60000"/>
                                    </p:animScale>
                                    <p:animScale>
                                      <p:cBhvr>
                                        <p:cTn id="33" dur="166" decel="50000">
                                          <p:stCondLst>
                                            <p:cond delay="676"/>
                                          </p:stCondLst>
                                        </p:cTn>
                                        <p:tgtEl>
                                          <p:spTgt spid="6">
                                            <p:txEl>
                                              <p:pRg st="0" end="0"/>
                                            </p:txEl>
                                          </p:spTgt>
                                        </p:tgtEl>
                                      </p:cBhvr>
                                      <p:to x="100000" y="100000"/>
                                    </p:animScale>
                                    <p:animScale>
                                      <p:cBhvr>
                                        <p:cTn id="34" dur="26">
                                          <p:stCondLst>
                                            <p:cond delay="1312"/>
                                          </p:stCondLst>
                                        </p:cTn>
                                        <p:tgtEl>
                                          <p:spTgt spid="6">
                                            <p:txEl>
                                              <p:pRg st="0" end="0"/>
                                            </p:txEl>
                                          </p:spTgt>
                                        </p:tgtEl>
                                      </p:cBhvr>
                                      <p:to x="100000" y="80000"/>
                                    </p:animScale>
                                    <p:animScale>
                                      <p:cBhvr>
                                        <p:cTn id="35" dur="166" decel="50000">
                                          <p:stCondLst>
                                            <p:cond delay="1338"/>
                                          </p:stCondLst>
                                        </p:cTn>
                                        <p:tgtEl>
                                          <p:spTgt spid="6">
                                            <p:txEl>
                                              <p:pRg st="0" end="0"/>
                                            </p:txEl>
                                          </p:spTgt>
                                        </p:tgtEl>
                                      </p:cBhvr>
                                      <p:to x="100000" y="100000"/>
                                    </p:animScale>
                                    <p:animScale>
                                      <p:cBhvr>
                                        <p:cTn id="36" dur="26">
                                          <p:stCondLst>
                                            <p:cond delay="1642"/>
                                          </p:stCondLst>
                                        </p:cTn>
                                        <p:tgtEl>
                                          <p:spTgt spid="6">
                                            <p:txEl>
                                              <p:pRg st="0" end="0"/>
                                            </p:txEl>
                                          </p:spTgt>
                                        </p:tgtEl>
                                      </p:cBhvr>
                                      <p:to x="100000" y="90000"/>
                                    </p:animScale>
                                    <p:animScale>
                                      <p:cBhvr>
                                        <p:cTn id="37" dur="166" decel="50000">
                                          <p:stCondLst>
                                            <p:cond delay="1668"/>
                                          </p:stCondLst>
                                        </p:cTn>
                                        <p:tgtEl>
                                          <p:spTgt spid="6">
                                            <p:txEl>
                                              <p:pRg st="0" end="0"/>
                                            </p:txEl>
                                          </p:spTgt>
                                        </p:tgtEl>
                                      </p:cBhvr>
                                      <p:to x="100000" y="100000"/>
                                    </p:animScale>
                                    <p:animScale>
                                      <p:cBhvr>
                                        <p:cTn id="38" dur="26">
                                          <p:stCondLst>
                                            <p:cond delay="1808"/>
                                          </p:stCondLst>
                                        </p:cTn>
                                        <p:tgtEl>
                                          <p:spTgt spid="6">
                                            <p:txEl>
                                              <p:pRg st="0" end="0"/>
                                            </p:txEl>
                                          </p:spTgt>
                                        </p:tgtEl>
                                      </p:cBhvr>
                                      <p:to x="100000" y="95000"/>
                                    </p:animScale>
                                    <p:animScale>
                                      <p:cBhvr>
                                        <p:cTn id="39" dur="166" decel="50000">
                                          <p:stCondLst>
                                            <p:cond delay="1834"/>
                                          </p:stCondLst>
                                        </p:cTn>
                                        <p:tgtEl>
                                          <p:spTgt spid="6">
                                            <p:txEl>
                                              <p:pRg st="0" end="0"/>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ipe(down)">
                                      <p:cBhvr>
                                        <p:cTn id="44" dur="580">
                                          <p:stCondLst>
                                            <p:cond delay="0"/>
                                          </p:stCondLst>
                                        </p:cTn>
                                        <p:tgtEl>
                                          <p:spTgt spid="6">
                                            <p:txEl>
                                              <p:pRg st="1" end="1"/>
                                            </p:txEl>
                                          </p:spTgt>
                                        </p:tgtEl>
                                      </p:cBhvr>
                                    </p:animEffect>
                                    <p:anim calcmode="lin" valueType="num">
                                      <p:cBhvr>
                                        <p:cTn id="45"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xEl>
                                              <p:pRg st="1" end="1"/>
                                            </p:txEl>
                                          </p:spTgt>
                                        </p:tgtEl>
                                      </p:cBhvr>
                                      <p:to x="100000" y="60000"/>
                                    </p:animScale>
                                    <p:animScale>
                                      <p:cBhvr>
                                        <p:cTn id="51" dur="166" decel="50000">
                                          <p:stCondLst>
                                            <p:cond delay="676"/>
                                          </p:stCondLst>
                                        </p:cTn>
                                        <p:tgtEl>
                                          <p:spTgt spid="6">
                                            <p:txEl>
                                              <p:pRg st="1" end="1"/>
                                            </p:txEl>
                                          </p:spTgt>
                                        </p:tgtEl>
                                      </p:cBhvr>
                                      <p:to x="100000" y="100000"/>
                                    </p:animScale>
                                    <p:animScale>
                                      <p:cBhvr>
                                        <p:cTn id="52" dur="26">
                                          <p:stCondLst>
                                            <p:cond delay="1312"/>
                                          </p:stCondLst>
                                        </p:cTn>
                                        <p:tgtEl>
                                          <p:spTgt spid="6">
                                            <p:txEl>
                                              <p:pRg st="1" end="1"/>
                                            </p:txEl>
                                          </p:spTgt>
                                        </p:tgtEl>
                                      </p:cBhvr>
                                      <p:to x="100000" y="80000"/>
                                    </p:animScale>
                                    <p:animScale>
                                      <p:cBhvr>
                                        <p:cTn id="53" dur="166" decel="50000">
                                          <p:stCondLst>
                                            <p:cond delay="1338"/>
                                          </p:stCondLst>
                                        </p:cTn>
                                        <p:tgtEl>
                                          <p:spTgt spid="6">
                                            <p:txEl>
                                              <p:pRg st="1" end="1"/>
                                            </p:txEl>
                                          </p:spTgt>
                                        </p:tgtEl>
                                      </p:cBhvr>
                                      <p:to x="100000" y="100000"/>
                                    </p:animScale>
                                    <p:animScale>
                                      <p:cBhvr>
                                        <p:cTn id="54" dur="26">
                                          <p:stCondLst>
                                            <p:cond delay="1642"/>
                                          </p:stCondLst>
                                        </p:cTn>
                                        <p:tgtEl>
                                          <p:spTgt spid="6">
                                            <p:txEl>
                                              <p:pRg st="1" end="1"/>
                                            </p:txEl>
                                          </p:spTgt>
                                        </p:tgtEl>
                                      </p:cBhvr>
                                      <p:to x="100000" y="90000"/>
                                    </p:animScale>
                                    <p:animScale>
                                      <p:cBhvr>
                                        <p:cTn id="55" dur="166" decel="50000">
                                          <p:stCondLst>
                                            <p:cond delay="1668"/>
                                          </p:stCondLst>
                                        </p:cTn>
                                        <p:tgtEl>
                                          <p:spTgt spid="6">
                                            <p:txEl>
                                              <p:pRg st="1" end="1"/>
                                            </p:txEl>
                                          </p:spTgt>
                                        </p:tgtEl>
                                      </p:cBhvr>
                                      <p:to x="100000" y="100000"/>
                                    </p:animScale>
                                    <p:animScale>
                                      <p:cBhvr>
                                        <p:cTn id="56" dur="26">
                                          <p:stCondLst>
                                            <p:cond delay="1808"/>
                                          </p:stCondLst>
                                        </p:cTn>
                                        <p:tgtEl>
                                          <p:spTgt spid="6">
                                            <p:txEl>
                                              <p:pRg st="1" end="1"/>
                                            </p:txEl>
                                          </p:spTgt>
                                        </p:tgtEl>
                                      </p:cBhvr>
                                      <p:to x="100000" y="95000"/>
                                    </p:animScale>
                                    <p:animScale>
                                      <p:cBhvr>
                                        <p:cTn id="57" dur="166" decel="50000">
                                          <p:stCondLst>
                                            <p:cond delay="1834"/>
                                          </p:stCondLst>
                                        </p:cTn>
                                        <p:tgtEl>
                                          <p:spTgt spid="6">
                                            <p:txEl>
                                              <p:pRg st="1" end="1"/>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down)">
                                      <p:cBhvr>
                                        <p:cTn id="62" dur="580">
                                          <p:stCondLst>
                                            <p:cond delay="0"/>
                                          </p:stCondLst>
                                        </p:cTn>
                                        <p:tgtEl>
                                          <p:spTgt spid="6">
                                            <p:txEl>
                                              <p:pRg st="2" end="2"/>
                                            </p:txEl>
                                          </p:spTgt>
                                        </p:tgtEl>
                                      </p:cBhvr>
                                    </p:animEffect>
                                    <p:anim calcmode="lin" valueType="num">
                                      <p:cBhvr>
                                        <p:cTn id="63"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6">
                                            <p:txEl>
                                              <p:pRg st="2" end="2"/>
                                            </p:txEl>
                                          </p:spTgt>
                                        </p:tgtEl>
                                      </p:cBhvr>
                                      <p:to x="100000" y="60000"/>
                                    </p:animScale>
                                    <p:animScale>
                                      <p:cBhvr>
                                        <p:cTn id="69" dur="166" decel="50000">
                                          <p:stCondLst>
                                            <p:cond delay="676"/>
                                          </p:stCondLst>
                                        </p:cTn>
                                        <p:tgtEl>
                                          <p:spTgt spid="6">
                                            <p:txEl>
                                              <p:pRg st="2" end="2"/>
                                            </p:txEl>
                                          </p:spTgt>
                                        </p:tgtEl>
                                      </p:cBhvr>
                                      <p:to x="100000" y="100000"/>
                                    </p:animScale>
                                    <p:animScale>
                                      <p:cBhvr>
                                        <p:cTn id="70" dur="26">
                                          <p:stCondLst>
                                            <p:cond delay="1312"/>
                                          </p:stCondLst>
                                        </p:cTn>
                                        <p:tgtEl>
                                          <p:spTgt spid="6">
                                            <p:txEl>
                                              <p:pRg st="2" end="2"/>
                                            </p:txEl>
                                          </p:spTgt>
                                        </p:tgtEl>
                                      </p:cBhvr>
                                      <p:to x="100000" y="80000"/>
                                    </p:animScale>
                                    <p:animScale>
                                      <p:cBhvr>
                                        <p:cTn id="71" dur="166" decel="50000">
                                          <p:stCondLst>
                                            <p:cond delay="1338"/>
                                          </p:stCondLst>
                                        </p:cTn>
                                        <p:tgtEl>
                                          <p:spTgt spid="6">
                                            <p:txEl>
                                              <p:pRg st="2" end="2"/>
                                            </p:txEl>
                                          </p:spTgt>
                                        </p:tgtEl>
                                      </p:cBhvr>
                                      <p:to x="100000" y="100000"/>
                                    </p:animScale>
                                    <p:animScale>
                                      <p:cBhvr>
                                        <p:cTn id="72" dur="26">
                                          <p:stCondLst>
                                            <p:cond delay="1642"/>
                                          </p:stCondLst>
                                        </p:cTn>
                                        <p:tgtEl>
                                          <p:spTgt spid="6">
                                            <p:txEl>
                                              <p:pRg st="2" end="2"/>
                                            </p:txEl>
                                          </p:spTgt>
                                        </p:tgtEl>
                                      </p:cBhvr>
                                      <p:to x="100000" y="90000"/>
                                    </p:animScale>
                                    <p:animScale>
                                      <p:cBhvr>
                                        <p:cTn id="73" dur="166" decel="50000">
                                          <p:stCondLst>
                                            <p:cond delay="1668"/>
                                          </p:stCondLst>
                                        </p:cTn>
                                        <p:tgtEl>
                                          <p:spTgt spid="6">
                                            <p:txEl>
                                              <p:pRg st="2" end="2"/>
                                            </p:txEl>
                                          </p:spTgt>
                                        </p:tgtEl>
                                      </p:cBhvr>
                                      <p:to x="100000" y="100000"/>
                                    </p:animScale>
                                    <p:animScale>
                                      <p:cBhvr>
                                        <p:cTn id="74" dur="26">
                                          <p:stCondLst>
                                            <p:cond delay="1808"/>
                                          </p:stCondLst>
                                        </p:cTn>
                                        <p:tgtEl>
                                          <p:spTgt spid="6">
                                            <p:txEl>
                                              <p:pRg st="2" end="2"/>
                                            </p:txEl>
                                          </p:spTgt>
                                        </p:tgtEl>
                                      </p:cBhvr>
                                      <p:to x="100000" y="95000"/>
                                    </p:animScale>
                                    <p:animScale>
                                      <p:cBhvr>
                                        <p:cTn id="75" dur="166" decel="50000">
                                          <p:stCondLst>
                                            <p:cond delay="1834"/>
                                          </p:stCondLst>
                                        </p:cTn>
                                        <p:tgtEl>
                                          <p:spTgt spid="6">
                                            <p:txEl>
                                              <p:pRg st="2" end="2"/>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nodeType="clickEffect">
                                  <p:stCondLst>
                                    <p:cond delay="0"/>
                                  </p:stCondLst>
                                  <p:childTnLst>
                                    <p:set>
                                      <p:cBhvr>
                                        <p:cTn id="79" dur="1" fill="hold">
                                          <p:stCondLst>
                                            <p:cond delay="0"/>
                                          </p:stCondLst>
                                        </p:cTn>
                                        <p:tgtEl>
                                          <p:spTgt spid="6">
                                            <p:txEl>
                                              <p:pRg st="3" end="3"/>
                                            </p:txEl>
                                          </p:spTgt>
                                        </p:tgtEl>
                                        <p:attrNameLst>
                                          <p:attrName>style.visibility</p:attrName>
                                        </p:attrNameLst>
                                      </p:cBhvr>
                                      <p:to>
                                        <p:strVal val="visible"/>
                                      </p:to>
                                    </p:set>
                                    <p:animEffect transition="in" filter="wipe(down)">
                                      <p:cBhvr>
                                        <p:cTn id="80" dur="580">
                                          <p:stCondLst>
                                            <p:cond delay="0"/>
                                          </p:stCondLst>
                                        </p:cTn>
                                        <p:tgtEl>
                                          <p:spTgt spid="6">
                                            <p:txEl>
                                              <p:pRg st="3" end="3"/>
                                            </p:txEl>
                                          </p:spTgt>
                                        </p:tgtEl>
                                      </p:cBhvr>
                                    </p:animEffect>
                                    <p:anim calcmode="lin" valueType="num">
                                      <p:cBhvr>
                                        <p:cTn id="81"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6">
                                            <p:txEl>
                                              <p:pRg st="3" end="3"/>
                                            </p:txEl>
                                          </p:spTgt>
                                        </p:tgtEl>
                                      </p:cBhvr>
                                      <p:to x="100000" y="60000"/>
                                    </p:animScale>
                                    <p:animScale>
                                      <p:cBhvr>
                                        <p:cTn id="87" dur="166" decel="50000">
                                          <p:stCondLst>
                                            <p:cond delay="676"/>
                                          </p:stCondLst>
                                        </p:cTn>
                                        <p:tgtEl>
                                          <p:spTgt spid="6">
                                            <p:txEl>
                                              <p:pRg st="3" end="3"/>
                                            </p:txEl>
                                          </p:spTgt>
                                        </p:tgtEl>
                                      </p:cBhvr>
                                      <p:to x="100000" y="100000"/>
                                    </p:animScale>
                                    <p:animScale>
                                      <p:cBhvr>
                                        <p:cTn id="88" dur="26">
                                          <p:stCondLst>
                                            <p:cond delay="1312"/>
                                          </p:stCondLst>
                                        </p:cTn>
                                        <p:tgtEl>
                                          <p:spTgt spid="6">
                                            <p:txEl>
                                              <p:pRg st="3" end="3"/>
                                            </p:txEl>
                                          </p:spTgt>
                                        </p:tgtEl>
                                      </p:cBhvr>
                                      <p:to x="100000" y="80000"/>
                                    </p:animScale>
                                    <p:animScale>
                                      <p:cBhvr>
                                        <p:cTn id="89" dur="166" decel="50000">
                                          <p:stCondLst>
                                            <p:cond delay="1338"/>
                                          </p:stCondLst>
                                        </p:cTn>
                                        <p:tgtEl>
                                          <p:spTgt spid="6">
                                            <p:txEl>
                                              <p:pRg st="3" end="3"/>
                                            </p:txEl>
                                          </p:spTgt>
                                        </p:tgtEl>
                                      </p:cBhvr>
                                      <p:to x="100000" y="100000"/>
                                    </p:animScale>
                                    <p:animScale>
                                      <p:cBhvr>
                                        <p:cTn id="90" dur="26">
                                          <p:stCondLst>
                                            <p:cond delay="1642"/>
                                          </p:stCondLst>
                                        </p:cTn>
                                        <p:tgtEl>
                                          <p:spTgt spid="6">
                                            <p:txEl>
                                              <p:pRg st="3" end="3"/>
                                            </p:txEl>
                                          </p:spTgt>
                                        </p:tgtEl>
                                      </p:cBhvr>
                                      <p:to x="100000" y="90000"/>
                                    </p:animScale>
                                    <p:animScale>
                                      <p:cBhvr>
                                        <p:cTn id="91" dur="166" decel="50000">
                                          <p:stCondLst>
                                            <p:cond delay="1668"/>
                                          </p:stCondLst>
                                        </p:cTn>
                                        <p:tgtEl>
                                          <p:spTgt spid="6">
                                            <p:txEl>
                                              <p:pRg st="3" end="3"/>
                                            </p:txEl>
                                          </p:spTgt>
                                        </p:tgtEl>
                                      </p:cBhvr>
                                      <p:to x="100000" y="100000"/>
                                    </p:animScale>
                                    <p:animScale>
                                      <p:cBhvr>
                                        <p:cTn id="92" dur="26">
                                          <p:stCondLst>
                                            <p:cond delay="1808"/>
                                          </p:stCondLst>
                                        </p:cTn>
                                        <p:tgtEl>
                                          <p:spTgt spid="6">
                                            <p:txEl>
                                              <p:pRg st="3" end="3"/>
                                            </p:txEl>
                                          </p:spTgt>
                                        </p:tgtEl>
                                      </p:cBhvr>
                                      <p:to x="100000" y="95000"/>
                                    </p:animScale>
                                    <p:animScale>
                                      <p:cBhvr>
                                        <p:cTn id="93" dur="166" decel="50000">
                                          <p:stCondLst>
                                            <p:cond delay="1834"/>
                                          </p:stCondLst>
                                        </p:cTn>
                                        <p:tgtEl>
                                          <p:spTgt spid="6">
                                            <p:txEl>
                                              <p:pRg st="3" end="3"/>
                                            </p:txEl>
                                          </p:spTgt>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nodeType="clickEffect">
                                  <p:stCondLst>
                                    <p:cond delay="0"/>
                                  </p:stCondLst>
                                  <p:childTnLst>
                                    <p:set>
                                      <p:cBhvr>
                                        <p:cTn id="97" dur="1" fill="hold">
                                          <p:stCondLst>
                                            <p:cond delay="0"/>
                                          </p:stCondLst>
                                        </p:cTn>
                                        <p:tgtEl>
                                          <p:spTgt spid="6">
                                            <p:txEl>
                                              <p:pRg st="4" end="4"/>
                                            </p:txEl>
                                          </p:spTgt>
                                        </p:tgtEl>
                                        <p:attrNameLst>
                                          <p:attrName>style.visibility</p:attrName>
                                        </p:attrNameLst>
                                      </p:cBhvr>
                                      <p:to>
                                        <p:strVal val="visible"/>
                                      </p:to>
                                    </p:set>
                                    <p:animEffect transition="in" filter="wipe(down)">
                                      <p:cBhvr>
                                        <p:cTn id="98" dur="580">
                                          <p:stCondLst>
                                            <p:cond delay="0"/>
                                          </p:stCondLst>
                                        </p:cTn>
                                        <p:tgtEl>
                                          <p:spTgt spid="6">
                                            <p:txEl>
                                              <p:pRg st="4" end="4"/>
                                            </p:txEl>
                                          </p:spTgt>
                                        </p:tgtEl>
                                      </p:cBhvr>
                                    </p:animEffect>
                                    <p:anim calcmode="lin" valueType="num">
                                      <p:cBhvr>
                                        <p:cTn id="99"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6">
                                            <p:txEl>
                                              <p:pRg st="4" end="4"/>
                                            </p:txEl>
                                          </p:spTgt>
                                        </p:tgtEl>
                                      </p:cBhvr>
                                      <p:to x="100000" y="60000"/>
                                    </p:animScale>
                                    <p:animScale>
                                      <p:cBhvr>
                                        <p:cTn id="105" dur="166" decel="50000">
                                          <p:stCondLst>
                                            <p:cond delay="676"/>
                                          </p:stCondLst>
                                        </p:cTn>
                                        <p:tgtEl>
                                          <p:spTgt spid="6">
                                            <p:txEl>
                                              <p:pRg st="4" end="4"/>
                                            </p:txEl>
                                          </p:spTgt>
                                        </p:tgtEl>
                                      </p:cBhvr>
                                      <p:to x="100000" y="100000"/>
                                    </p:animScale>
                                    <p:animScale>
                                      <p:cBhvr>
                                        <p:cTn id="106" dur="26">
                                          <p:stCondLst>
                                            <p:cond delay="1312"/>
                                          </p:stCondLst>
                                        </p:cTn>
                                        <p:tgtEl>
                                          <p:spTgt spid="6">
                                            <p:txEl>
                                              <p:pRg st="4" end="4"/>
                                            </p:txEl>
                                          </p:spTgt>
                                        </p:tgtEl>
                                      </p:cBhvr>
                                      <p:to x="100000" y="80000"/>
                                    </p:animScale>
                                    <p:animScale>
                                      <p:cBhvr>
                                        <p:cTn id="107" dur="166" decel="50000">
                                          <p:stCondLst>
                                            <p:cond delay="1338"/>
                                          </p:stCondLst>
                                        </p:cTn>
                                        <p:tgtEl>
                                          <p:spTgt spid="6">
                                            <p:txEl>
                                              <p:pRg st="4" end="4"/>
                                            </p:txEl>
                                          </p:spTgt>
                                        </p:tgtEl>
                                      </p:cBhvr>
                                      <p:to x="100000" y="100000"/>
                                    </p:animScale>
                                    <p:animScale>
                                      <p:cBhvr>
                                        <p:cTn id="108" dur="26">
                                          <p:stCondLst>
                                            <p:cond delay="1642"/>
                                          </p:stCondLst>
                                        </p:cTn>
                                        <p:tgtEl>
                                          <p:spTgt spid="6">
                                            <p:txEl>
                                              <p:pRg st="4" end="4"/>
                                            </p:txEl>
                                          </p:spTgt>
                                        </p:tgtEl>
                                      </p:cBhvr>
                                      <p:to x="100000" y="90000"/>
                                    </p:animScale>
                                    <p:animScale>
                                      <p:cBhvr>
                                        <p:cTn id="109" dur="166" decel="50000">
                                          <p:stCondLst>
                                            <p:cond delay="1668"/>
                                          </p:stCondLst>
                                        </p:cTn>
                                        <p:tgtEl>
                                          <p:spTgt spid="6">
                                            <p:txEl>
                                              <p:pRg st="4" end="4"/>
                                            </p:txEl>
                                          </p:spTgt>
                                        </p:tgtEl>
                                      </p:cBhvr>
                                      <p:to x="100000" y="100000"/>
                                    </p:animScale>
                                    <p:animScale>
                                      <p:cBhvr>
                                        <p:cTn id="110" dur="26">
                                          <p:stCondLst>
                                            <p:cond delay="1808"/>
                                          </p:stCondLst>
                                        </p:cTn>
                                        <p:tgtEl>
                                          <p:spTgt spid="6">
                                            <p:txEl>
                                              <p:pRg st="4" end="4"/>
                                            </p:txEl>
                                          </p:spTgt>
                                        </p:tgtEl>
                                      </p:cBhvr>
                                      <p:to x="100000" y="95000"/>
                                    </p:animScale>
                                    <p:animScale>
                                      <p:cBhvr>
                                        <p:cTn id="111"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4909"/>
            <a:ext cx="11277600" cy="5902036"/>
          </a:xfrm>
          <a:prstGeom prst="rect">
            <a:avLst/>
          </a:prstGeom>
        </p:spPr>
      </p:pic>
      <p:sp>
        <p:nvSpPr>
          <p:cNvPr id="4" name="TextBox 3"/>
          <p:cNvSpPr txBox="1"/>
          <p:nvPr/>
        </p:nvSpPr>
        <p:spPr>
          <a:xfrm>
            <a:off x="893135" y="637449"/>
            <a:ext cx="10419907" cy="523220"/>
          </a:xfrm>
          <a:prstGeom prst="rect">
            <a:avLst/>
          </a:prstGeom>
          <a:blipFill>
            <a:blip r:embed="rId3"/>
            <a:tile tx="0" ty="0" sx="100000" sy="100000" flip="none" algn="tl"/>
          </a:blipFill>
        </p:spPr>
        <p:txBody>
          <a:bodyPr wrap="square" rtlCol="0">
            <a:spAutoFit/>
          </a:bodyPr>
          <a:lstStyle/>
          <a:p>
            <a:pPr algn="ctr"/>
            <a:r>
              <a:rPr lang="en-US" sz="2800" b="1" dirty="0" err="1">
                <a:solidFill>
                  <a:srgbClr val="0070C0"/>
                </a:solidFill>
                <a:latin typeface="NikoshBAN" panose="02000000000000000000" pitchFamily="2" charset="0"/>
                <a:cs typeface="NikoshBAN" panose="02000000000000000000" pitchFamily="2" charset="0"/>
              </a:rPr>
              <a:t>আর্থিক</a:t>
            </a:r>
            <a:r>
              <a:rPr lang="bn-IN"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বাজারের</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আইনগত</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দিকসমূহ</a:t>
            </a:r>
            <a:endParaRPr lang="as-IN" sz="2800" dirty="0">
              <a:solidFill>
                <a:srgbClr val="0070C0"/>
              </a:solidFill>
              <a:latin typeface="SutonnyMJ" pitchFamily="2" charset="0"/>
              <a:cs typeface="NikoshBAN" panose="02000000000000000000" pitchFamily="2" charset="0"/>
            </a:endParaRPr>
          </a:p>
        </p:txBody>
      </p:sp>
      <p:sp>
        <p:nvSpPr>
          <p:cNvPr id="6" name="Rectangle 5"/>
          <p:cNvSpPr/>
          <p:nvPr/>
        </p:nvSpPr>
        <p:spPr>
          <a:xfrm>
            <a:off x="893134" y="3527838"/>
            <a:ext cx="10419907" cy="1200329"/>
          </a:xfrm>
          <a:prstGeom prst="rect">
            <a:avLst/>
          </a:prstGeom>
        </p:spPr>
        <p:txBody>
          <a:bodyPr wrap="square">
            <a:spAutoFit/>
          </a:bodyPr>
          <a:lstStyle/>
          <a:p>
            <a:pPr marL="571500" indent="-571500">
              <a:buFont typeface="Wingdings" panose="05000000000000000000" pitchFamily="2" charset="2"/>
              <a:buChar char="Ø"/>
            </a:pPr>
            <a:r>
              <a:rPr lang="bn-IN" sz="3600" b="1" dirty="0" smtClean="0">
                <a:solidFill>
                  <a:schemeClr val="bg1"/>
                </a:solidFill>
                <a:latin typeface="SutonnyMJ" pitchFamily="2" charset="0"/>
                <a:cs typeface="NikoshBAN" panose="02000000000000000000" pitchFamily="2" charset="0"/>
              </a:rPr>
              <a:t>আর্থিক প্রতিষ্ঠান নিয়ন্ত্রণে আলোচিত কোব প্রতিষ্ঠানটির ভূমিকা সবচেয়ে বেশি তা যুক্তি-তর্কের আলোকে মূল্যায়ন কর।</a:t>
            </a:r>
            <a:endParaRPr lang="bn-IN" sz="3600" b="1" dirty="0">
              <a:solidFill>
                <a:schemeClr val="bg1"/>
              </a:solidFill>
              <a:latin typeface="SutonnyMJ" pitchFamily="2" charset="0"/>
              <a:cs typeface="NikoshBAN" panose="02000000000000000000" pitchFamily="2" charset="0"/>
            </a:endParaRPr>
          </a:p>
        </p:txBody>
      </p:sp>
      <p:sp>
        <p:nvSpPr>
          <p:cNvPr id="5" name="Rectangle 4"/>
          <p:cNvSpPr/>
          <p:nvPr/>
        </p:nvSpPr>
        <p:spPr>
          <a:xfrm>
            <a:off x="893134" y="1313209"/>
            <a:ext cx="10419907" cy="570797"/>
          </a:xfrm>
          <a:prstGeom prst="rect">
            <a:avLst/>
          </a:prstGeom>
          <a:blipFill>
            <a:blip r:embed="rId4"/>
            <a:tile tx="0" ty="0" sx="100000" sy="100000" flip="none" algn="tl"/>
          </a:blipFill>
        </p:spPr>
        <p:txBody>
          <a:bodyPr wrap="square">
            <a:spAutoFit/>
          </a:bodyPr>
          <a:lstStyle/>
          <a:p>
            <a:pPr algn="ctr">
              <a:lnSpc>
                <a:spcPct val="115000"/>
              </a:lnSpc>
              <a:spcBef>
                <a:spcPts val="300"/>
              </a:spcBef>
              <a:spcAft>
                <a:spcPts val="300"/>
              </a:spcAft>
            </a:pPr>
            <a:r>
              <a:rPr lang="bn-IN" sz="2800" b="1" u="sng" dirty="0" smtClean="0">
                <a:latin typeface="SutonnyMJ" pitchFamily="2" charset="0"/>
                <a:cs typeface="SutonnyMJ" pitchFamily="2" charset="0"/>
              </a:rPr>
              <a:t>বাড়ির কাজ</a:t>
            </a:r>
            <a:endParaRPr lang="en-US" sz="2800" b="1" u="sng" dirty="0">
              <a:latin typeface="NikoshBAN" panose="02000000000000000000"/>
              <a:cs typeface="SutonnyMJ" pitchFamily="2" charset="0"/>
            </a:endParaRPr>
          </a:p>
        </p:txBody>
      </p:sp>
    </p:spTree>
    <p:extLst>
      <p:ext uri="{BB962C8B-B14F-4D97-AF65-F5344CB8AC3E}">
        <p14:creationId xmlns:p14="http://schemas.microsoft.com/office/powerpoint/2010/main" val="2157977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80">
                                          <p:stCondLst>
                                            <p:cond delay="0"/>
                                          </p:stCondLst>
                                        </p:cTn>
                                        <p:tgtEl>
                                          <p:spTgt spid="6">
                                            <p:txEl>
                                              <p:pRg st="0" end="0"/>
                                            </p:txEl>
                                          </p:spTgt>
                                        </p:tgtEl>
                                      </p:cBhvr>
                                    </p:animEffect>
                                    <p:anim calcmode="lin" valueType="num">
                                      <p:cBhvr>
                                        <p:cTn id="2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xEl>
                                              <p:pRg st="0" end="0"/>
                                            </p:txEl>
                                          </p:spTgt>
                                        </p:tgtEl>
                                      </p:cBhvr>
                                      <p:to x="100000" y="60000"/>
                                    </p:animScale>
                                    <p:animScale>
                                      <p:cBhvr>
                                        <p:cTn id="31" dur="166" decel="50000">
                                          <p:stCondLst>
                                            <p:cond delay="676"/>
                                          </p:stCondLst>
                                        </p:cTn>
                                        <p:tgtEl>
                                          <p:spTgt spid="6">
                                            <p:txEl>
                                              <p:pRg st="0" end="0"/>
                                            </p:txEl>
                                          </p:spTgt>
                                        </p:tgtEl>
                                      </p:cBhvr>
                                      <p:to x="100000" y="100000"/>
                                    </p:animScale>
                                    <p:animScale>
                                      <p:cBhvr>
                                        <p:cTn id="32" dur="26">
                                          <p:stCondLst>
                                            <p:cond delay="1312"/>
                                          </p:stCondLst>
                                        </p:cTn>
                                        <p:tgtEl>
                                          <p:spTgt spid="6">
                                            <p:txEl>
                                              <p:pRg st="0" end="0"/>
                                            </p:txEl>
                                          </p:spTgt>
                                        </p:tgtEl>
                                      </p:cBhvr>
                                      <p:to x="100000" y="80000"/>
                                    </p:animScale>
                                    <p:animScale>
                                      <p:cBhvr>
                                        <p:cTn id="33" dur="166" decel="50000">
                                          <p:stCondLst>
                                            <p:cond delay="1338"/>
                                          </p:stCondLst>
                                        </p:cTn>
                                        <p:tgtEl>
                                          <p:spTgt spid="6">
                                            <p:txEl>
                                              <p:pRg st="0" end="0"/>
                                            </p:txEl>
                                          </p:spTgt>
                                        </p:tgtEl>
                                      </p:cBhvr>
                                      <p:to x="100000" y="100000"/>
                                    </p:animScale>
                                    <p:animScale>
                                      <p:cBhvr>
                                        <p:cTn id="34" dur="26">
                                          <p:stCondLst>
                                            <p:cond delay="1642"/>
                                          </p:stCondLst>
                                        </p:cTn>
                                        <p:tgtEl>
                                          <p:spTgt spid="6">
                                            <p:txEl>
                                              <p:pRg st="0" end="0"/>
                                            </p:txEl>
                                          </p:spTgt>
                                        </p:tgtEl>
                                      </p:cBhvr>
                                      <p:to x="100000" y="90000"/>
                                    </p:animScale>
                                    <p:animScale>
                                      <p:cBhvr>
                                        <p:cTn id="35" dur="166" decel="50000">
                                          <p:stCondLst>
                                            <p:cond delay="1668"/>
                                          </p:stCondLst>
                                        </p:cTn>
                                        <p:tgtEl>
                                          <p:spTgt spid="6">
                                            <p:txEl>
                                              <p:pRg st="0" end="0"/>
                                            </p:txEl>
                                          </p:spTgt>
                                        </p:tgtEl>
                                      </p:cBhvr>
                                      <p:to x="100000" y="100000"/>
                                    </p:animScale>
                                    <p:animScale>
                                      <p:cBhvr>
                                        <p:cTn id="36" dur="26">
                                          <p:stCondLst>
                                            <p:cond delay="1808"/>
                                          </p:stCondLst>
                                        </p:cTn>
                                        <p:tgtEl>
                                          <p:spTgt spid="6">
                                            <p:txEl>
                                              <p:pRg st="0" end="0"/>
                                            </p:txEl>
                                          </p:spTgt>
                                        </p:tgtEl>
                                      </p:cBhvr>
                                      <p:to x="100000" y="95000"/>
                                    </p:animScale>
                                    <p:animScale>
                                      <p:cBhvr>
                                        <p:cTn id="37"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2154984"/>
            <a:ext cx="10393680" cy="4190397"/>
          </a:xfrm>
          <a:prstGeom prst="rect">
            <a:avLst/>
          </a:prstGeom>
        </p:spPr>
      </p:pic>
      <p:sp>
        <p:nvSpPr>
          <p:cNvPr id="4" name="TextBox 3"/>
          <p:cNvSpPr txBox="1"/>
          <p:nvPr/>
        </p:nvSpPr>
        <p:spPr>
          <a:xfrm>
            <a:off x="822960" y="618026"/>
            <a:ext cx="10393680" cy="523220"/>
          </a:xfrm>
          <a:prstGeom prst="rect">
            <a:avLst/>
          </a:prstGeom>
          <a:blipFill>
            <a:blip r:embed="rId4"/>
            <a:tile tx="0" ty="0" sx="100000" sy="100000" flip="none" algn="tl"/>
          </a:blipFill>
        </p:spPr>
        <p:txBody>
          <a:bodyPr wrap="square" rtlCol="0">
            <a:spAutoFit/>
          </a:bodyPr>
          <a:lstStyle/>
          <a:p>
            <a:pPr algn="ctr"/>
            <a:r>
              <a:rPr lang="en-US" sz="2800" b="1" dirty="0" err="1">
                <a:solidFill>
                  <a:srgbClr val="0070C0"/>
                </a:solidFill>
                <a:latin typeface="NikoshBAN" panose="02000000000000000000" pitchFamily="2" charset="0"/>
                <a:cs typeface="NikoshBAN" panose="02000000000000000000" pitchFamily="2" charset="0"/>
              </a:rPr>
              <a:t>আর্থিক</a:t>
            </a:r>
            <a:r>
              <a:rPr lang="bn-IN"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বাজারের</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আইনগত</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দিকসমূহ</a:t>
            </a:r>
            <a:endParaRPr lang="as-IN" sz="2800" dirty="0">
              <a:solidFill>
                <a:srgbClr val="0070C0"/>
              </a:solidFill>
              <a:latin typeface="SutonnyMJ" pitchFamily="2" charset="0"/>
              <a:cs typeface="NikoshBAN" panose="02000000000000000000" pitchFamily="2" charset="0"/>
            </a:endParaRPr>
          </a:p>
        </p:txBody>
      </p:sp>
      <p:sp>
        <p:nvSpPr>
          <p:cNvPr id="5" name="TextBox 4"/>
          <p:cNvSpPr txBox="1"/>
          <p:nvPr/>
        </p:nvSpPr>
        <p:spPr>
          <a:xfrm>
            <a:off x="822960" y="1449023"/>
            <a:ext cx="10393680" cy="705962"/>
          </a:xfrm>
          <a:prstGeom prst="rect">
            <a:avLst/>
          </a:prstGeom>
          <a:blipFill>
            <a:blip r:embed="rId5"/>
            <a:tile tx="0" ty="0" sx="100000" sy="100000" flip="none" algn="tl"/>
          </a:blipFill>
        </p:spPr>
        <p:txBody>
          <a:bodyPr wrap="square" rtlCol="0">
            <a:spAutoFit/>
          </a:bodyPr>
          <a:lstStyle/>
          <a:p>
            <a:pPr algn="ctr">
              <a:lnSpc>
                <a:spcPct val="115000"/>
              </a:lnSpc>
              <a:spcBef>
                <a:spcPts val="300"/>
              </a:spcBef>
              <a:spcAft>
                <a:spcPts val="300"/>
              </a:spcAft>
            </a:pPr>
            <a:r>
              <a:rPr lang="bn-IN" sz="3600" b="1" u="sng" dirty="0">
                <a:latin typeface="SutonnyMJ" pitchFamily="2" charset="0"/>
                <a:cs typeface="SutonnyMJ" pitchFamily="2" charset="0"/>
              </a:rPr>
              <a:t>যোগাযোগ</a:t>
            </a:r>
            <a:endParaRPr lang="en-US" sz="3600" b="1" u="sng" dirty="0">
              <a:latin typeface="NikoshBAN" panose="02000000000000000000"/>
              <a:cs typeface="SutonnyMJ" pitchFamily="2"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403" y="3713042"/>
            <a:ext cx="402076" cy="40207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1479" y="4245077"/>
            <a:ext cx="491528" cy="60453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0966" y="4918614"/>
            <a:ext cx="511088" cy="511088"/>
          </a:xfrm>
          <a:prstGeom prst="rect">
            <a:avLst/>
          </a:prstGeom>
        </p:spPr>
      </p:pic>
      <p:sp>
        <p:nvSpPr>
          <p:cNvPr id="10" name="Rectangle 9"/>
          <p:cNvSpPr/>
          <p:nvPr/>
        </p:nvSpPr>
        <p:spPr>
          <a:xfrm>
            <a:off x="1543007" y="3648204"/>
            <a:ext cx="7171579"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https://www.facebook.com/shahadatelearning</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577" y="5669280"/>
            <a:ext cx="486850" cy="486850"/>
          </a:xfrm>
          <a:prstGeom prst="rect">
            <a:avLst/>
          </a:prstGeom>
        </p:spPr>
      </p:pic>
      <p:sp>
        <p:nvSpPr>
          <p:cNvPr id="12" name="Rectangle 11"/>
          <p:cNvSpPr/>
          <p:nvPr/>
        </p:nvSpPr>
        <p:spPr>
          <a:xfrm>
            <a:off x="1543007" y="5632910"/>
            <a:ext cx="9231438"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https://www.linkedin.com/in/shahadat-hossain-7162b5109//</a:t>
            </a:r>
          </a:p>
        </p:txBody>
      </p:sp>
      <p:sp>
        <p:nvSpPr>
          <p:cNvPr id="13" name="Rectangle 12"/>
          <p:cNvSpPr/>
          <p:nvPr/>
        </p:nvSpPr>
        <p:spPr>
          <a:xfrm>
            <a:off x="1532055" y="4902989"/>
            <a:ext cx="6249531"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https://twitter.com/MdShaha32185614//</a:t>
            </a:r>
          </a:p>
        </p:txBody>
      </p:sp>
      <p:sp>
        <p:nvSpPr>
          <p:cNvPr id="14" name="Rectangle 13"/>
          <p:cNvSpPr/>
          <p:nvPr/>
        </p:nvSpPr>
        <p:spPr>
          <a:xfrm>
            <a:off x="1543007" y="4296518"/>
            <a:ext cx="9184566"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https://www.youtube.com/channel/UCFXUUBTl0mdfu4lDpW7ZIAg</a:t>
            </a: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4403" y="3099026"/>
            <a:ext cx="498860" cy="498860"/>
          </a:xfrm>
          <a:prstGeom prst="rect">
            <a:avLst/>
          </a:prstGeom>
        </p:spPr>
      </p:pic>
      <p:sp>
        <p:nvSpPr>
          <p:cNvPr id="15" name="Rectangle 14"/>
          <p:cNvSpPr/>
          <p:nvPr/>
        </p:nvSpPr>
        <p:spPr>
          <a:xfrm>
            <a:off x="1620449" y="2428922"/>
            <a:ext cx="2139753" cy="523220"/>
          </a:xfrm>
          <a:prstGeom prst="rect">
            <a:avLst/>
          </a:prstGeom>
        </p:spPr>
        <p:txBody>
          <a:bodyPr wrap="none">
            <a:spAutoFit/>
          </a:bodyPr>
          <a:lstStyle/>
          <a:p>
            <a:r>
              <a:rPr lang="en-US" sz="2800" b="1" dirty="0" smtClean="0">
                <a:latin typeface="Times New Roman" panose="02020603050405020304" pitchFamily="18" charset="0"/>
                <a:cs typeface="Times New Roman" panose="02020603050405020304" pitchFamily="18" charset="0"/>
              </a:rPr>
              <a:t>01720118294</a:t>
            </a:r>
            <a:endParaRPr lang="en-US" sz="2800" b="1" dirty="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4403" y="2516979"/>
            <a:ext cx="536046" cy="536046"/>
          </a:xfrm>
          <a:prstGeom prst="rect">
            <a:avLst/>
          </a:prstGeom>
        </p:spPr>
      </p:pic>
      <p:sp>
        <p:nvSpPr>
          <p:cNvPr id="17" name="Rectangle 16"/>
          <p:cNvSpPr/>
          <p:nvPr/>
        </p:nvSpPr>
        <p:spPr>
          <a:xfrm>
            <a:off x="1543007" y="3053026"/>
            <a:ext cx="5359159" cy="523220"/>
          </a:xfrm>
          <a:prstGeom prst="rect">
            <a:avLst/>
          </a:prstGeom>
        </p:spPr>
        <p:txBody>
          <a:bodyPr wrap="none">
            <a:spAutoFit/>
          </a:bodyPr>
          <a:lstStyle/>
          <a:p>
            <a:r>
              <a:rPr lang="en-US" sz="2800" b="1" dirty="0" smtClean="0">
                <a:latin typeface="Times New Roman" panose="02020603050405020304" pitchFamily="18" charset="0"/>
                <a:cs typeface="Times New Roman" panose="02020603050405020304" pitchFamily="18" charset="0"/>
              </a:rPr>
              <a:t>hossainshahadat1985@gmail.com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334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in)">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circle(in)">
                                      <p:cBhvr>
                                        <p:cTn id="6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3" grpId="0"/>
      <p:bldP spid="14" grpId="0"/>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6" y="711497"/>
            <a:ext cx="10654146" cy="830997"/>
          </a:xfrm>
          <a:prstGeom prst="rect">
            <a:avLst/>
          </a:prstGeom>
          <a:blipFill>
            <a:blip r:embed="rId2"/>
            <a:tile tx="0" ty="0" sx="100000" sy="100000" flip="none" algn="tl"/>
          </a:blipFill>
        </p:spPr>
        <p:txBody>
          <a:bodyPr wrap="square" rtlCol="0">
            <a:spAutoFit/>
          </a:bodyPr>
          <a:lstStyle/>
          <a:p>
            <a:pPr algn="ctr"/>
            <a:r>
              <a:rPr lang="en-US" sz="4800" b="1" dirty="0" err="1" smtClean="0">
                <a:solidFill>
                  <a:srgbClr val="7030A0"/>
                </a:solidFill>
                <a:latin typeface="NikoshBAN" panose="02000000000000000000" pitchFamily="2" charset="0"/>
                <a:cs typeface="NikoshBAN" panose="02000000000000000000" pitchFamily="2" charset="0"/>
              </a:rPr>
              <a:t>ধন্যবাদ</a:t>
            </a:r>
            <a:endParaRPr lang="en-US" sz="4800" b="1" dirty="0">
              <a:solidFill>
                <a:srgbClr val="7030A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46" y="1542494"/>
            <a:ext cx="10654146" cy="4719761"/>
          </a:xfrm>
          <a:prstGeom prst="rect">
            <a:avLst/>
          </a:prstGeom>
        </p:spPr>
      </p:pic>
    </p:spTree>
    <p:extLst>
      <p:ext uri="{BB962C8B-B14F-4D97-AF65-F5344CB8AC3E}">
        <p14:creationId xmlns:p14="http://schemas.microsoft.com/office/powerpoint/2010/main" val="3350499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6930" y="691770"/>
            <a:ext cx="10417652" cy="830997"/>
          </a:xfrm>
          <a:prstGeom prst="rect">
            <a:avLst/>
          </a:prstGeom>
          <a:blipFill>
            <a:blip r:embed="rId2"/>
            <a:tile tx="0" ty="0" sx="100000" sy="100000" flip="none" algn="tl"/>
          </a:blipFill>
        </p:spPr>
        <p:txBody>
          <a:bodyPr wrap="square" rtlCol="0">
            <a:spAutoFit/>
          </a:bodyPr>
          <a:lstStyle/>
          <a:p>
            <a:pPr algn="ctr"/>
            <a:r>
              <a:rPr lang="bn-IN" sz="4800" dirty="0" smtClean="0">
                <a:solidFill>
                  <a:srgbClr val="0070C0"/>
                </a:solidFill>
                <a:latin typeface="NikoshBAN" panose="02000000000000000000" pitchFamily="2" charset="0"/>
                <a:cs typeface="NikoshBAN" panose="02000000000000000000" pitchFamily="2" charset="0"/>
              </a:rPr>
              <a:t>পাঠ পরিচিতি</a:t>
            </a:r>
            <a:r>
              <a:rPr lang="en-US" sz="4800" dirty="0" smtClean="0">
                <a:solidFill>
                  <a:srgbClr val="0070C0"/>
                </a:solidFill>
                <a:latin typeface="NikoshBAN" panose="02000000000000000000" pitchFamily="2" charset="0"/>
                <a:cs typeface="NikoshBAN" panose="02000000000000000000" pitchFamily="2" charset="0"/>
              </a:rPr>
              <a:t> </a:t>
            </a:r>
            <a:endParaRPr lang="en-US" sz="4800"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1528550" y="2096297"/>
            <a:ext cx="9678166" cy="3477875"/>
          </a:xfrm>
          <a:prstGeom prst="rect">
            <a:avLst/>
          </a:prstGeom>
          <a:noFill/>
        </p:spPr>
        <p:txBody>
          <a:bodyPr wrap="square" rtlCol="0">
            <a:spAutoFit/>
          </a:bodyPr>
          <a:lstStyle/>
          <a:p>
            <a:pPr algn="ctr"/>
            <a:r>
              <a:rPr lang="bn-IN" sz="4400" dirty="0" smtClean="0">
                <a:latin typeface="SutonnyMJ" pitchFamily="2" charset="0"/>
                <a:cs typeface="NikoshBAN" panose="02000000000000000000" pitchFamily="2" charset="0"/>
              </a:rPr>
              <a:t>উচ্চ মাধ্যমিক-১ম বর্ষ</a:t>
            </a:r>
            <a:endParaRPr lang="en-US" sz="4400" dirty="0" smtClean="0">
              <a:latin typeface="SutonnyMJ" pitchFamily="2" charset="0"/>
              <a:cs typeface="NikoshBAN" panose="02000000000000000000" pitchFamily="2" charset="0"/>
            </a:endParaRPr>
          </a:p>
          <a:p>
            <a:pPr algn="ctr"/>
            <a:r>
              <a:rPr lang="bn-IN" sz="4400" dirty="0" smtClean="0">
                <a:latin typeface="SutonnyMJ" pitchFamily="2" charset="0"/>
                <a:cs typeface="NikoshBAN" panose="02000000000000000000" pitchFamily="2" charset="0"/>
              </a:rPr>
              <a:t>ফিন্যান্স, ব্যাংকিং ও বিমা-১ম পত্র</a:t>
            </a:r>
            <a:endParaRPr lang="en-US" sz="4400" dirty="0" smtClean="0">
              <a:latin typeface="SutonnyMJ" pitchFamily="2" charset="0"/>
              <a:cs typeface="NikoshBAN" panose="02000000000000000000" pitchFamily="2" charset="0"/>
            </a:endParaRPr>
          </a:p>
          <a:p>
            <a:pPr algn="ctr"/>
            <a:r>
              <a:rPr lang="en-US" sz="4400" dirty="0" err="1" smtClean="0">
                <a:latin typeface="SutonnyMJ" pitchFamily="2" charset="0"/>
                <a:cs typeface="NikoshBAN" panose="02000000000000000000" pitchFamily="2" charset="0"/>
              </a:rPr>
              <a:t>দ্বিতীয়</a:t>
            </a:r>
            <a:r>
              <a:rPr lang="bn-IN" sz="4400" dirty="0" smtClean="0">
                <a:latin typeface="SutonnyMJ" pitchFamily="2" charset="0"/>
                <a:cs typeface="NikoshBAN" panose="02000000000000000000" pitchFamily="2" charset="0"/>
              </a:rPr>
              <a:t> অধ্যায়-</a:t>
            </a:r>
            <a:r>
              <a:rPr lang="en-US" sz="4400" dirty="0" smtClean="0">
                <a:latin typeface="SutonnyMJ" pitchFamily="2" charset="0"/>
                <a:cs typeface="NikoshBAN" panose="02000000000000000000" pitchFamily="2" charset="0"/>
              </a:rPr>
              <a:t> </a:t>
            </a:r>
            <a:r>
              <a:rPr lang="en-US" sz="4400" dirty="0" err="1" smtClean="0">
                <a:latin typeface="SutonnyMJ" pitchFamily="2" charset="0"/>
                <a:cs typeface="NikoshBAN" panose="02000000000000000000" pitchFamily="2" charset="0"/>
              </a:rPr>
              <a:t>আর্থিক</a:t>
            </a:r>
            <a:r>
              <a:rPr lang="en-US" sz="4400" dirty="0" smtClean="0">
                <a:latin typeface="SutonnyMJ" pitchFamily="2" charset="0"/>
                <a:cs typeface="NikoshBAN" panose="02000000000000000000" pitchFamily="2" charset="0"/>
              </a:rPr>
              <a:t> </a:t>
            </a:r>
            <a:r>
              <a:rPr lang="en-US" sz="4400" dirty="0" err="1" smtClean="0">
                <a:latin typeface="SutonnyMJ" pitchFamily="2" charset="0"/>
                <a:cs typeface="NikoshBAN" panose="02000000000000000000" pitchFamily="2" charset="0"/>
              </a:rPr>
              <a:t>বাজারের</a:t>
            </a:r>
            <a:r>
              <a:rPr lang="en-US" sz="4400" dirty="0" smtClean="0">
                <a:latin typeface="SutonnyMJ" pitchFamily="2" charset="0"/>
                <a:cs typeface="NikoshBAN" panose="02000000000000000000" pitchFamily="2" charset="0"/>
              </a:rPr>
              <a:t> </a:t>
            </a:r>
            <a:r>
              <a:rPr lang="en-US" sz="4400" dirty="0" err="1" smtClean="0">
                <a:latin typeface="SutonnyMJ" pitchFamily="2" charset="0"/>
                <a:cs typeface="NikoshBAN" panose="02000000000000000000" pitchFamily="2" charset="0"/>
              </a:rPr>
              <a:t>আইনগত</a:t>
            </a:r>
            <a:r>
              <a:rPr lang="en-US" sz="4400" dirty="0" smtClean="0">
                <a:latin typeface="SutonnyMJ" pitchFamily="2" charset="0"/>
                <a:cs typeface="NikoshBAN" panose="02000000000000000000" pitchFamily="2" charset="0"/>
              </a:rPr>
              <a:t> </a:t>
            </a:r>
            <a:r>
              <a:rPr lang="en-US" sz="4400" dirty="0" err="1" smtClean="0">
                <a:latin typeface="SutonnyMJ" pitchFamily="2" charset="0"/>
                <a:cs typeface="NikoshBAN" panose="02000000000000000000" pitchFamily="2" charset="0"/>
              </a:rPr>
              <a:t>দিকসমূহ</a:t>
            </a:r>
            <a:endParaRPr lang="en-US" sz="4400" dirty="0">
              <a:latin typeface="SutonnyMJ" pitchFamily="2" charset="0"/>
              <a:cs typeface="NikoshBAN" panose="02000000000000000000" pitchFamily="2" charset="0"/>
            </a:endParaRPr>
          </a:p>
          <a:p>
            <a:pPr algn="ctr"/>
            <a:r>
              <a:rPr lang="bn-IN" sz="4400" dirty="0" smtClean="0">
                <a:latin typeface="SutonnyMJ" pitchFamily="2" charset="0"/>
                <a:cs typeface="NikoshBAN" panose="02000000000000000000" pitchFamily="2" charset="0"/>
              </a:rPr>
              <a:t>তারিখঃ </a:t>
            </a:r>
            <a:r>
              <a:rPr lang="en-US" sz="4400" dirty="0" smtClean="0">
                <a:latin typeface="SutonnyMJ" pitchFamily="2" charset="0"/>
                <a:cs typeface="NikoshBAN" panose="02000000000000000000" pitchFamily="2" charset="0"/>
              </a:rPr>
              <a:t>17</a:t>
            </a:r>
            <a:r>
              <a:rPr lang="bn-IN" sz="4400" dirty="0" smtClean="0">
                <a:latin typeface="SutonnyMJ" pitchFamily="2" charset="0"/>
                <a:cs typeface="NikoshBAN" panose="02000000000000000000" pitchFamily="2" charset="0"/>
              </a:rPr>
              <a:t>/১</a:t>
            </a:r>
            <a:r>
              <a:rPr lang="en-US" sz="4400" dirty="0" smtClean="0">
                <a:latin typeface="SutonnyMJ" pitchFamily="2" charset="0"/>
                <a:cs typeface="NikoshBAN" panose="02000000000000000000" pitchFamily="2" charset="0"/>
              </a:rPr>
              <a:t>1</a:t>
            </a:r>
            <a:r>
              <a:rPr lang="bn-IN" sz="4400" dirty="0" smtClean="0">
                <a:latin typeface="SutonnyMJ" pitchFamily="2" charset="0"/>
                <a:cs typeface="NikoshBAN" panose="02000000000000000000" pitchFamily="2" charset="0"/>
              </a:rPr>
              <a:t>/২০২০ খ্রিঃ</a:t>
            </a:r>
          </a:p>
          <a:p>
            <a:pPr algn="ctr"/>
            <a:r>
              <a:rPr lang="bn-IN" sz="4400" smtClean="0">
                <a:latin typeface="SutonnyMJ" pitchFamily="2" charset="0"/>
                <a:cs typeface="NikoshBAN" panose="02000000000000000000" pitchFamily="2" charset="0"/>
              </a:rPr>
              <a:t>সময়ঃ ৫০ মিনিট</a:t>
            </a:r>
            <a:endParaRPr lang="en-US" sz="4400" dirty="0" smtClean="0">
              <a:latin typeface="SutonnyMJ" pitchFamily="2" charset="0"/>
              <a:cs typeface="SutonnyMJ" pitchFamily="2" charset="0"/>
            </a:endParaRPr>
          </a:p>
        </p:txBody>
      </p:sp>
    </p:spTree>
    <p:extLst>
      <p:ext uri="{BB962C8B-B14F-4D97-AF65-F5344CB8AC3E}">
        <p14:creationId xmlns:p14="http://schemas.microsoft.com/office/powerpoint/2010/main" val="1959011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3" y="744581"/>
            <a:ext cx="10595828" cy="830997"/>
          </a:xfrm>
          <a:prstGeom prst="rect">
            <a:avLst/>
          </a:prstGeom>
          <a:blipFill>
            <a:blip r:embed="rId2"/>
            <a:tile tx="0" ty="0" sx="100000" sy="100000" flip="none" algn="tl"/>
          </a:blipFill>
        </p:spPr>
        <p:txBody>
          <a:bodyPr wrap="square" rtlCol="0">
            <a:spAutoFit/>
          </a:bodyPr>
          <a:lstStyle/>
          <a:p>
            <a:pPr algn="ctr"/>
            <a:r>
              <a:rPr lang="en-US" sz="4800" b="1" dirty="0" err="1" smtClean="0">
                <a:solidFill>
                  <a:srgbClr val="0070C0"/>
                </a:solidFill>
                <a:latin typeface="NikoshBAN" panose="02000000000000000000" pitchFamily="2" charset="0"/>
                <a:cs typeface="NikoshBAN" panose="02000000000000000000" pitchFamily="2" charset="0"/>
              </a:rPr>
              <a:t>ছবি</a:t>
            </a:r>
            <a:endParaRPr lang="en-US" sz="4800" b="1" dirty="0">
              <a:solidFill>
                <a:srgbClr val="0070C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3" y="1575577"/>
            <a:ext cx="5297914" cy="471855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718"/>
          <a:stretch/>
        </p:blipFill>
        <p:spPr>
          <a:xfrm>
            <a:off x="6129187" y="1575576"/>
            <a:ext cx="5297914" cy="4718556"/>
          </a:xfrm>
          <a:prstGeom prst="rect">
            <a:avLst/>
          </a:prstGeom>
        </p:spPr>
      </p:pic>
    </p:spTree>
    <p:extLst>
      <p:ext uri="{BB962C8B-B14F-4D97-AF65-F5344CB8AC3E}">
        <p14:creationId xmlns:p14="http://schemas.microsoft.com/office/powerpoint/2010/main" val="404169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05624"/>
            <a:ext cx="10723418" cy="830997"/>
          </a:xfrm>
          <a:prstGeom prst="rect">
            <a:avLst/>
          </a:prstGeom>
          <a:blipFill>
            <a:blip r:embed="rId2"/>
            <a:tile tx="0" ty="0" sx="100000" sy="100000" flip="none" algn="tl"/>
          </a:blipFill>
        </p:spPr>
        <p:txBody>
          <a:bodyPr wrap="square" rtlCol="0">
            <a:spAutoFit/>
          </a:bodyPr>
          <a:lstStyle/>
          <a:p>
            <a:pPr algn="ctr"/>
            <a:r>
              <a:rPr lang="bn-IN" sz="4800" b="1" dirty="0" smtClean="0">
                <a:solidFill>
                  <a:srgbClr val="0070C0"/>
                </a:solidFill>
                <a:latin typeface="NikoshBAN" panose="02000000000000000000" pitchFamily="2" charset="0"/>
                <a:cs typeface="NikoshBAN" panose="02000000000000000000" pitchFamily="2" charset="0"/>
              </a:rPr>
              <a:t>পাঠ </a:t>
            </a:r>
            <a:r>
              <a:rPr lang="en-US" sz="4800" b="1" dirty="0" err="1" smtClean="0">
                <a:solidFill>
                  <a:srgbClr val="0070C0"/>
                </a:solidFill>
                <a:latin typeface="NikoshBAN" panose="02000000000000000000" pitchFamily="2" charset="0"/>
                <a:cs typeface="NikoshBAN" panose="02000000000000000000" pitchFamily="2" charset="0"/>
              </a:rPr>
              <a:t>ঘোষনা</a:t>
            </a:r>
            <a:endParaRPr lang="en-US" sz="4800" b="1"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762000" y="2692042"/>
            <a:ext cx="10723418" cy="1107996"/>
          </a:xfrm>
          <a:prstGeom prst="rect">
            <a:avLst/>
          </a:prstGeom>
          <a:blipFill>
            <a:blip r:embed="rId3"/>
            <a:tile tx="0" ty="0" sx="100000" sy="100000" flip="none" algn="tl"/>
          </a:blipFill>
        </p:spPr>
        <p:txBody>
          <a:bodyPr wrap="square" rtlCol="0">
            <a:spAutoFit/>
          </a:bodyPr>
          <a:lstStyle/>
          <a:p>
            <a:pPr algn="ctr"/>
            <a:r>
              <a:rPr lang="bn-IN" sz="6600" dirty="0" smtClean="0">
                <a:solidFill>
                  <a:srgbClr val="FFC000"/>
                </a:solidFill>
                <a:latin typeface="NikoshBAN" panose="02000000000000000000" pitchFamily="2" charset="0"/>
                <a:cs typeface="NikoshBAN" panose="02000000000000000000" pitchFamily="2" charset="0"/>
              </a:rPr>
              <a:t>আর্থিক বাজারে</a:t>
            </a:r>
            <a:r>
              <a:rPr lang="en-US" sz="6600" dirty="0" smtClean="0">
                <a:solidFill>
                  <a:srgbClr val="FFC000"/>
                </a:solidFill>
                <a:latin typeface="NikoshBAN" panose="02000000000000000000" pitchFamily="2" charset="0"/>
                <a:cs typeface="NikoshBAN" panose="02000000000000000000" pitchFamily="2" charset="0"/>
              </a:rPr>
              <a:t> </a:t>
            </a:r>
            <a:r>
              <a:rPr lang="bn-IN" sz="6600" dirty="0" smtClean="0">
                <a:solidFill>
                  <a:srgbClr val="FFC000"/>
                </a:solidFill>
                <a:latin typeface="NikoshBAN" panose="02000000000000000000" pitchFamily="2" charset="0"/>
                <a:cs typeface="NikoshBAN" panose="02000000000000000000" pitchFamily="2" charset="0"/>
              </a:rPr>
              <a:t>প্রচলিত </a:t>
            </a:r>
            <a:r>
              <a:rPr lang="bn-IN" sz="6600" dirty="0" smtClean="0">
                <a:solidFill>
                  <a:srgbClr val="FFC000"/>
                </a:solidFill>
                <a:latin typeface="NikoshBAN" panose="02000000000000000000" pitchFamily="2" charset="0"/>
                <a:cs typeface="NikoshBAN" panose="02000000000000000000" pitchFamily="2" charset="0"/>
              </a:rPr>
              <a:t>আইনসমূহ</a:t>
            </a:r>
            <a:r>
              <a:rPr lang="en-US" sz="6600" smtClean="0">
                <a:solidFill>
                  <a:srgbClr val="FFC000"/>
                </a:solidFill>
                <a:latin typeface="NikoshBAN" panose="02000000000000000000" pitchFamily="2" charset="0"/>
                <a:cs typeface="NikoshBAN" panose="02000000000000000000" pitchFamily="2" charset="0"/>
              </a:rPr>
              <a:t>-2</a:t>
            </a:r>
            <a:endParaRPr lang="bn-IN" sz="6600" dirty="0" smtClean="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5221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91770"/>
            <a:ext cx="10398642" cy="584775"/>
          </a:xfrm>
          <a:prstGeom prst="rect">
            <a:avLst/>
          </a:prstGeom>
          <a:blipFill>
            <a:blip r:embed="rId2"/>
            <a:tile tx="0" ty="0" sx="100000" sy="100000" flip="none" algn="tl"/>
          </a:blipFill>
        </p:spPr>
        <p:txBody>
          <a:bodyPr wrap="square" rtlCol="0">
            <a:spAutoFit/>
          </a:bodyPr>
          <a:lstStyle/>
          <a:p>
            <a:pPr algn="ctr"/>
            <a:r>
              <a:rPr lang="en-US" sz="3200" b="1" dirty="0" err="1">
                <a:solidFill>
                  <a:srgbClr val="0070C0"/>
                </a:solidFill>
                <a:latin typeface="NikoshBAN" panose="02000000000000000000" pitchFamily="2" charset="0"/>
                <a:cs typeface="NikoshBAN" panose="02000000000000000000" pitchFamily="2" charset="0"/>
              </a:rPr>
              <a:t>আর্থিক</a:t>
            </a:r>
            <a:r>
              <a:rPr lang="bn-IN"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বাজারের</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আইনগত</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দিকসমূহ</a:t>
            </a:r>
            <a:r>
              <a:rPr lang="bn-IN" sz="3200" b="1" dirty="0">
                <a:solidFill>
                  <a:srgbClr val="0070C0"/>
                </a:solidFill>
                <a:latin typeface="NikoshBAN" panose="02000000000000000000" pitchFamily="2" charset="0"/>
                <a:cs typeface="NikoshBAN" panose="02000000000000000000" pitchFamily="2" charset="0"/>
              </a:rPr>
              <a:t> </a:t>
            </a:r>
            <a:endParaRPr lang="en-US" sz="3200" b="1" dirty="0">
              <a:solidFill>
                <a:srgbClr val="0070C0"/>
              </a:solidFill>
              <a:latin typeface="NikoshBAN" panose="02000000000000000000" pitchFamily="2" charset="0"/>
              <a:cs typeface="NikoshBAN" panose="02000000000000000000" pitchFamily="2" charset="0"/>
            </a:endParaRPr>
          </a:p>
        </p:txBody>
      </p:sp>
      <p:sp>
        <p:nvSpPr>
          <p:cNvPr id="7" name="TextBox 6"/>
          <p:cNvSpPr txBox="1"/>
          <p:nvPr/>
        </p:nvSpPr>
        <p:spPr>
          <a:xfrm>
            <a:off x="914400" y="2928411"/>
            <a:ext cx="10398642" cy="2554545"/>
          </a:xfrm>
          <a:prstGeom prst="rect">
            <a:avLst/>
          </a:prstGeom>
          <a:noFill/>
        </p:spPr>
        <p:txBody>
          <a:bodyPr wrap="square" rtlCol="0">
            <a:spAutoFit/>
          </a:bodyPr>
          <a:lstStyle/>
          <a:p>
            <a:pPr marL="457200" indent="-457200">
              <a:buFont typeface="Wingdings" panose="05000000000000000000" pitchFamily="2" charset="2"/>
              <a:buChar char="Ø"/>
            </a:pPr>
            <a:r>
              <a:rPr lang="bn-IN" sz="3200" dirty="0">
                <a:latin typeface="NikoshBAN" panose="02000000000000000000" pitchFamily="2" charset="0"/>
                <a:cs typeface="NikoshBAN" panose="02000000000000000000" pitchFamily="2" charset="0"/>
              </a:rPr>
              <a:t>বৈদেশিক বিনিময় নিয়ন্ত্রণ আইন- ১৯৪৭ </a:t>
            </a:r>
            <a:r>
              <a:rPr lang="bn-IN" sz="3200" dirty="0">
                <a:solidFill>
                  <a:prstClr val="black"/>
                </a:solidFill>
                <a:latin typeface="NikoshBAN" panose="02000000000000000000" pitchFamily="2" charset="0"/>
                <a:cs typeface="NikoshBAN" panose="02000000000000000000" pitchFamily="2" charset="0"/>
              </a:rPr>
              <a:t>বর্ণনা করতে পারবে।</a:t>
            </a:r>
            <a:r>
              <a:rPr lang="bn-BD" sz="3200" dirty="0">
                <a:solidFill>
                  <a:prstClr val="black"/>
                </a:solidFill>
                <a:latin typeface="NikoshBAN" panose="02000000000000000000" pitchFamily="2" charset="0"/>
                <a:cs typeface="NikoshBAN" panose="02000000000000000000" pitchFamily="2" charset="0"/>
              </a:rPr>
              <a:t> </a:t>
            </a:r>
            <a:endParaRPr lang="en-US" sz="3200" dirty="0" smtClean="0">
              <a:solidFill>
                <a:prstClr val="black"/>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3200" dirty="0">
                <a:latin typeface="NikoshBAN" panose="02000000000000000000" pitchFamily="2" charset="0"/>
                <a:cs typeface="NikoshBAN" panose="02000000000000000000" pitchFamily="2" charset="0"/>
              </a:rPr>
              <a:t>সিকিউরিটিজ অ্যান্ড এক্সচেঞ্জ অধ্যাদেশ-১৯৬৯ </a:t>
            </a:r>
            <a:r>
              <a:rPr lang="bn-IN" sz="3200" dirty="0">
                <a:solidFill>
                  <a:prstClr val="black"/>
                </a:solidFill>
                <a:latin typeface="NikoshBAN" panose="02000000000000000000" pitchFamily="2" charset="0"/>
                <a:cs typeface="NikoshBAN" panose="02000000000000000000" pitchFamily="2" charset="0"/>
              </a:rPr>
              <a:t>বর্ণনা করতে পারবে।</a:t>
            </a:r>
            <a:r>
              <a:rPr lang="bn-BD" sz="3200" dirty="0">
                <a:solidFill>
                  <a:prstClr val="black"/>
                </a:solidFill>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3200" dirty="0">
                <a:latin typeface="NikoshBAN" panose="02000000000000000000" pitchFamily="2" charset="0"/>
                <a:cs typeface="NikoshBAN" panose="02000000000000000000" pitchFamily="2" charset="0"/>
              </a:rPr>
              <a:t>মানি লন্ডারিং প্রতিরোধ আইন 2002 </a:t>
            </a:r>
            <a:r>
              <a:rPr lang="bn-IN" sz="3200" dirty="0">
                <a:solidFill>
                  <a:prstClr val="black"/>
                </a:solidFill>
                <a:latin typeface="NikoshBAN" panose="02000000000000000000" pitchFamily="2" charset="0"/>
                <a:cs typeface="NikoshBAN" panose="02000000000000000000" pitchFamily="2" charset="0"/>
              </a:rPr>
              <a:t>বর্ণনা করতে পারবে।</a:t>
            </a:r>
            <a:r>
              <a:rPr lang="bn-BD" sz="3200" dirty="0">
                <a:solidFill>
                  <a:prstClr val="black"/>
                </a:solidFill>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3200" dirty="0">
                <a:latin typeface="NikoshBAN" panose="02000000000000000000" pitchFamily="2" charset="0"/>
                <a:cs typeface="NikoshBAN" panose="02000000000000000000" pitchFamily="2" charset="0"/>
              </a:rPr>
              <a:t>হস্তান্তরযোগ্য দলিল আইন 1881 </a:t>
            </a:r>
            <a:r>
              <a:rPr lang="bn-IN" sz="3200" dirty="0">
                <a:solidFill>
                  <a:prstClr val="black"/>
                </a:solidFill>
                <a:latin typeface="NikoshBAN" panose="02000000000000000000" pitchFamily="2" charset="0"/>
                <a:cs typeface="NikoshBAN" panose="02000000000000000000" pitchFamily="2" charset="0"/>
              </a:rPr>
              <a:t>বর্ণনা করতে পারবে।</a:t>
            </a:r>
            <a:r>
              <a:rPr lang="bn-BD" sz="3200" dirty="0">
                <a:solidFill>
                  <a:prstClr val="black"/>
                </a:solidFill>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bn-IN" sz="3200" dirty="0">
                <a:solidFill>
                  <a:prstClr val="black"/>
                </a:solidFill>
                <a:latin typeface="NikoshBAN" panose="02000000000000000000" pitchFamily="2" charset="0"/>
                <a:cs typeface="NikoshBAN" panose="02000000000000000000" pitchFamily="2" charset="0"/>
              </a:rPr>
              <a:t>বিমা আইন 2010 বর্ণনা করতে পারবে।</a:t>
            </a:r>
            <a:r>
              <a:rPr lang="bn-BD" sz="3200" dirty="0">
                <a:solidFill>
                  <a:prstClr val="black"/>
                </a:solidFill>
                <a:latin typeface="NikoshBAN" panose="02000000000000000000" pitchFamily="2" charset="0"/>
                <a:cs typeface="NikoshBAN" panose="02000000000000000000" pitchFamily="2" charset="0"/>
              </a:rPr>
              <a:t> </a:t>
            </a:r>
            <a:endParaRPr lang="bn-IN" sz="3200" dirty="0">
              <a:latin typeface="NikoshBAN" panose="02000000000000000000" pitchFamily="2" charset="0"/>
              <a:cs typeface="NikoshBAN" panose="02000000000000000000" pitchFamily="2" charset="0"/>
            </a:endParaRPr>
          </a:p>
        </p:txBody>
      </p:sp>
      <p:sp>
        <p:nvSpPr>
          <p:cNvPr id="6" name="TextBox 5"/>
          <p:cNvSpPr txBox="1"/>
          <p:nvPr/>
        </p:nvSpPr>
        <p:spPr>
          <a:xfrm>
            <a:off x="914400" y="1342658"/>
            <a:ext cx="10398642" cy="1107996"/>
          </a:xfrm>
          <a:prstGeom prst="rect">
            <a:avLst/>
          </a:prstGeom>
          <a:blipFill>
            <a:blip r:embed="rId3"/>
            <a:tile tx="0" ty="0" sx="100000" sy="100000" flip="none" algn="tl"/>
          </a:blipFill>
        </p:spPr>
        <p:txBody>
          <a:bodyPr wrap="square" rtlCol="0">
            <a:spAutoFit/>
          </a:bodyPr>
          <a:lstStyle/>
          <a:p>
            <a:pPr algn="ctr"/>
            <a:r>
              <a:rPr lang="as-IN" sz="6600" dirty="0">
                <a:solidFill>
                  <a:srgbClr val="FFC000"/>
                </a:solidFill>
                <a:latin typeface="SutonnyMJ" pitchFamily="2" charset="0"/>
                <a:cs typeface="NikoshBAN" panose="02000000000000000000" pitchFamily="2" charset="0"/>
              </a:rPr>
              <a:t>শিখনফল</a:t>
            </a:r>
            <a:endParaRPr lang="bn-IN" sz="6600" dirty="0" smtClean="0">
              <a:solidFill>
                <a:srgbClr val="FFC000"/>
              </a:solidFill>
              <a:latin typeface="SutonnyMJ" pitchFamily="2" charset="0"/>
              <a:cs typeface="NikoshBAN" panose="02000000000000000000" pitchFamily="2" charset="0"/>
            </a:endParaRPr>
          </a:p>
        </p:txBody>
      </p:sp>
    </p:spTree>
    <p:extLst>
      <p:ext uri="{BB962C8B-B14F-4D97-AF65-F5344CB8AC3E}">
        <p14:creationId xmlns:p14="http://schemas.microsoft.com/office/powerpoint/2010/main" val="176083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circle(in)">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circle(in)">
                                      <p:cBhvr>
                                        <p:cTn id="23" dur="20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circle(in)">
                                      <p:cBhvr>
                                        <p:cTn id="28" dur="20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circle(in)">
                                      <p:cBhvr>
                                        <p:cTn id="33" dur="20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circle(in)">
                                      <p:cBhvr>
                                        <p:cTn id="38"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3" y="2624717"/>
            <a:ext cx="10497277" cy="3539430"/>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সরকার </a:t>
            </a:r>
            <a:r>
              <a:rPr lang="bn-IN" sz="3200" dirty="0">
                <a:latin typeface="NikoshBAN" panose="02000000000000000000" pitchFamily="2" charset="0"/>
                <a:cs typeface="NikoshBAN" panose="02000000000000000000" pitchFamily="2" charset="0"/>
              </a:rPr>
              <a:t>কর্তৃক বৈদেশিক মুদ্রার যথাযথ ব্যবস্থাপনা জন্য প্রণীত সকল আইন-কানুন এবং গৃহীত কার্যক্রম কে বৈদেশিক মুদ্রা নিয়ন্ত্রণ আইন বলে। বৈদেশিক দেনা পরিশোধ, বৈদেশিক বিনিময় ও আমদানি-রপ্তানি বাণিজ্য পরিচালনার জন্য বৈদেশিক বিনিময় নিয়ন্ত্রণ আইন ১947 প্রণয়ন করা হয়। উদাহরণ স্বরূপ বলা যায়, যেমন বাংলাদেশের মুদ্রার নাম টাকা মার্কিন যুক্তরাষ্ট্রের মুদ্রা ডলার। যদি এক মার্কিন ডলার কিনতে </a:t>
            </a:r>
            <a:r>
              <a:rPr lang="bn-IN" sz="3200" dirty="0" smtClean="0">
                <a:latin typeface="NikoshBAN" panose="02000000000000000000" pitchFamily="2" charset="0"/>
                <a:cs typeface="NikoshBAN" panose="02000000000000000000" pitchFamily="2" charset="0"/>
              </a:rPr>
              <a:t>8৫ </a:t>
            </a:r>
            <a:r>
              <a:rPr lang="bn-IN" sz="3200" dirty="0">
                <a:latin typeface="NikoshBAN" panose="02000000000000000000" pitchFamily="2" charset="0"/>
                <a:cs typeface="NikoshBAN" panose="02000000000000000000" pitchFamily="2" charset="0"/>
              </a:rPr>
              <a:t>টাকা প্রয়োজন হয় তাহলে আমরা বলতে পারি </a:t>
            </a:r>
            <a:r>
              <a:rPr lang="bn-IN" sz="3200" dirty="0" smtClean="0">
                <a:latin typeface="NikoshBAN" panose="02000000000000000000" pitchFamily="2" charset="0"/>
                <a:cs typeface="NikoshBAN" panose="02000000000000000000" pitchFamily="2" charset="0"/>
              </a:rPr>
              <a:t>8৫ </a:t>
            </a:r>
            <a:r>
              <a:rPr lang="bn-IN" sz="3200" dirty="0">
                <a:latin typeface="NikoshBAN" panose="02000000000000000000" pitchFamily="2" charset="0"/>
                <a:cs typeface="NikoshBAN" panose="02000000000000000000" pitchFamily="2" charset="0"/>
              </a:rPr>
              <a:t>টাকা সমান এক ডলার। এক্ষেত্রে বিনিময় হার হবে </a:t>
            </a:r>
            <a:r>
              <a:rPr lang="bn-IN" sz="3200" dirty="0" smtClean="0">
                <a:latin typeface="NikoshBAN" panose="02000000000000000000" pitchFamily="2" charset="0"/>
                <a:cs typeface="NikoshBAN" panose="02000000000000000000" pitchFamily="2" charset="0"/>
              </a:rPr>
              <a:t>8৫ </a:t>
            </a:r>
            <a:r>
              <a:rPr lang="bn-IN" sz="3200" dirty="0">
                <a:latin typeface="NikoshBAN" panose="02000000000000000000" pitchFamily="2" charset="0"/>
                <a:cs typeface="NikoshBAN" panose="02000000000000000000" pitchFamily="2" charset="0"/>
              </a:rPr>
              <a:t>টাকা = 1 ডলার</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sp>
        <p:nvSpPr>
          <p:cNvPr id="6" name="TextBox 5"/>
          <p:cNvSpPr txBox="1"/>
          <p:nvPr/>
        </p:nvSpPr>
        <p:spPr>
          <a:xfrm>
            <a:off x="858983" y="1319689"/>
            <a:ext cx="10497277" cy="1200329"/>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বৈদেশিক বিনিময় নিয়ন্ত্রণ আইন- ১৯৪৭ </a:t>
            </a:r>
            <a:endParaRPr lang="en-US" sz="3600" dirty="0" smtClean="0">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Foreign Exchange Regulatory Act-</a:t>
            </a:r>
            <a:r>
              <a:rPr lang="en-US" sz="3600" dirty="0">
                <a:latin typeface="Times New Roman" panose="02020603050405020304" pitchFamily="18" charset="0"/>
                <a:cs typeface="Times New Roman" panose="02020603050405020304" pitchFamily="18" charset="0"/>
              </a:rPr>
              <a:t>1947</a:t>
            </a:r>
            <a:r>
              <a:rPr lang="en-US" sz="3600" dirty="0">
                <a:latin typeface="NikoshBAN" panose="02000000000000000000" pitchFamily="2" charset="0"/>
                <a:cs typeface="NikoshBAN" panose="02000000000000000000" pitchFamily="2" charset="0"/>
              </a:rPr>
              <a:t>)</a:t>
            </a: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3929847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1982216"/>
            <a:ext cx="10497277" cy="452431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এই আইনের মাধ্যমে যেসব বিষয়গুলো নিয়ন্ত্রণ করা হয় তা নিম্নরূপঃ</a:t>
            </a:r>
          </a:p>
          <a:p>
            <a:r>
              <a:rPr lang="bn-IN" sz="3200" dirty="0" smtClean="0">
                <a:latin typeface="NikoshBAN" panose="02000000000000000000" pitchFamily="2" charset="0"/>
                <a:cs typeface="NikoshBAN" panose="02000000000000000000" pitchFamily="2" charset="0"/>
              </a:rPr>
              <a:t>০১. অনুমোদিত ডিলার ব্যতীত কোনো প্রতিষ্ঠান বৈদেশিক মুদ্রা লেনদেন করতে পারবেনা।</a:t>
            </a:r>
          </a:p>
          <a:p>
            <a:r>
              <a:rPr lang="bn-IN" sz="3200" dirty="0" smtClean="0">
                <a:latin typeface="NikoshBAN" panose="02000000000000000000" pitchFamily="2" charset="0"/>
                <a:cs typeface="NikoshBAN" panose="02000000000000000000" pitchFamily="2" charset="0"/>
              </a:rPr>
              <a:t>০২. বাংলাদেশী মুদ্রা ব্যতীত যেকোনো মুদ্রাকে বৈদেশিক মুদ্রা হিসেবে বিবেচনা করা হবে।</a:t>
            </a:r>
          </a:p>
          <a:p>
            <a:r>
              <a:rPr lang="bn-IN" sz="3200" dirty="0" smtClean="0">
                <a:latin typeface="NikoshBAN" panose="02000000000000000000" pitchFamily="2" charset="0"/>
                <a:cs typeface="NikoshBAN" panose="02000000000000000000" pitchFamily="2" charset="0"/>
              </a:rPr>
              <a:t>০৩. বৈদেশিক মুদ্রার মজুদ ও ক্রয়-বিক্রয় এবং আমদানিকৃত পণ্যের জন্য বৈদেশিক মুদ্রার পরিশোধ নিয়ন্ত্রণ।</a:t>
            </a:r>
          </a:p>
          <a:p>
            <a:r>
              <a:rPr lang="bn-IN" sz="3200" dirty="0" smtClean="0">
                <a:latin typeface="NikoshBAN" panose="02000000000000000000" pitchFamily="2" charset="0"/>
                <a:cs typeface="NikoshBAN" panose="02000000000000000000" pitchFamily="2" charset="0"/>
              </a:rPr>
              <a:t>০৪. বিদেশ ভ্রমণ, উচ্চ শিক্ষা, চিকিৎসা প্রভৃতি যেকোনো প্রয়োজনে বৈদেশিক মুদ্রা ক্রয়ের উপর নিয়ন্ত্রণ আরোপ।</a:t>
            </a: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বৈদেশিক বিনিময় নিয়ন্ত্রণ আইন- </a:t>
            </a:r>
            <a:r>
              <a:rPr lang="bn-IN" sz="3600" dirty="0" smtClean="0">
                <a:latin typeface="NikoshBAN" panose="02000000000000000000" pitchFamily="2" charset="0"/>
                <a:cs typeface="NikoshBAN" panose="02000000000000000000" pitchFamily="2" charset="0"/>
              </a:rPr>
              <a:t>১৯৪৭</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(চলমান) </a:t>
            </a:r>
            <a:endParaRPr lang="en-US" sz="3600" dirty="0" smtClean="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210721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982" y="1982216"/>
            <a:ext cx="10497277" cy="4524315"/>
          </a:xfrm>
          <a:prstGeom prst="rect">
            <a:avLst/>
          </a:prstGeom>
        </p:spPr>
        <p:txBody>
          <a:bodyPr wrap="square">
            <a:spAutoFit/>
          </a:bodyPr>
          <a:lstStyle/>
          <a:p>
            <a:r>
              <a:rPr lang="bn-IN" sz="3200" dirty="0" smtClean="0">
                <a:latin typeface="NikoshBAN" panose="02000000000000000000" pitchFamily="2" charset="0"/>
                <a:cs typeface="NikoshBAN" panose="02000000000000000000" pitchFamily="2" charset="0"/>
              </a:rPr>
              <a:t>০৫</a:t>
            </a:r>
            <a:r>
              <a:rPr lang="bn-IN" sz="3200" dirty="0">
                <a:latin typeface="NikoshBAN" panose="02000000000000000000" pitchFamily="2" charset="0"/>
                <a:cs typeface="NikoshBAN" panose="02000000000000000000" pitchFamily="2" charset="0"/>
              </a:rPr>
              <a:t>. এই আইনের অধীনে বৈদেশিক মুদ্রা বলতে সকল প্রকার কয়েন, টাকা, ব্যাংক নোট, পোষ্টাল নোট, মানি অর্ডার, ড্রাফট, ট্রাভেলার চেক, লেটার অব ক্রেডিট, বিনিময় বিল,  প্রতিজ্ঞাপত্র ইত্যাদি বিনিময় কে বুঝাবে।</a:t>
            </a:r>
          </a:p>
          <a:p>
            <a:r>
              <a:rPr lang="bn-IN" sz="3200" dirty="0">
                <a:latin typeface="NikoshBAN" panose="02000000000000000000" pitchFamily="2" charset="0"/>
                <a:cs typeface="NikoshBAN" panose="02000000000000000000" pitchFamily="2" charset="0"/>
              </a:rPr>
              <a:t>০৬. সিকিউরিটি বলতে শেয়ার, বন্ড, স্টক, ডিবেঞ্চার স্টক এবং সরকারি সিকিউরিটিকে বুঝায়।</a:t>
            </a:r>
          </a:p>
          <a:p>
            <a:r>
              <a:rPr lang="bn-IN" sz="3200" dirty="0">
                <a:latin typeface="NikoshBAN" panose="02000000000000000000" pitchFamily="2" charset="0"/>
                <a:cs typeface="NikoshBAN" panose="02000000000000000000" pitchFamily="2" charset="0"/>
              </a:rPr>
              <a:t>০৭. সরকারি অনুমতি ব্যতীত ব্যাংক আমদানি রপ্তানি বাণিজ্য বৈদেশিক মুদ্রা বিনিময় করতে পারবে না।  </a:t>
            </a:r>
          </a:p>
          <a:p>
            <a:r>
              <a:rPr lang="bn-IN" sz="3200" dirty="0">
                <a:latin typeface="NikoshBAN" panose="02000000000000000000" pitchFamily="2" charset="0"/>
                <a:cs typeface="NikoshBAN" panose="02000000000000000000" pitchFamily="2" charset="0"/>
              </a:rPr>
              <a:t>০৮. সরকার যেকোনো সময় যেকোনো প্রতিষ্ঠানের নিকট বৈদেশিক মুদ্রার তথ্য চাইতে পারে এবং উক্ত প্রতিষ্ঠান তথ্য দিতে বাধ্য থাকিবে</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p:txBody>
      </p:sp>
      <p:sp>
        <p:nvSpPr>
          <p:cNvPr id="6" name="TextBox 5"/>
          <p:cNvSpPr txBox="1"/>
          <p:nvPr/>
        </p:nvSpPr>
        <p:spPr>
          <a:xfrm>
            <a:off x="858983" y="1319689"/>
            <a:ext cx="10497277" cy="646331"/>
          </a:xfrm>
          <a:prstGeom prst="rect">
            <a:avLst/>
          </a:prstGeom>
          <a:blipFill>
            <a:blip r:embed="rId2"/>
            <a:tile tx="0" ty="0" sx="100000" sy="100000" flip="none" algn="tl"/>
          </a:blipFill>
        </p:spPr>
        <p:txBody>
          <a:bodyPr wrap="square" rtlCol="0">
            <a:spAutoFit/>
          </a:bodyPr>
          <a:lstStyle/>
          <a:p>
            <a:pPr algn="ctr"/>
            <a:r>
              <a:rPr lang="bn-IN" sz="3600" dirty="0">
                <a:latin typeface="NikoshBAN" panose="02000000000000000000" pitchFamily="2" charset="0"/>
                <a:cs typeface="NikoshBAN" panose="02000000000000000000" pitchFamily="2" charset="0"/>
              </a:rPr>
              <a:t>বৈদেশিক বিনিময় নিয়ন্ত্রণ আইন- ১৯৪৭ </a:t>
            </a:r>
            <a:r>
              <a:rPr lang="bn-IN" sz="3600" dirty="0" smtClean="0">
                <a:latin typeface="NikoshBAN" panose="02000000000000000000" pitchFamily="2" charset="0"/>
                <a:cs typeface="NikoshBAN" panose="02000000000000000000" pitchFamily="2" charset="0"/>
              </a:rPr>
              <a:t>(চলমান) </a:t>
            </a:r>
            <a:endParaRPr lang="en-US" sz="3600" dirty="0" smtClean="0">
              <a:latin typeface="NikoshBAN" panose="02000000000000000000" pitchFamily="2" charset="0"/>
              <a:cs typeface="NikoshBAN" panose="02000000000000000000" pitchFamily="2" charset="0"/>
            </a:endParaRPr>
          </a:p>
        </p:txBody>
      </p:sp>
      <p:sp>
        <p:nvSpPr>
          <p:cNvPr id="4" name="TextBox 3"/>
          <p:cNvSpPr txBox="1"/>
          <p:nvPr/>
        </p:nvSpPr>
        <p:spPr>
          <a:xfrm>
            <a:off x="858983" y="691770"/>
            <a:ext cx="10497276" cy="523220"/>
          </a:xfrm>
          <a:prstGeom prst="rect">
            <a:avLst/>
          </a:prstGeom>
          <a:blipFill>
            <a:blip r:embed="rId3"/>
            <a:tile tx="0" ty="0" sx="100000" sy="100000" flip="none" algn="tl"/>
          </a:blipFill>
        </p:spPr>
        <p:txBody>
          <a:bodyPr wrap="square" rtlCol="0">
            <a:spAutoFit/>
          </a:bodyPr>
          <a:lstStyle/>
          <a:p>
            <a:pPr algn="ctr"/>
            <a:r>
              <a:rPr lang="as-IN" sz="2800" b="1" dirty="0">
                <a:solidFill>
                  <a:srgbClr val="0070C0"/>
                </a:solidFill>
                <a:latin typeface="SutonnyMJ" pitchFamily="2" charset="0"/>
                <a:cs typeface="NikoshBAN" panose="02000000000000000000" pitchFamily="2" charset="0"/>
              </a:rPr>
              <a:t>আর্থিক বাজারের আইনগত দিকসমূহ </a:t>
            </a:r>
          </a:p>
        </p:txBody>
      </p:sp>
    </p:spTree>
    <p:extLst>
      <p:ext uri="{BB962C8B-B14F-4D97-AF65-F5344CB8AC3E}">
        <p14:creationId xmlns:p14="http://schemas.microsoft.com/office/powerpoint/2010/main" val="1628327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3484</TotalTime>
  <Words>1537</Words>
  <Application>Microsoft Office PowerPoint</Application>
  <PresentationFormat>Widescreen</PresentationFormat>
  <Paragraphs>151</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Garamond</vt:lpstr>
      <vt:lpstr>NikoshBAN</vt:lpstr>
      <vt:lpstr>SutonnyMJ</vt:lpstr>
      <vt:lpstr>Times New Roman</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¯^vMZg</dc:title>
  <dc:creator>Arafat</dc:creator>
  <cp:lastModifiedBy>Shanto</cp:lastModifiedBy>
  <cp:revision>840</cp:revision>
  <dcterms:created xsi:type="dcterms:W3CDTF">2019-06-26T04:16:36Z</dcterms:created>
  <dcterms:modified xsi:type="dcterms:W3CDTF">2021-07-07T15:17:31Z</dcterms:modified>
  <cp:contentStatus/>
</cp:coreProperties>
</file>