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61" r:id="rId7"/>
    <p:sldId id="263" r:id="rId8"/>
    <p:sldId id="265" r:id="rId9"/>
    <p:sldId id="264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624D-0615-45EC-8953-3D39986BEBE3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C79F-30B5-45EC-A076-89EB7BE87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624D-0615-45EC-8953-3D39986BEBE3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C79F-30B5-45EC-A076-89EB7BE87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624D-0615-45EC-8953-3D39986BEBE3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C79F-30B5-45EC-A076-89EB7BE87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624D-0615-45EC-8953-3D39986BEBE3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C79F-30B5-45EC-A076-89EB7BE87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624D-0615-45EC-8953-3D39986BEBE3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C79F-30B5-45EC-A076-89EB7BE87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624D-0615-45EC-8953-3D39986BEBE3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C79F-30B5-45EC-A076-89EB7BE87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624D-0615-45EC-8953-3D39986BEBE3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C79F-30B5-45EC-A076-89EB7BE87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624D-0615-45EC-8953-3D39986BEBE3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C79F-30B5-45EC-A076-89EB7BE87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624D-0615-45EC-8953-3D39986BEBE3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C79F-30B5-45EC-A076-89EB7BE87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624D-0615-45EC-8953-3D39986BEBE3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C79F-30B5-45EC-A076-89EB7BE87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1624D-0615-45EC-8953-3D39986BEBE3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BC79F-30B5-45EC-A076-89EB7BE87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1624D-0615-45EC-8953-3D39986BEBE3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BC79F-30B5-45EC-A076-89EB7BE87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066800"/>
            <a:ext cx="7010400" cy="990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dirty="0" err="1" smtClean="0"/>
              <a:t>স্বাগতম</a:t>
            </a:r>
            <a:endParaRPr lang="en-US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133600"/>
            <a:ext cx="6934200" cy="4226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1" y="838200"/>
            <a:ext cx="3733800" cy="2514600"/>
          </a:xfrm>
          <a:prstGeom prst="rect">
            <a:avLst/>
          </a:prstGeom>
        </p:spPr>
      </p:pic>
      <p:pic>
        <p:nvPicPr>
          <p:cNvPr id="3" name="Picture 2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581400"/>
            <a:ext cx="3886200" cy="2677886"/>
          </a:xfrm>
          <a:prstGeom prst="rect">
            <a:avLst/>
          </a:prstGeom>
        </p:spPr>
      </p:pic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762000"/>
            <a:ext cx="3886200" cy="2586089"/>
          </a:xfrm>
          <a:prstGeom prst="rect">
            <a:avLst/>
          </a:prstGeom>
        </p:spPr>
      </p:pic>
      <p:pic>
        <p:nvPicPr>
          <p:cNvPr id="5" name="Picture 4" descr="1478189648-430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3581400"/>
            <a:ext cx="3810000" cy="2667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457200"/>
            <a:ext cx="8458200" cy="59436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838200"/>
            <a:ext cx="4191000" cy="685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সমীকরন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52600"/>
            <a:ext cx="7924800" cy="1600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A= L +E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733800"/>
            <a:ext cx="1981200" cy="609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smtClean="0">
                <a:ln>
                  <a:solidFill>
                    <a:srgbClr val="FF0000"/>
                  </a:solidFill>
                </a:ln>
              </a:rPr>
              <a:t>ASSETS </a:t>
            </a:r>
            <a:endParaRPr lang="en-US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3800" y="3810000"/>
            <a:ext cx="1905000" cy="457200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en-US" b="1" spc="200" dirty="0" smtClean="0">
                <a:ln w="29210">
                  <a:solidFill>
                    <a:schemeClr val="tx1"/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Liabilities</a:t>
            </a:r>
            <a:endParaRPr lang="en-US" b="1" spc="200" dirty="0">
              <a:ln w="29210">
                <a:solidFill>
                  <a:schemeClr val="tx1"/>
                </a:solidFill>
              </a:ln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05600" y="3810000"/>
            <a:ext cx="1600200" cy="457200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en-US" b="1" spc="200" dirty="0" smtClean="0">
                <a:ln w="29210">
                  <a:solidFill>
                    <a:schemeClr val="tx1"/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Equity</a:t>
            </a:r>
            <a:endParaRPr lang="en-US" b="1" spc="200" dirty="0">
              <a:ln w="29210">
                <a:solidFill>
                  <a:schemeClr val="tx1"/>
                </a:solidFill>
              </a:ln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5181600"/>
            <a:ext cx="1752600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err="1" smtClean="0"/>
              <a:t>সম্পদসমূহ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5181600"/>
            <a:ext cx="1752600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err="1" smtClean="0"/>
              <a:t>দায়সমূহ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5105400"/>
            <a:ext cx="1981200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err="1" smtClean="0"/>
              <a:t>মালিকানাস্বত্ত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1219200" y="34290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1219200" y="45720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343400" y="45720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343400" y="33528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7315200" y="33528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7391400" y="45720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8600" y="457200"/>
            <a:ext cx="8610600" cy="5867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685800"/>
            <a:ext cx="8229600" cy="4267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মালিক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3200400" y="1981200"/>
            <a:ext cx="24384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মালিকানাস্বত্ত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6019800" y="914400"/>
            <a:ext cx="1828800" cy="18288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ব্যয়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019800" y="2971800"/>
            <a:ext cx="1752600" cy="17526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উত্তোলন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609600" y="1066800"/>
            <a:ext cx="2362200" cy="1600200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মালিকের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বিনিয়োগ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685800" y="3048000"/>
            <a:ext cx="2362200" cy="1600200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আয়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2438400"/>
          <a:ext cx="8458201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776"/>
                <a:gridCol w="1163973"/>
                <a:gridCol w="1629562"/>
                <a:gridCol w="387991"/>
                <a:gridCol w="1396767"/>
                <a:gridCol w="2871132"/>
              </a:tblGrid>
              <a:tr h="5588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সম্পদ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=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দায়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মালিকানাস্বত্ত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নগদ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যন্ত্রপাতি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আসবাবপত্র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=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পাওনাদার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মূলধন+আয়</a:t>
                      </a:r>
                      <a:r>
                        <a:rPr lang="en-US" sz="2000" dirty="0" smtClean="0"/>
                        <a:t>-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উত্তোলন</a:t>
                      </a:r>
                      <a:r>
                        <a:rPr lang="en-US" sz="2000" baseline="0" dirty="0" smtClean="0"/>
                        <a:t> – </a:t>
                      </a:r>
                      <a:r>
                        <a:rPr lang="en-US" sz="2000" baseline="0" dirty="0" err="1" smtClean="0"/>
                        <a:t>ব্যয়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৫০০০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৫০০০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457200"/>
            <a:ext cx="8153400" cy="533400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সমীকরনে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ব্যবসায়িক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6764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১।  </a:t>
            </a:r>
            <a:r>
              <a:rPr lang="en-US" sz="2800" dirty="0" err="1" smtClean="0"/>
              <a:t>নগদ</a:t>
            </a:r>
            <a:r>
              <a:rPr lang="en-US" sz="2800" dirty="0" smtClean="0"/>
              <a:t> ৫০০০ </a:t>
            </a:r>
            <a:r>
              <a:rPr lang="en-US" sz="2800" dirty="0" err="1" smtClean="0"/>
              <a:t>টাকা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নিয়ে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ব্যবসায়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শুরু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হল</a:t>
            </a:r>
            <a:r>
              <a:rPr lang="en-US" sz="2800" dirty="0" smtClean="0"/>
              <a:t>।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648200"/>
            <a:ext cx="8001000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smtClean="0"/>
              <a:t>  </a:t>
            </a:r>
            <a:r>
              <a:rPr lang="en-US" dirty="0" err="1" smtClean="0"/>
              <a:t>সম্পদ</a:t>
            </a:r>
            <a:r>
              <a:rPr lang="en-US" dirty="0" smtClean="0"/>
              <a:t> (</a:t>
            </a:r>
            <a:r>
              <a:rPr lang="en-US" dirty="0" err="1" smtClean="0"/>
              <a:t>নগদ</a:t>
            </a:r>
            <a:r>
              <a:rPr lang="en-US" dirty="0" smtClean="0"/>
              <a:t>)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মালিকানাস্বত্ত</a:t>
            </a:r>
            <a:r>
              <a:rPr lang="en-US" dirty="0" smtClean="0"/>
              <a:t> </a:t>
            </a:r>
            <a:r>
              <a:rPr lang="en-US" dirty="0" err="1" smtClean="0"/>
              <a:t>বৃদ্ধি</a:t>
            </a:r>
            <a:r>
              <a:rPr lang="en-US" dirty="0" smtClean="0"/>
              <a:t> </a:t>
            </a:r>
            <a:r>
              <a:rPr lang="en-US" dirty="0" err="1" smtClean="0"/>
              <a:t>পেয়েছে</a:t>
            </a:r>
            <a:r>
              <a:rPr lang="en-US" dirty="0" smtClean="0"/>
              <a:t>।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2362200"/>
          <a:ext cx="8458201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776"/>
                <a:gridCol w="1163973"/>
                <a:gridCol w="1629562"/>
                <a:gridCol w="387991"/>
                <a:gridCol w="1396767"/>
                <a:gridCol w="2871132"/>
              </a:tblGrid>
              <a:tr h="6604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সম্পদ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=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দায়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মালিকানাস্বত্ত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নগদ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যন্ত্রপাতি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আসবাবপত্র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=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পাওনাদার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মূলধন+আয়</a:t>
                      </a:r>
                      <a:r>
                        <a:rPr lang="en-US" sz="2000" dirty="0" smtClean="0"/>
                        <a:t>-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উত্তোলন</a:t>
                      </a:r>
                      <a:r>
                        <a:rPr lang="en-US" sz="2000" baseline="0" dirty="0" smtClean="0"/>
                        <a:t> – </a:t>
                      </a:r>
                      <a:r>
                        <a:rPr lang="en-US" sz="2000" baseline="0" dirty="0" err="1" smtClean="0"/>
                        <a:t>ব্যয়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২০০০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-২০০০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12192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২।  </a:t>
            </a:r>
            <a:r>
              <a:rPr lang="en-US" sz="2800" dirty="0" err="1" smtClean="0"/>
              <a:t>বাকিতে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পণ্য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ক্রয়</a:t>
            </a:r>
            <a:r>
              <a:rPr lang="en-US" sz="2800" dirty="0" smtClean="0"/>
              <a:t> ২০০০ </a:t>
            </a:r>
            <a:r>
              <a:rPr lang="en-US" sz="2800" dirty="0" err="1" smtClean="0"/>
              <a:t>টাকা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648200"/>
            <a:ext cx="8001000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smtClean="0"/>
              <a:t>  </a:t>
            </a:r>
            <a:r>
              <a:rPr lang="en-US" dirty="0" err="1" smtClean="0"/>
              <a:t>দায়</a:t>
            </a:r>
            <a:r>
              <a:rPr lang="en-US" dirty="0" smtClean="0"/>
              <a:t> (</a:t>
            </a:r>
            <a:r>
              <a:rPr lang="en-US" dirty="0" err="1" smtClean="0"/>
              <a:t>পাওনাদার</a:t>
            </a:r>
            <a:r>
              <a:rPr lang="en-US" dirty="0" smtClean="0"/>
              <a:t>) </a:t>
            </a:r>
            <a:r>
              <a:rPr lang="en-US" dirty="0" err="1" smtClean="0"/>
              <a:t>বৃদ্ধি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মালিকানাস্বত্ত</a:t>
            </a:r>
            <a:r>
              <a:rPr lang="en-US" dirty="0" smtClean="0"/>
              <a:t> </a:t>
            </a:r>
            <a:r>
              <a:rPr lang="en-US" dirty="0" err="1" smtClean="0"/>
              <a:t>হ্রাস</a:t>
            </a:r>
            <a:r>
              <a:rPr lang="en-US" dirty="0" smtClean="0"/>
              <a:t> </a:t>
            </a:r>
            <a:r>
              <a:rPr lang="en-US" dirty="0" err="1" smtClean="0"/>
              <a:t>পেয়েছে</a:t>
            </a:r>
            <a:r>
              <a:rPr lang="en-US" dirty="0" smtClean="0"/>
              <a:t>।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762000"/>
            <a:ext cx="3810000" cy="685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err="1" smtClean="0"/>
              <a:t>দলগত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19200" y="1752600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সমীকরনে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ব্যবসায়িক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6670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১।  </a:t>
            </a:r>
            <a:r>
              <a:rPr lang="en-US" sz="2800" dirty="0" err="1" smtClean="0"/>
              <a:t>নগদে</a:t>
            </a:r>
            <a:r>
              <a:rPr lang="en-US" sz="2800" dirty="0" smtClean="0"/>
              <a:t> </a:t>
            </a:r>
            <a:r>
              <a:rPr lang="en-US" sz="2800" dirty="0" err="1" smtClean="0"/>
              <a:t>আসবাবপত্র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ক্রয়</a:t>
            </a:r>
            <a:r>
              <a:rPr lang="en-US" sz="2800" dirty="0" smtClean="0"/>
              <a:t> -৫০০০ </a:t>
            </a:r>
            <a:r>
              <a:rPr lang="en-US" sz="2800" dirty="0" err="1" smtClean="0"/>
              <a:t>টাকা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81000" y="228600"/>
            <a:ext cx="8458200" cy="6324600"/>
          </a:xfrm>
          <a:prstGeom prst="rect">
            <a:avLst/>
          </a:prstGeom>
          <a:noFill/>
          <a:ln w="5715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457200"/>
            <a:ext cx="4800600" cy="609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dirty="0" err="1" smtClean="0"/>
              <a:t>মূল্যায়ন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447800"/>
            <a:ext cx="8686800" cy="5979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smtClean="0"/>
              <a:t>১। </a:t>
            </a:r>
            <a:r>
              <a:rPr lang="en-US" dirty="0" err="1" smtClean="0"/>
              <a:t>নগদে</a:t>
            </a:r>
            <a:r>
              <a:rPr lang="en-US" dirty="0" smtClean="0"/>
              <a:t> ৫০০০০ </a:t>
            </a:r>
            <a:r>
              <a:rPr lang="en-US" dirty="0" err="1" smtClean="0"/>
              <a:t>টাকা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ব্যবসায়</a:t>
            </a:r>
            <a:r>
              <a:rPr lang="en-US" dirty="0" smtClean="0"/>
              <a:t> </a:t>
            </a:r>
            <a:r>
              <a:rPr lang="en-US" dirty="0" err="1" smtClean="0"/>
              <a:t>শুরু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ফলে</a:t>
            </a:r>
            <a:r>
              <a:rPr lang="en-US" dirty="0" smtClean="0"/>
              <a:t> </a:t>
            </a:r>
            <a:r>
              <a:rPr lang="en-US" dirty="0" err="1" smtClean="0"/>
              <a:t>হিসাব</a:t>
            </a:r>
            <a:r>
              <a:rPr lang="en-US" dirty="0" smtClean="0"/>
              <a:t> </a:t>
            </a:r>
            <a:r>
              <a:rPr lang="en-US" dirty="0" err="1" smtClean="0"/>
              <a:t>সমীকরণে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উপাদানে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পড়বে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ক) </a:t>
            </a:r>
            <a:r>
              <a:rPr lang="en-US" dirty="0" err="1" smtClean="0"/>
              <a:t>সম্পদে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2362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খ) </a:t>
            </a:r>
            <a:r>
              <a:rPr lang="en-US" dirty="0" err="1" smtClean="0"/>
              <a:t>দায়ে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667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গ) </a:t>
            </a:r>
            <a:r>
              <a:rPr lang="en-US" dirty="0" err="1" smtClean="0"/>
              <a:t>সম্পদ</a:t>
            </a:r>
            <a:r>
              <a:rPr lang="en-US" dirty="0" smtClean="0"/>
              <a:t> ও </a:t>
            </a:r>
            <a:r>
              <a:rPr lang="en-US" dirty="0" err="1" smtClean="0"/>
              <a:t>দায়ে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2743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ঘ) </a:t>
            </a:r>
            <a:r>
              <a:rPr lang="en-US" dirty="0" err="1" smtClean="0"/>
              <a:t>সম্পদ</a:t>
            </a:r>
            <a:r>
              <a:rPr lang="en-US" dirty="0" smtClean="0"/>
              <a:t> ও </a:t>
            </a:r>
            <a:r>
              <a:rPr lang="en-US" dirty="0" err="1" smtClean="0"/>
              <a:t>মালিকানাস্বত্তে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14800" y="2667000"/>
            <a:ext cx="473891" cy="432316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√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800" y="3276600"/>
            <a:ext cx="6172200" cy="457200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pPr algn="ctr"/>
            <a:r>
              <a:rPr lang="en-US" dirty="0" smtClean="0"/>
              <a:t>২। A= L +E </a:t>
            </a:r>
            <a:r>
              <a:rPr lang="en-US" dirty="0" err="1" smtClean="0"/>
              <a:t>সমীকরনটির</a:t>
            </a:r>
            <a:r>
              <a:rPr lang="en-US" dirty="0" smtClean="0"/>
              <a:t>  E </a:t>
            </a:r>
            <a:r>
              <a:rPr lang="en-US" dirty="0" err="1" smtClean="0"/>
              <a:t>উপাদানটি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নির্দেশ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4114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ক) </a:t>
            </a:r>
            <a:r>
              <a:rPr lang="en-US" dirty="0" err="1" smtClean="0"/>
              <a:t>সম্পদে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43400" y="4114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খ) </a:t>
            </a:r>
            <a:r>
              <a:rPr lang="en-US" dirty="0" err="1" smtClean="0"/>
              <a:t>দায়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4724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গ) </a:t>
            </a:r>
            <a:r>
              <a:rPr lang="en-US" dirty="0" err="1" smtClean="0"/>
              <a:t>মালিকানাস্বত্ত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343400" y="4648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ঘ) </a:t>
            </a:r>
            <a:r>
              <a:rPr lang="en-US" dirty="0" err="1" smtClean="0"/>
              <a:t>মুনাফা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09600" y="4648200"/>
            <a:ext cx="473891" cy="432316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1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381000"/>
            <a:ext cx="6629400" cy="1524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4572000"/>
            <a:ext cx="8382000" cy="914400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লেনদেনই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ঘটনাই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নয়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’’              - 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419600"/>
            <a:ext cx="7162800" cy="1295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dirty="0" err="1" smtClean="0"/>
              <a:t>ধন্যবাদ</a:t>
            </a:r>
            <a:r>
              <a:rPr lang="en-US" dirty="0" smtClean="0"/>
              <a:t> </a:t>
            </a:r>
            <a:r>
              <a:rPr lang="en-US" dirty="0" err="1" smtClean="0"/>
              <a:t>সবাইকে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81000"/>
            <a:ext cx="36576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381000"/>
            <a:ext cx="5943600" cy="838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981200"/>
            <a:ext cx="4419600" cy="2667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err="1" smtClean="0"/>
              <a:t>মো</a:t>
            </a:r>
            <a:r>
              <a:rPr lang="en-US" dirty="0" smtClean="0"/>
              <a:t>: </a:t>
            </a:r>
            <a:r>
              <a:rPr lang="en-US" dirty="0" err="1" smtClean="0"/>
              <a:t>আরিফুর</a:t>
            </a:r>
            <a:r>
              <a:rPr lang="en-US" dirty="0" smtClean="0"/>
              <a:t> </a:t>
            </a:r>
            <a:r>
              <a:rPr lang="en-US" dirty="0" err="1" smtClean="0"/>
              <a:t>রহমান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endParaRPr lang="en-US" dirty="0" smtClean="0"/>
          </a:p>
          <a:p>
            <a:r>
              <a:rPr lang="en-US" dirty="0" err="1" smtClean="0"/>
              <a:t>মু্ন্সীরহাট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চৌদ্দগ্রাম</a:t>
            </a:r>
            <a:r>
              <a:rPr lang="en-US" dirty="0" smtClean="0"/>
              <a:t>, </a:t>
            </a:r>
            <a:r>
              <a:rPr lang="en-US" dirty="0" err="1" smtClean="0"/>
              <a:t>কুমিল্লা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মোবাইল</a:t>
            </a:r>
            <a:r>
              <a:rPr lang="en-US" dirty="0" smtClean="0"/>
              <a:t>: 01818875677</a:t>
            </a:r>
          </a:p>
          <a:p>
            <a:r>
              <a:rPr lang="en-US" dirty="0" smtClean="0"/>
              <a:t>ই-</a:t>
            </a:r>
            <a:r>
              <a:rPr lang="en-US" dirty="0" err="1" smtClean="0"/>
              <a:t>মেইল</a:t>
            </a:r>
            <a:r>
              <a:rPr lang="en-US" dirty="0" smtClean="0"/>
              <a:t>: amiarif23@gmail.com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1981200"/>
            <a:ext cx="3733800" cy="2667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1270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err="1" smtClean="0"/>
              <a:t>বিষয়</a:t>
            </a:r>
            <a:r>
              <a:rPr lang="en-US" dirty="0" smtClean="0"/>
              <a:t>: </a:t>
            </a:r>
            <a:r>
              <a:rPr lang="en-US" dirty="0" err="1" smtClean="0"/>
              <a:t>হিসাব</a:t>
            </a:r>
            <a:r>
              <a:rPr lang="en-US" dirty="0" smtClean="0"/>
              <a:t> </a:t>
            </a:r>
            <a:r>
              <a:rPr lang="en-US" dirty="0" err="1" smtClean="0"/>
              <a:t>বিজ্ঞান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শ্রেণি</a:t>
            </a:r>
            <a:r>
              <a:rPr lang="en-US" dirty="0" smtClean="0"/>
              <a:t>: </a:t>
            </a:r>
            <a:r>
              <a:rPr lang="en-US" dirty="0" err="1" smtClean="0"/>
              <a:t>নবম-দশম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অধ্যায়</a:t>
            </a:r>
            <a:r>
              <a:rPr lang="en-US" dirty="0" smtClean="0"/>
              <a:t>: ২য়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1" y="762000"/>
            <a:ext cx="3962399" cy="2895600"/>
          </a:xfrm>
        </p:spPr>
      </p:pic>
      <p:pic>
        <p:nvPicPr>
          <p:cNvPr id="7" name="Picture 6" descr="resize-350x230x0x0-image-41882-152688477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762000"/>
            <a:ext cx="3886200" cy="2819400"/>
          </a:xfrm>
          <a:prstGeom prst="rect">
            <a:avLst/>
          </a:prstGeom>
        </p:spPr>
      </p:pic>
      <p:pic>
        <p:nvPicPr>
          <p:cNvPr id="8" name="Picture 7" descr="download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886200"/>
            <a:ext cx="3886200" cy="2533650"/>
          </a:xfrm>
          <a:prstGeom prst="rect">
            <a:avLst/>
          </a:prstGeom>
        </p:spPr>
      </p:pic>
      <p:pic>
        <p:nvPicPr>
          <p:cNvPr id="9" name="Picture 8" descr="agri-2020111920381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4038600"/>
            <a:ext cx="4038600" cy="2286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9600" y="228600"/>
            <a:ext cx="8229600" cy="533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কিছু</a:t>
            </a:r>
            <a:r>
              <a:rPr lang="en-US" dirty="0" smtClean="0"/>
              <a:t> </a:t>
            </a:r>
            <a:r>
              <a:rPr lang="en-US" dirty="0" err="1" smtClean="0"/>
              <a:t>ছবি</a:t>
            </a:r>
            <a:r>
              <a:rPr lang="en-US" dirty="0" smtClean="0"/>
              <a:t> </a:t>
            </a:r>
            <a:r>
              <a:rPr lang="en-US" dirty="0" err="1" smtClean="0"/>
              <a:t>দেখি</a:t>
            </a:r>
            <a:r>
              <a:rPr lang="en-US" dirty="0" smtClean="0"/>
              <a:t> - -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57200"/>
            <a:ext cx="8382000" cy="594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7800" y="914400"/>
            <a:ext cx="6019800" cy="12954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2400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লেনদেন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685800"/>
            <a:ext cx="5715000" cy="838200"/>
          </a:xfrm>
        </p:spPr>
        <p:txBody>
          <a:bodyPr/>
          <a:lstStyle/>
          <a:p>
            <a:r>
              <a:rPr lang="en-US" dirty="0" err="1" smtClean="0"/>
              <a:t>শিখনফল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8001000" cy="4267200"/>
          </a:xfrm>
        </p:spPr>
        <p:txBody>
          <a:bodyPr>
            <a:normAutofit/>
          </a:bodyPr>
          <a:lstStyle/>
          <a:p>
            <a:r>
              <a:rPr lang="bn-BD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 শিক্ষার্থীরা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---</a:t>
            </a:r>
          </a:p>
          <a:p>
            <a:pPr algn="l">
              <a:buFont typeface="Wingdings" pitchFamily="2" charset="2"/>
              <a:buChar char="v"/>
            </a:pP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>
              <a:buFont typeface="Wingdings" pitchFamily="2" charset="2"/>
              <a:buChar char="v"/>
            </a:pP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l">
              <a:buFont typeface="Wingdings" pitchFamily="2" charset="2"/>
              <a:buChar char="v"/>
            </a:pP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সমীকরন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l">
              <a:buFont typeface="Wingdings" pitchFamily="2" charset="2"/>
              <a:buChar char="v"/>
            </a:pP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সমীকরনে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ব্যবসায়িক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286000"/>
            <a:ext cx="5867400" cy="914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505200"/>
            <a:ext cx="8610600" cy="1371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err="1" smtClean="0"/>
              <a:t>অর্থের</a:t>
            </a:r>
            <a:r>
              <a:rPr lang="en-US" dirty="0" smtClean="0"/>
              <a:t> </a:t>
            </a:r>
            <a:r>
              <a:rPr lang="en-US" dirty="0" err="1" smtClean="0"/>
              <a:t>আদান</a:t>
            </a:r>
            <a:r>
              <a:rPr lang="en-US" dirty="0" smtClean="0"/>
              <a:t> </a:t>
            </a:r>
            <a:r>
              <a:rPr lang="en-US" dirty="0" err="1" smtClean="0"/>
              <a:t>প্রদান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অর্থের</a:t>
            </a:r>
            <a:r>
              <a:rPr lang="en-US" dirty="0" smtClean="0"/>
              <a:t> </a:t>
            </a:r>
            <a:r>
              <a:rPr lang="en-US" dirty="0" err="1" smtClean="0"/>
              <a:t>মাপকাঠিতে</a:t>
            </a:r>
            <a:r>
              <a:rPr lang="en-US" dirty="0" smtClean="0"/>
              <a:t> </a:t>
            </a:r>
            <a:r>
              <a:rPr lang="en-US" dirty="0" err="1" smtClean="0"/>
              <a:t>পরিমাপযোগ্য</a:t>
            </a:r>
            <a:r>
              <a:rPr lang="en-US" dirty="0" smtClean="0"/>
              <a:t> 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ঘটনা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সেবার</a:t>
            </a:r>
            <a:r>
              <a:rPr lang="en-US" dirty="0" smtClean="0"/>
              <a:t> </a:t>
            </a:r>
            <a:r>
              <a:rPr lang="en-US" dirty="0" err="1" smtClean="0"/>
              <a:t>আদান</a:t>
            </a:r>
            <a:r>
              <a:rPr lang="en-US" dirty="0" smtClean="0"/>
              <a:t> </a:t>
            </a:r>
            <a:r>
              <a:rPr lang="en-US" dirty="0" err="1" smtClean="0"/>
              <a:t>প্রদানের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প্রতিষ্ঠানের</a:t>
            </a:r>
            <a:r>
              <a:rPr lang="en-US" dirty="0" smtClean="0"/>
              <a:t> </a:t>
            </a:r>
            <a:r>
              <a:rPr lang="en-US" dirty="0" err="1" smtClean="0"/>
              <a:t>আর্থিক</a:t>
            </a:r>
            <a:r>
              <a:rPr lang="en-US" dirty="0" smtClean="0"/>
              <a:t> </a:t>
            </a:r>
            <a:r>
              <a:rPr lang="en-US" dirty="0" err="1" smtClean="0"/>
              <a:t>অবস্থার</a:t>
            </a:r>
            <a:r>
              <a:rPr lang="en-US" dirty="0" smtClean="0"/>
              <a:t> </a:t>
            </a:r>
            <a:r>
              <a:rPr lang="en-US" dirty="0" err="1" smtClean="0"/>
              <a:t>পরিবর্তন</a:t>
            </a:r>
            <a:r>
              <a:rPr lang="en-US" dirty="0" smtClean="0"/>
              <a:t> </a:t>
            </a:r>
            <a:r>
              <a:rPr lang="en-US" dirty="0" err="1" smtClean="0"/>
              <a:t>ঘটলে</a:t>
            </a:r>
            <a:r>
              <a:rPr lang="en-US" dirty="0" smtClean="0"/>
              <a:t> ঐ </a:t>
            </a:r>
            <a:r>
              <a:rPr lang="en-US" dirty="0" err="1" smtClean="0"/>
              <a:t>সমস্ত</a:t>
            </a:r>
            <a:r>
              <a:rPr lang="en-US" dirty="0" smtClean="0"/>
              <a:t> </a:t>
            </a:r>
            <a:r>
              <a:rPr lang="en-US" dirty="0" err="1" smtClean="0"/>
              <a:t>ঘটনা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আদান</a:t>
            </a:r>
            <a:r>
              <a:rPr lang="en-US" dirty="0" smtClean="0"/>
              <a:t> </a:t>
            </a:r>
            <a:r>
              <a:rPr lang="en-US" dirty="0" err="1" smtClean="0"/>
              <a:t>প্রদানকে</a:t>
            </a:r>
            <a:r>
              <a:rPr lang="en-US" dirty="0" smtClean="0"/>
              <a:t> </a:t>
            </a:r>
            <a:r>
              <a:rPr lang="en-US" dirty="0" err="1" smtClean="0"/>
              <a:t>লেনদেন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5400000">
            <a:off x="-1066800" y="3200400"/>
            <a:ext cx="5334000" cy="609600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rtlCol="0" anchor="ctr">
            <a:prstTxWarp prst="textPlain">
              <a:avLst/>
            </a:prstTxWarp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লেনদেনের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প্রকৃতি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838200"/>
            <a:ext cx="3048000" cy="5334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err="1" smtClean="0"/>
              <a:t>অর্থের</a:t>
            </a:r>
            <a:r>
              <a:rPr lang="en-US" dirty="0" smtClean="0"/>
              <a:t> </a:t>
            </a:r>
            <a:r>
              <a:rPr lang="en-US" dirty="0" err="1" smtClean="0"/>
              <a:t>অঙ্কে</a:t>
            </a:r>
            <a:r>
              <a:rPr lang="en-US" dirty="0" smtClean="0"/>
              <a:t> </a:t>
            </a:r>
            <a:r>
              <a:rPr lang="en-US" dirty="0" err="1" smtClean="0"/>
              <a:t>পরিমাপযোগ্য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1752600"/>
            <a:ext cx="28194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err="1" smtClean="0"/>
              <a:t>আর্থিক</a:t>
            </a:r>
            <a:r>
              <a:rPr lang="en-US" dirty="0" smtClean="0"/>
              <a:t> </a:t>
            </a:r>
            <a:r>
              <a:rPr lang="en-US" dirty="0" err="1" smtClean="0"/>
              <a:t>অবস্থার</a:t>
            </a:r>
            <a:r>
              <a:rPr lang="en-US" dirty="0" smtClean="0"/>
              <a:t> </a:t>
            </a:r>
            <a:r>
              <a:rPr lang="en-US" dirty="0" err="1" smtClean="0"/>
              <a:t>পরিবর্তন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2514600"/>
            <a:ext cx="23622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err="1" smtClean="0"/>
              <a:t>দ্বৈত</a:t>
            </a:r>
            <a:r>
              <a:rPr lang="en-US" dirty="0" smtClean="0"/>
              <a:t> </a:t>
            </a:r>
            <a:r>
              <a:rPr lang="en-US" dirty="0" err="1" smtClean="0"/>
              <a:t>সত্তা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3352800"/>
            <a:ext cx="2590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স্বংসম্পূর্ণ</a:t>
            </a:r>
            <a:r>
              <a:rPr lang="en-US" dirty="0" smtClean="0"/>
              <a:t> </a:t>
            </a:r>
            <a:r>
              <a:rPr lang="en-US" dirty="0" err="1" smtClean="0"/>
              <a:t>স্বতন্ত্র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4038600"/>
            <a:ext cx="22860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err="1" smtClean="0"/>
              <a:t>দৃশ্যমানতা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4800600"/>
            <a:ext cx="25908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ঐতিহাসিক</a:t>
            </a:r>
            <a:r>
              <a:rPr lang="en-US" dirty="0" smtClean="0"/>
              <a:t> </a:t>
            </a:r>
            <a:r>
              <a:rPr lang="en-US" dirty="0" err="1" smtClean="0"/>
              <a:t>ঘটনা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5715000"/>
            <a:ext cx="28956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err="1" smtClean="0"/>
              <a:t>হিসাব</a:t>
            </a:r>
            <a:r>
              <a:rPr lang="en-US" dirty="0" smtClean="0"/>
              <a:t> </a:t>
            </a:r>
            <a:r>
              <a:rPr lang="en-US" dirty="0" err="1" smtClean="0"/>
              <a:t>সমীকরনে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বিস্তার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1905000" y="920261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905000" y="18288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905000" y="2567354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1905000" y="33528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905000" y="40386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1905000" y="48006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905000" y="57912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04800" y="304800"/>
            <a:ext cx="8534400" cy="61722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১। </a:t>
            </a:r>
            <a:r>
              <a:rPr lang="en-US" dirty="0" err="1"/>
              <a:t>নগদে</a:t>
            </a:r>
            <a:r>
              <a:rPr lang="en-US" dirty="0"/>
              <a:t> ৫০০০ </a:t>
            </a:r>
            <a:r>
              <a:rPr lang="en-US" dirty="0" err="1"/>
              <a:t>টাকার</a:t>
            </a:r>
            <a:r>
              <a:rPr lang="en-US" dirty="0"/>
              <a:t> </a:t>
            </a:r>
            <a:r>
              <a:rPr lang="en-US" dirty="0" err="1"/>
              <a:t>পণ্য</a:t>
            </a:r>
            <a:r>
              <a:rPr lang="en-US" dirty="0"/>
              <a:t> </a:t>
            </a:r>
            <a:r>
              <a:rPr lang="en-US" dirty="0" err="1"/>
              <a:t>ক্রয়</a:t>
            </a:r>
            <a:r>
              <a:rPr lang="en-US" dirty="0"/>
              <a:t>।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447800"/>
          <a:ext cx="8382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1"/>
                <a:gridCol w="1524000"/>
                <a:gridCol w="6476999"/>
              </a:tblGrid>
              <a:tr h="83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নং</a:t>
                      </a:r>
                      <a:r>
                        <a:rPr lang="en-US" dirty="0" smtClean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লেনদেন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কিনা</a:t>
                      </a:r>
                      <a:r>
                        <a:rPr lang="en-US" dirty="0" smtClean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কারণসহ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ব্যখ্যা</a:t>
                      </a:r>
                      <a:r>
                        <a:rPr lang="en-US" dirty="0" smtClean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১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লেনদেন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পণ্যমূল্য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অর্থের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মাপকাঠিতে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পরিমাপযোগ্য</a:t>
                      </a:r>
                      <a:r>
                        <a:rPr lang="en-US" dirty="0" smtClean="0"/>
                        <a:t>। </a:t>
                      </a:r>
                      <a:r>
                        <a:rPr lang="en-US" dirty="0" err="1" smtClean="0"/>
                        <a:t>পণ্য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ক্রয়ের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মাধ্যমে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প্রতিষ্ঠানের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খরচ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বৃদ্ধি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পেয়েছে</a:t>
                      </a:r>
                      <a:r>
                        <a:rPr lang="en-US" dirty="0" smtClean="0"/>
                        <a:t>। </a:t>
                      </a:r>
                      <a:r>
                        <a:rPr lang="en-US" dirty="0" err="1" smtClean="0"/>
                        <a:t>নগদ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অর্থ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প্রদানের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ফলে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নগদ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অর্থ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হ্রাস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পেয়েছে</a:t>
                      </a:r>
                      <a:r>
                        <a:rPr lang="en-US" dirty="0" smtClean="0"/>
                        <a:t>।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34290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২। ৮০০০ </a:t>
            </a:r>
            <a:r>
              <a:rPr lang="en-US" dirty="0" err="1" smtClean="0"/>
              <a:t>টাকা</a:t>
            </a:r>
            <a:r>
              <a:rPr lang="en-US" dirty="0" smtClean="0"/>
              <a:t> </a:t>
            </a:r>
            <a:r>
              <a:rPr lang="en-US" dirty="0" err="1" smtClean="0"/>
              <a:t>পণ্য</a:t>
            </a:r>
            <a:r>
              <a:rPr lang="en-US" dirty="0" smtClean="0"/>
              <a:t> </a:t>
            </a:r>
            <a:r>
              <a:rPr lang="en-US" dirty="0" err="1" smtClean="0"/>
              <a:t>ক্রয়ের</a:t>
            </a:r>
            <a:r>
              <a:rPr lang="en-US" dirty="0" smtClean="0"/>
              <a:t> </a:t>
            </a:r>
            <a:r>
              <a:rPr lang="en-US" dirty="0" err="1" smtClean="0"/>
              <a:t>ফরমায়েশ</a:t>
            </a:r>
            <a:r>
              <a:rPr lang="en-US" dirty="0" smtClean="0"/>
              <a:t> </a:t>
            </a:r>
            <a:r>
              <a:rPr lang="en-US" dirty="0" err="1" smtClean="0"/>
              <a:t>প্রদান</a:t>
            </a:r>
            <a:r>
              <a:rPr lang="en-US" dirty="0" smtClean="0"/>
              <a:t>। 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3886200"/>
          <a:ext cx="8534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28"/>
                <a:gridCol w="1551709"/>
                <a:gridCol w="6594763"/>
              </a:tblGrid>
              <a:tr h="83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নং</a:t>
                      </a:r>
                      <a:r>
                        <a:rPr lang="en-US" dirty="0" smtClean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লেনদেন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কিনা</a:t>
                      </a:r>
                      <a:r>
                        <a:rPr lang="en-US" dirty="0" smtClean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কারণসহ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ব্যখ্যা</a:t>
                      </a:r>
                      <a:r>
                        <a:rPr lang="en-US" dirty="0" smtClean="0"/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২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লেনদেন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নয়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পণ্য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ক্রয়ের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আদেশ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প্রদানের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ফলে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পণ্যের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কোন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আদান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প্রদান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হয়নি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ফলে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ব্যবসায়ের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আর্থিত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অবস্থার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কোন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পরিবর্তন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হয়নি</a:t>
                      </a:r>
                      <a:r>
                        <a:rPr lang="en-US" baseline="0" dirty="0" smtClean="0"/>
                        <a:t>।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304800"/>
            <a:ext cx="8229600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ঘটনা</a:t>
            </a:r>
            <a:r>
              <a:rPr lang="en-US" dirty="0" smtClean="0"/>
              <a:t> </a:t>
            </a:r>
            <a:r>
              <a:rPr lang="en-US" dirty="0" err="1" smtClean="0"/>
              <a:t>লেনদেন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ঘটনা</a:t>
            </a:r>
            <a:r>
              <a:rPr lang="en-US" dirty="0" smtClean="0"/>
              <a:t> </a:t>
            </a:r>
            <a:r>
              <a:rPr lang="en-US" dirty="0" err="1" smtClean="0"/>
              <a:t>লেনদেন</a:t>
            </a:r>
            <a:r>
              <a:rPr lang="en-US" dirty="0" smtClean="0"/>
              <a:t> </a:t>
            </a:r>
            <a:r>
              <a:rPr lang="en-US" dirty="0" err="1" smtClean="0"/>
              <a:t>নয়</a:t>
            </a:r>
            <a:r>
              <a:rPr lang="en-US" dirty="0" smtClean="0"/>
              <a:t> </a:t>
            </a:r>
            <a:r>
              <a:rPr lang="en-US" dirty="0" err="1" smtClean="0"/>
              <a:t>তা</a:t>
            </a:r>
            <a:r>
              <a:rPr lang="en-US" dirty="0" smtClean="0"/>
              <a:t> </a:t>
            </a:r>
            <a:r>
              <a:rPr lang="en-US" dirty="0" err="1" smtClean="0"/>
              <a:t>উদাহরনের</a:t>
            </a:r>
            <a:r>
              <a:rPr lang="en-US" dirty="0" smtClean="0"/>
              <a:t> </a:t>
            </a:r>
            <a:r>
              <a:rPr lang="en-US" dirty="0" err="1" smtClean="0"/>
              <a:t>সাহয্যে</a:t>
            </a:r>
            <a:r>
              <a:rPr lang="en-US" dirty="0" smtClean="0"/>
              <a:t> </a:t>
            </a:r>
            <a:r>
              <a:rPr lang="en-US" dirty="0" err="1" smtClean="0"/>
              <a:t>দেখি</a:t>
            </a:r>
            <a:r>
              <a:rPr lang="en-US" dirty="0" smtClean="0"/>
              <a:t>।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066800"/>
            <a:ext cx="5715000" cy="914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2743201"/>
            <a:ext cx="5715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</a:rPr>
              <a:t>লেনদেনের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</a:rPr>
              <a:t>একটি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</a:rPr>
              <a:t>প্রকৃতির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</a:rPr>
              <a:t>নাম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</a:rPr>
              <a:t>বল</a:t>
            </a:r>
            <a:r>
              <a:rPr lang="en-US" sz="2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</a:rPr>
              <a:t>। 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413</Words>
  <Application>Microsoft Office PowerPoint</Application>
  <PresentationFormat>On-screen Show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শিখনফল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MHS</dc:creator>
  <cp:lastModifiedBy>MHS</cp:lastModifiedBy>
  <cp:revision>116</cp:revision>
  <dcterms:created xsi:type="dcterms:W3CDTF">2021-07-04T05:45:11Z</dcterms:created>
  <dcterms:modified xsi:type="dcterms:W3CDTF">2021-07-07T16:12:21Z</dcterms:modified>
</cp:coreProperties>
</file>