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8" r:id="rId3"/>
    <p:sldId id="280" r:id="rId4"/>
    <p:sldId id="289" r:id="rId5"/>
    <p:sldId id="290" r:id="rId6"/>
    <p:sldId id="298" r:id="rId7"/>
    <p:sldId id="291" r:id="rId8"/>
    <p:sldId id="279" r:id="rId9"/>
    <p:sldId id="292" r:id="rId10"/>
    <p:sldId id="293" r:id="rId11"/>
    <p:sldId id="294" r:id="rId12"/>
    <p:sldId id="295" r:id="rId13"/>
    <p:sldId id="273" r:id="rId14"/>
    <p:sldId id="297" r:id="rId15"/>
    <p:sldId id="296" r:id="rId16"/>
  </p:sldIdLst>
  <p:sldSz cx="22860000" cy="11887200"/>
  <p:notesSz cx="6858000" cy="9144000"/>
  <p:defaultTextStyle>
    <a:defPPr>
      <a:defRPr lang="en-US"/>
    </a:defPPr>
    <a:lvl1pPr marL="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1pPr>
    <a:lvl2pPr marL="833933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2pPr>
    <a:lvl3pPr marL="1667866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3pPr>
    <a:lvl4pPr marL="2501798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4pPr>
    <a:lvl5pPr marL="3335731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5pPr>
    <a:lvl6pPr marL="4169664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6pPr>
    <a:lvl7pPr marL="5003597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7pPr>
    <a:lvl8pPr marL="5837530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8pPr>
    <a:lvl9pPr marL="6671462" algn="l" defTabSz="1667866" rtl="0" eaLnBrk="1" latinLnBrk="0" hangingPunct="1">
      <a:defRPr sz="32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F30"/>
    <a:srgbClr val="06B230"/>
    <a:srgbClr val="035D18"/>
    <a:srgbClr val="7AE67D"/>
    <a:srgbClr val="06AE2E"/>
    <a:srgbClr val="DA7556"/>
    <a:srgbClr val="CC3399"/>
    <a:srgbClr val="296826"/>
    <a:srgbClr val="F7986D"/>
    <a:srgbClr val="AA1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22" autoAdjust="0"/>
  </p:normalViewPr>
  <p:slideViewPr>
    <p:cSldViewPr snapToGrid="0">
      <p:cViewPr varScale="1">
        <p:scale>
          <a:sx n="27" d="100"/>
          <a:sy n="27" d="100"/>
        </p:scale>
        <p:origin x="-710" y="-101"/>
      </p:cViewPr>
      <p:guideLst>
        <p:guide orient="horz" pos="3744"/>
        <p:guide pos="7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0" y="1945429"/>
            <a:ext cx="17145000" cy="4138507"/>
          </a:xfrm>
        </p:spPr>
        <p:txBody>
          <a:bodyPr anchor="b"/>
          <a:lstStyle>
            <a:lvl1pPr algn="ctr">
              <a:defRPr sz="10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0" y="6243533"/>
            <a:ext cx="17145000" cy="2869987"/>
          </a:xfrm>
        </p:spPr>
        <p:txBody>
          <a:bodyPr/>
          <a:lstStyle>
            <a:lvl1pPr marL="0" indent="0" algn="ctr">
              <a:buNone/>
              <a:defRPr sz="4160"/>
            </a:lvl1pPr>
            <a:lvl2pPr marL="792465" indent="0" algn="ctr">
              <a:buNone/>
              <a:defRPr sz="3467"/>
            </a:lvl2pPr>
            <a:lvl3pPr marL="1584930" indent="0" algn="ctr">
              <a:buNone/>
              <a:defRPr sz="3120"/>
            </a:lvl3pPr>
            <a:lvl4pPr marL="2377394" indent="0" algn="ctr">
              <a:buNone/>
              <a:defRPr sz="2773"/>
            </a:lvl4pPr>
            <a:lvl5pPr marL="3169859" indent="0" algn="ctr">
              <a:buNone/>
              <a:defRPr sz="2773"/>
            </a:lvl5pPr>
            <a:lvl6pPr marL="3962324" indent="0" algn="ctr">
              <a:buNone/>
              <a:defRPr sz="2773"/>
            </a:lvl6pPr>
            <a:lvl7pPr marL="4754789" indent="0" algn="ctr">
              <a:buNone/>
              <a:defRPr sz="2773"/>
            </a:lvl7pPr>
            <a:lvl8pPr marL="5547253" indent="0" algn="ctr">
              <a:buNone/>
              <a:defRPr sz="2773"/>
            </a:lvl8pPr>
            <a:lvl9pPr marL="6339718" indent="0" algn="ctr">
              <a:buNone/>
              <a:defRPr sz="2773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3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9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59187" y="632883"/>
            <a:ext cx="4929188" cy="10073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1625" y="632883"/>
            <a:ext cx="14501813" cy="1007385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52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22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19" y="2963547"/>
            <a:ext cx="19716750" cy="4944744"/>
          </a:xfrm>
        </p:spPr>
        <p:txBody>
          <a:bodyPr anchor="b"/>
          <a:lstStyle>
            <a:lvl1pPr>
              <a:defRPr sz="10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9719" y="7955070"/>
            <a:ext cx="19716750" cy="2600324"/>
          </a:xfrm>
        </p:spPr>
        <p:txBody>
          <a:bodyPr/>
          <a:lstStyle>
            <a:lvl1pPr marL="0" indent="0">
              <a:buNone/>
              <a:defRPr sz="4160">
                <a:solidFill>
                  <a:schemeClr val="tx1">
                    <a:tint val="75000"/>
                  </a:schemeClr>
                </a:solidFill>
              </a:defRPr>
            </a:lvl1pPr>
            <a:lvl2pPr marL="792465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2pPr>
            <a:lvl3pPr marL="1584930" indent="0">
              <a:buNone/>
              <a:defRPr sz="3120">
                <a:solidFill>
                  <a:schemeClr val="tx1">
                    <a:tint val="75000"/>
                  </a:schemeClr>
                </a:solidFill>
              </a:defRPr>
            </a:lvl3pPr>
            <a:lvl4pPr marL="237739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4pPr>
            <a:lvl5pPr marL="316985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5pPr>
            <a:lvl6pPr marL="3962324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6pPr>
            <a:lvl7pPr marL="4754789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7pPr>
            <a:lvl8pPr marL="5547253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8pPr>
            <a:lvl9pPr marL="6339718" indent="0">
              <a:buNone/>
              <a:defRPr sz="277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25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1625" y="3164417"/>
            <a:ext cx="97155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72875" y="3164417"/>
            <a:ext cx="9715500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3" y="632884"/>
            <a:ext cx="19716750" cy="2297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4603" y="2914016"/>
            <a:ext cx="9670851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74603" y="4342130"/>
            <a:ext cx="9670851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572875" y="2914016"/>
            <a:ext cx="9718478" cy="1428114"/>
          </a:xfrm>
        </p:spPr>
        <p:txBody>
          <a:bodyPr anchor="b"/>
          <a:lstStyle>
            <a:lvl1pPr marL="0" indent="0">
              <a:buNone/>
              <a:defRPr sz="4160" b="1"/>
            </a:lvl1pPr>
            <a:lvl2pPr marL="792465" indent="0">
              <a:buNone/>
              <a:defRPr sz="3467" b="1"/>
            </a:lvl2pPr>
            <a:lvl3pPr marL="1584930" indent="0">
              <a:buNone/>
              <a:defRPr sz="3120" b="1"/>
            </a:lvl3pPr>
            <a:lvl4pPr marL="2377394" indent="0">
              <a:buNone/>
              <a:defRPr sz="2773" b="1"/>
            </a:lvl4pPr>
            <a:lvl5pPr marL="3169859" indent="0">
              <a:buNone/>
              <a:defRPr sz="2773" b="1"/>
            </a:lvl5pPr>
            <a:lvl6pPr marL="3962324" indent="0">
              <a:buNone/>
              <a:defRPr sz="2773" b="1"/>
            </a:lvl6pPr>
            <a:lvl7pPr marL="4754789" indent="0">
              <a:buNone/>
              <a:defRPr sz="2773" b="1"/>
            </a:lvl7pPr>
            <a:lvl8pPr marL="5547253" indent="0">
              <a:buNone/>
              <a:defRPr sz="2773" b="1"/>
            </a:lvl8pPr>
            <a:lvl9pPr marL="6339718" indent="0">
              <a:buNone/>
              <a:defRPr sz="277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572875" y="4342130"/>
            <a:ext cx="9718478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3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84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9978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792480"/>
            <a:ext cx="7372944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8477" y="1711537"/>
            <a:ext cx="11572875" cy="8447617"/>
          </a:xfrm>
        </p:spPr>
        <p:txBody>
          <a:bodyPr/>
          <a:lstStyle>
            <a:lvl1pPr>
              <a:defRPr sz="5547"/>
            </a:lvl1pPr>
            <a:lvl2pPr>
              <a:defRPr sz="4853"/>
            </a:lvl2pPr>
            <a:lvl3pPr>
              <a:defRPr sz="4160"/>
            </a:lvl3pPr>
            <a:lvl4pPr>
              <a:defRPr sz="3467"/>
            </a:lvl4pPr>
            <a:lvl5pPr>
              <a:defRPr sz="3467"/>
            </a:lvl5pPr>
            <a:lvl6pPr>
              <a:defRPr sz="3467"/>
            </a:lvl6pPr>
            <a:lvl7pPr>
              <a:defRPr sz="3467"/>
            </a:lvl7pPr>
            <a:lvl8pPr>
              <a:defRPr sz="3467"/>
            </a:lvl8pPr>
            <a:lvl9pPr>
              <a:defRPr sz="3467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3566160"/>
            <a:ext cx="7372944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8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604" y="792480"/>
            <a:ext cx="7372944" cy="2773680"/>
          </a:xfrm>
        </p:spPr>
        <p:txBody>
          <a:bodyPr anchor="b"/>
          <a:lstStyle>
            <a:lvl1pPr>
              <a:defRPr sz="5547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18477" y="1711537"/>
            <a:ext cx="11572875" cy="8447617"/>
          </a:xfrm>
        </p:spPr>
        <p:txBody>
          <a:bodyPr/>
          <a:lstStyle>
            <a:lvl1pPr marL="0" indent="0">
              <a:buNone/>
              <a:defRPr sz="5547"/>
            </a:lvl1pPr>
            <a:lvl2pPr marL="792465" indent="0">
              <a:buNone/>
              <a:defRPr sz="4853"/>
            </a:lvl2pPr>
            <a:lvl3pPr marL="1584930" indent="0">
              <a:buNone/>
              <a:defRPr sz="4160"/>
            </a:lvl3pPr>
            <a:lvl4pPr marL="2377394" indent="0">
              <a:buNone/>
              <a:defRPr sz="3467"/>
            </a:lvl4pPr>
            <a:lvl5pPr marL="3169859" indent="0">
              <a:buNone/>
              <a:defRPr sz="3467"/>
            </a:lvl5pPr>
            <a:lvl6pPr marL="3962324" indent="0">
              <a:buNone/>
              <a:defRPr sz="3467"/>
            </a:lvl6pPr>
            <a:lvl7pPr marL="4754789" indent="0">
              <a:buNone/>
              <a:defRPr sz="3467"/>
            </a:lvl7pPr>
            <a:lvl8pPr marL="5547253" indent="0">
              <a:buNone/>
              <a:defRPr sz="3467"/>
            </a:lvl8pPr>
            <a:lvl9pPr marL="6339718" indent="0">
              <a:buNone/>
              <a:defRPr sz="34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604" y="3566160"/>
            <a:ext cx="7372944" cy="6606753"/>
          </a:xfrm>
        </p:spPr>
        <p:txBody>
          <a:bodyPr/>
          <a:lstStyle>
            <a:lvl1pPr marL="0" indent="0">
              <a:buNone/>
              <a:defRPr sz="2773"/>
            </a:lvl1pPr>
            <a:lvl2pPr marL="792465" indent="0">
              <a:buNone/>
              <a:defRPr sz="2427"/>
            </a:lvl2pPr>
            <a:lvl3pPr marL="1584930" indent="0">
              <a:buNone/>
              <a:defRPr sz="2080"/>
            </a:lvl3pPr>
            <a:lvl4pPr marL="2377394" indent="0">
              <a:buNone/>
              <a:defRPr sz="1733"/>
            </a:lvl4pPr>
            <a:lvl5pPr marL="3169859" indent="0">
              <a:buNone/>
              <a:defRPr sz="1733"/>
            </a:lvl5pPr>
            <a:lvl6pPr marL="3962324" indent="0">
              <a:buNone/>
              <a:defRPr sz="1733"/>
            </a:lvl6pPr>
            <a:lvl7pPr marL="4754789" indent="0">
              <a:buNone/>
              <a:defRPr sz="1733"/>
            </a:lvl7pPr>
            <a:lvl8pPr marL="5547253" indent="0">
              <a:buNone/>
              <a:defRPr sz="1733"/>
            </a:lvl8pPr>
            <a:lvl9pPr marL="6339718" indent="0">
              <a:buNone/>
              <a:defRPr sz="173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1625" y="632884"/>
            <a:ext cx="19716750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1625" y="3164417"/>
            <a:ext cx="19716750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71625" y="11017674"/>
            <a:ext cx="51435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C1772-B3CA-471D-95B1-7024F88D934D}" type="datetimeFigureOut">
              <a:rPr lang="en-US" smtClean="0"/>
              <a:t>07/07/21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572375" y="11017674"/>
            <a:ext cx="771525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144875" y="11017674"/>
            <a:ext cx="5143500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8EF94-B8AC-4BC8-9D41-F4B20B15D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15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584930" rtl="0" eaLnBrk="1" latinLnBrk="0" hangingPunct="1">
        <a:lnSpc>
          <a:spcPct val="90000"/>
        </a:lnSpc>
        <a:spcBef>
          <a:spcPct val="0"/>
        </a:spcBef>
        <a:buNone/>
        <a:defRPr sz="7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6232" indent="-396232" algn="l" defTabSz="1584930" rtl="0" eaLnBrk="1" latinLnBrk="0" hangingPunct="1">
        <a:lnSpc>
          <a:spcPct val="90000"/>
        </a:lnSpc>
        <a:spcBef>
          <a:spcPts val="1733"/>
        </a:spcBef>
        <a:buFont typeface="Arial" panose="020B0604020202020204" pitchFamily="34" charset="0"/>
        <a:buChar char="•"/>
        <a:defRPr sz="4853" kern="1200">
          <a:solidFill>
            <a:schemeClr val="tx1"/>
          </a:solidFill>
          <a:latin typeface="+mn-lt"/>
          <a:ea typeface="+mn-ea"/>
          <a:cs typeface="+mn-cs"/>
        </a:defRPr>
      </a:lvl1pPr>
      <a:lvl2pPr marL="118869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4160" kern="1200">
          <a:solidFill>
            <a:schemeClr val="tx1"/>
          </a:solidFill>
          <a:latin typeface="+mn-lt"/>
          <a:ea typeface="+mn-ea"/>
          <a:cs typeface="+mn-cs"/>
        </a:defRPr>
      </a:lvl2pPr>
      <a:lvl3pPr marL="1981162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773627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56609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435855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5151021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943486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735950" indent="-396232" algn="l" defTabSz="1584930" rtl="0" eaLnBrk="1" latinLnBrk="0" hangingPunct="1">
        <a:lnSpc>
          <a:spcPct val="90000"/>
        </a:lnSpc>
        <a:spcBef>
          <a:spcPts val="867"/>
        </a:spcBef>
        <a:buFont typeface="Arial" panose="020B0604020202020204" pitchFamily="34" charset="0"/>
        <a:buChar char="•"/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1pPr>
      <a:lvl2pPr marL="792465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2pPr>
      <a:lvl3pPr marL="1584930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3pPr>
      <a:lvl4pPr marL="237739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4pPr>
      <a:lvl5pPr marL="316985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5pPr>
      <a:lvl6pPr marL="3962324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6pPr>
      <a:lvl7pPr marL="4754789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7pPr>
      <a:lvl8pPr marL="5547253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8pPr>
      <a:lvl9pPr marL="6339718" algn="l" defTabSz="1584930" rtl="0" eaLnBrk="1" latinLnBrk="0" hangingPunct="1">
        <a:defRPr sz="31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4" name="Frame 13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98" y="514350"/>
            <a:ext cx="21874952" cy="11029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4485" y="4740735"/>
            <a:ext cx="14834940" cy="186204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7AE67D"/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6B23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السلام عليكم و رحمة الله 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6B23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46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971550"/>
            <a:ext cx="11764381" cy="4380941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هذا حصن تاريخى اسسه شائسته خان وفيه أثار قديمة و أشياء عجيبة ستراها بعد قليل ـ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إبراهيم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تحميد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وما هى أثار قديمة فى حصن لال باغ 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548345" y="685800"/>
            <a:ext cx="14139205" cy="5829300"/>
          </a:xfrm>
          <a:prstGeom prst="wedgeEllipseCallout">
            <a:avLst>
              <a:gd name="adj1" fmla="val 78495"/>
              <a:gd name="adj2" fmla="val 76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فيه مسجد كبير اسس على نهج العمارت المغولية و قبر نورى بيبى و حمام عجيب و متحف صغيرة فيه وعملاق قديمة و نسخ ديمة و نسخ قديمة للقران الكريم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إبراهيم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تحميد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طيب سأتجول معك. إن شاء الله.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4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1" y="2143125"/>
            <a:ext cx="11378270" cy="2914650"/>
          </a:xfrm>
          <a:prstGeom prst="wedgeEllipseCallout">
            <a:avLst>
              <a:gd name="adj1" fmla="val 78495"/>
              <a:gd name="adj2" fmla="val 76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10AF30"/>
                </a:solidFill>
              </a:rPr>
              <a:t>شكرا جميلا</a:t>
            </a:r>
            <a:endParaRPr lang="en-US" sz="66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إبراهيم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تحميد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إلى اللقاء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0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732235" y="837538"/>
            <a:ext cx="10069740" cy="1015663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000" dirty="0">
                <a:solidFill>
                  <a:srgbClr val="0070C0"/>
                </a:solidFill>
              </a:rPr>
              <a:t>عمل الفردي</a:t>
            </a:r>
            <a:endParaRPr lang="en-US" sz="6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21877" y="5552210"/>
            <a:ext cx="12062897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من أسس حصن لال باغ؟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13897" b="22167"/>
          <a:stretch/>
        </p:blipFill>
        <p:spPr>
          <a:xfrm>
            <a:off x="9329211" y="1853201"/>
            <a:ext cx="3279884" cy="2826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00601" y="7664395"/>
            <a:ext cx="13144500" cy="110799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أين وقع حصن لال باغ ؟</a:t>
            </a:r>
            <a:endParaRPr lang="en-US" sz="6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75" y="9658350"/>
            <a:ext cx="21821214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17045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732235" y="837538"/>
            <a:ext cx="10069740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MA" sz="13800" b="1" spc="50" dirty="0">
                <a:ln w="11430"/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الواجب المنزلي</a:t>
            </a:r>
            <a:endParaRPr lang="en-US" sz="13800" b="1" spc="50" dirty="0">
              <a:ln w="11430"/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0687050"/>
            <a:ext cx="21821214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49" y="3962400"/>
            <a:ext cx="12506325" cy="6096000"/>
          </a:xfrm>
          <a:prstGeom prst="roundRect">
            <a:avLst>
              <a:gd name="adj" fmla="val 12448"/>
            </a:avLst>
          </a:prstGeom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5732234" y="3053529"/>
            <a:ext cx="10755539" cy="13660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dirty="0" smtClean="0">
                <a:solidFill>
                  <a:srgbClr val="0070C0"/>
                </a:solidFill>
              </a:rPr>
              <a:t>اكتب فقرة مختصرة على خصن لال باغ ــ</a:t>
            </a:r>
            <a:endParaRPr lang="en-US" sz="5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667352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3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1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32010" y="837538"/>
            <a:ext cx="13670190" cy="2215991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  <a:sp3d extrusionH="57150">
              <a:bevelT w="38100" h="38100" prst="angle"/>
            </a:sp3d>
          </a:bodyPr>
          <a:lstStyle/>
          <a:p>
            <a:pPr algn="ctr"/>
            <a:r>
              <a:rPr lang="ar-SA" sz="13800" b="1" dirty="0">
                <a:solidFill>
                  <a:srgbClr val="FF0000"/>
                </a:solidFill>
              </a:rPr>
              <a:t>مع السلام إلى اللقاء</a:t>
            </a:r>
            <a:endParaRPr lang="en-US" sz="13800" b="1" dirty="0">
              <a:solidFill>
                <a:srgbClr val="FF0000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6" name="Frame 15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2" name="Frame 21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5" y="2931764"/>
            <a:ext cx="10629900" cy="87268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1074" y="2988914"/>
            <a:ext cx="10515600" cy="872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62407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4" name="Frame 13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Frame 14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98" y="514350"/>
            <a:ext cx="21874952" cy="1102994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424485" y="4740735"/>
            <a:ext cx="14834940" cy="186204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7AE67D"/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ar-SA" sz="11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أهلا و سهلا مرحبا بكم</a:t>
            </a:r>
            <a:endParaRPr lang="en-US" sz="115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056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000" b="96600" l="9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145" t="7032" r="43560" b="5810"/>
          <a:stretch/>
        </p:blipFill>
        <p:spPr>
          <a:xfrm>
            <a:off x="10554585" y="2092134"/>
            <a:ext cx="1750827" cy="9364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7505144" y="482743"/>
            <a:ext cx="8048180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التعريف</a:t>
            </a:r>
            <a:endParaRPr lang="en-US" sz="13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324" y="2747897"/>
            <a:ext cx="5906502" cy="7310504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pic>
        <p:nvPicPr>
          <p:cNvPr id="22" name="Picture 21" descr="5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7732" y="1397232"/>
            <a:ext cx="37338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3" name="Rounded Rectangle 22"/>
          <p:cNvSpPr/>
          <p:nvPr/>
        </p:nvSpPr>
        <p:spPr>
          <a:xfrm>
            <a:off x="1014089" y="6376923"/>
            <a:ext cx="8272786" cy="35052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محمد أكبر على</a:t>
            </a:r>
            <a:endParaRPr lang="en-US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محاضر اللغة العربية</a:t>
            </a:r>
          </a:p>
          <a:p>
            <a:pPr algn="ctr"/>
            <a:r>
              <a:rPr lang="ar-SA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رجارام بور إحياء السنة عالم مدرسة</a:t>
            </a:r>
            <a:endParaRPr lang="en-US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ar-SA" sz="3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الزوال: 01728161782</a:t>
            </a:r>
            <a:endParaRPr lang="en-US" sz="3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</a:p>
          <a:p>
            <a:pPr algn="ctr"/>
            <a:r>
              <a:rPr lang="en-US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ahmadullahkhan1990@gmail.com</a:t>
            </a:r>
            <a:endParaRPr lang="en-US" sz="24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89153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أنظر إلى الصور التالية</a:t>
            </a:r>
            <a:endParaRPr lang="en-US" sz="13800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8458"/>
            <a:ext cx="9963730" cy="713232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isometricRightUp"/>
            <a:lightRig rig="threePt" dir="t"/>
          </a:scene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9" y="3340068"/>
            <a:ext cx="8099416" cy="60350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isometricLeftDown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687331565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تعريف الدرس</a:t>
            </a:r>
            <a:endParaRPr lang="en-US" sz="13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86175" y="3172853"/>
            <a:ext cx="16665874" cy="68855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الصف : التاسع من الداخل</a:t>
            </a:r>
            <a:endParaRPr lang="ar-SA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المادة : اللغة العربية الاتصالية</a:t>
            </a:r>
            <a:endParaRPr lang="en-US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الوحدة : الثالثة</a:t>
            </a:r>
            <a:endParaRPr lang="en-US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6600" b="1" dirty="0" smtClean="0">
                <a:ln w="11430"/>
                <a:solidFill>
                  <a:sysClr val="windowText" lastClr="000000"/>
                </a:solidFill>
              </a:rPr>
              <a:t>الدرس : الأول</a:t>
            </a:r>
            <a:endParaRPr lang="en-US" sz="6600" b="1" dirty="0" smtClean="0">
              <a:ln w="11430"/>
              <a:solidFill>
                <a:sysClr val="windowText" lastClr="000000"/>
              </a:solidFill>
            </a:endParaRPr>
          </a:p>
          <a:p>
            <a:pPr algn="ctr"/>
            <a:r>
              <a:rPr lang="ar-MA" sz="5400" b="1" dirty="0" smtClean="0">
                <a:ln w="11430"/>
                <a:solidFill>
                  <a:sysClr val="windowText" lastClr="000000"/>
                </a:solidFill>
              </a:rPr>
              <a:t>التاريخ </a:t>
            </a:r>
            <a:r>
              <a:rPr lang="ar-MA" sz="5400" b="1" dirty="0" smtClean="0">
                <a:ln w="11430"/>
                <a:solidFill>
                  <a:sysClr val="windowText" lastClr="000000"/>
                </a:solidFill>
              </a:rPr>
              <a:t>:</a:t>
            </a:r>
            <a:r>
              <a:rPr lang="ar-SA" sz="5400" b="1" dirty="0" smtClean="0">
                <a:ln w="11430"/>
                <a:solidFill>
                  <a:sysClr val="windowText" lastClr="000000"/>
                </a:solidFill>
              </a:rPr>
              <a:t>07/07/2021م</a:t>
            </a:r>
            <a:r>
              <a:rPr lang="ar-MA" sz="5400" b="1" dirty="0" smtClean="0">
                <a:ln w="11430"/>
                <a:solidFill>
                  <a:sysClr val="windowText" lastClr="000000"/>
                </a:solidFill>
              </a:rPr>
              <a:t> </a:t>
            </a:r>
            <a:endParaRPr lang="ar-SA" sz="5400" b="1" dirty="0" smtClean="0">
              <a:ln w="11430"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34827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221599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13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ما يستفاد من الدرس</a:t>
            </a:r>
            <a:endParaRPr lang="en-US" sz="13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686175" y="3172853"/>
            <a:ext cx="16665874" cy="688554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		                الاماكن المشهورة فى داكا.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 موسس حصن لال باغ.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في حصن لال باغ مسجد على 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نموذج العمارات المغولية.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و فيه قبر فورى بيبى.</a:t>
            </a:r>
          </a:p>
          <a:p>
            <a:pPr algn="r"/>
            <a:r>
              <a:rPr lang="ar-SA" sz="6600" b="1" dirty="0" smtClean="0">
                <a:ln w="11430"/>
                <a:solidFill>
                  <a:sysClr val="windowText" lastClr="000000"/>
                </a:solidFill>
              </a:rPr>
              <a:t>                و حمام و متحف.</a:t>
            </a:r>
            <a:endParaRPr lang="ar-SA" sz="5400" b="1" dirty="0" smtClean="0">
              <a:ln w="11430"/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31113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913093" y="482743"/>
            <a:ext cx="17232282" cy="156966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ar-SA" sz="9600" dirty="0">
                <a:solidFill>
                  <a:srgbClr val="00B050"/>
                </a:solidFill>
              </a:rPr>
              <a:t>أنظر إلى معانى المفردات</a:t>
            </a:r>
            <a:endParaRPr lang="en-US" sz="9600" dirty="0">
              <a:solidFill>
                <a:srgbClr val="00B05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0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9" name="Frame 18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" name="Frame 19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14962"/>
              </p:ext>
            </p:extLst>
          </p:nvPr>
        </p:nvGraphicFramePr>
        <p:xfrm>
          <a:off x="3213909" y="2417883"/>
          <a:ext cx="16630650" cy="7297148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725315"/>
                <a:gridCol w="3590010"/>
                <a:gridCol w="4909417"/>
                <a:gridCol w="3405908"/>
              </a:tblGrid>
              <a:tr h="156819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r>
                        <a:rPr lang="en-US" sz="4000" b="1" dirty="0" smtClean="0">
                          <a:solidFill>
                            <a:srgbClr val="002060"/>
                          </a:solidFill>
                        </a:rPr>
                        <a:t>2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معناها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>
                          <a:solidFill>
                            <a:srgbClr val="002060"/>
                          </a:solidFill>
                        </a:rPr>
                        <a:t>الكلمة</a:t>
                      </a:r>
                      <a:endParaRPr lang="en-US" sz="4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20136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+mn-lt"/>
                          <a:cs typeface="SutonnyMJ" pitchFamily="2" charset="0"/>
                        </a:rPr>
                        <a:t>জাতীয়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+mn-lt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SutonnyMJ" pitchFamily="2" charset="0"/>
                        </a:rPr>
                        <a:t>জাদু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+mn-lt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+mn-lt"/>
                          <a:cs typeface="SutonnyMJ" pitchFamily="2" charset="0"/>
                        </a:rPr>
                        <a:t>ঘর</a:t>
                      </a:r>
                      <a:endParaRPr lang="en-US" sz="40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المتحف</a:t>
                      </a:r>
                      <a:r>
                        <a:rPr lang="ar-SA" sz="4000" b="1" baseline="0" dirty="0" smtClean="0"/>
                        <a:t> الوطنى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চিন্ত</a:t>
                      </a: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করছ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نفكر</a:t>
                      </a:r>
                      <a:endParaRPr lang="en-US" sz="4000" b="1" dirty="0"/>
                    </a:p>
                  </a:txBody>
                  <a:tcPr/>
                </a:tc>
              </a:tr>
              <a:tr h="100812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+mn-lt"/>
                          <a:cs typeface="SutonnyMJ" pitchFamily="2" charset="0"/>
                        </a:rPr>
                        <a:t>স্মুতিসৌধ</a:t>
                      </a:r>
                      <a:endParaRPr lang="en-US" sz="40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النصب التذكارى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আমরা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ঘুরব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نتجول</a:t>
                      </a:r>
                      <a:endParaRPr lang="en-US" sz="4000" b="1" dirty="0"/>
                    </a:p>
                  </a:txBody>
                  <a:tcPr/>
                </a:tc>
              </a:tr>
              <a:tr h="100812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+mn-lt"/>
                          <a:cs typeface="SutonnyMJ" pitchFamily="2" charset="0"/>
                        </a:rPr>
                        <a:t>দুর্গ</a:t>
                      </a:r>
                      <a:endParaRPr lang="en-US" sz="4000" b="1" dirty="0" smtClean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حصن 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অনেক</a:t>
                      </a: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কাজ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اشغال</a:t>
                      </a:r>
                      <a:endParaRPr lang="en-US" sz="4000" b="1" dirty="0"/>
                    </a:p>
                  </a:txBody>
                  <a:tcPr/>
                </a:tc>
              </a:tr>
              <a:tr h="128193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+mn-lt"/>
                          <a:cs typeface="SutonnyMJ" pitchFamily="2" charset="0"/>
                        </a:rPr>
                        <a:t>বন্ধু</a:t>
                      </a:r>
                      <a:endParaRPr lang="en-US" sz="40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صديق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আমরা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দেখতে</a:t>
                      </a:r>
                      <a:r>
                        <a:rPr lang="en-US" sz="4000" b="1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পাব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نزور</a:t>
                      </a:r>
                      <a:endParaRPr lang="en-US" sz="4000" b="1" dirty="0"/>
                    </a:p>
                  </a:txBody>
                  <a:tcPr/>
                </a:tc>
              </a:tr>
              <a:tr h="1281934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latin typeface="+mn-lt"/>
                          <a:cs typeface="SutonnyMJ" pitchFamily="2" charset="0"/>
                        </a:rPr>
                        <a:t>ফিরে</a:t>
                      </a:r>
                      <a:r>
                        <a:rPr lang="en-US" sz="4000" b="1" dirty="0" smtClean="0">
                          <a:latin typeface="+mn-lt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+mn-lt"/>
                          <a:cs typeface="SutonnyMJ" pitchFamily="2" charset="0"/>
                        </a:rPr>
                        <a:t>যাও</a:t>
                      </a:r>
                      <a:endParaRPr lang="en-US" sz="40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baseline="0" dirty="0" smtClean="0"/>
                        <a:t>ارجع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অপেক্ষা</a:t>
                      </a:r>
                      <a:r>
                        <a:rPr lang="en-US" sz="40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4000" b="1" dirty="0" err="1" smtClean="0">
                          <a:latin typeface="SutonnyMJ" pitchFamily="2" charset="0"/>
                          <a:cs typeface="SutonnyMJ" pitchFamily="2" charset="0"/>
                        </a:rPr>
                        <a:t>কর</a:t>
                      </a:r>
                      <a:endParaRPr lang="en-US" sz="40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 smtClean="0"/>
                        <a:t>انتظر</a:t>
                      </a:r>
                      <a:endParaRPr lang="en-US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604234"/>
      </p:ext>
    </p:extLst>
  </p:cSld>
  <p:clrMapOvr>
    <a:masterClrMapping/>
  </p:clrMapOvr>
  <p:transition spd="slow" advClick="0" advTm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338106" y="620667"/>
            <a:ext cx="7063694" cy="11079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ar-SA" sz="6600" dirty="0">
                <a:solidFill>
                  <a:srgbClr val="00B0F0"/>
                </a:solidFill>
              </a:rPr>
              <a:t> النص المدروس</a:t>
            </a:r>
            <a:endParaRPr lang="en-US" sz="6600" dirty="0">
              <a:solidFill>
                <a:srgbClr val="00B0F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1728663"/>
            <a:ext cx="11764381" cy="3623828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السلام عليكم و رحمة الله. وكيف حالك يا صديفى الكريم؟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إبراهيم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تحميد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وعليكم السلام و رحمة الله. </a:t>
            </a:r>
          </a:p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الحمد لله بخير. و كيف أنت يا صديفي 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11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191926"/>
            <a:ext cx="22859999" cy="11991109"/>
            <a:chOff x="0" y="0"/>
            <a:chExt cx="22859999" cy="11991109"/>
          </a:xfrm>
          <a:effectLst>
            <a:outerShdw blurRad="50800" dist="50800" dir="5400000" algn="ctr" rotWithShape="0">
              <a:srgbClr val="7AE67D"/>
            </a:outerShdw>
          </a:effectLst>
        </p:grpSpPr>
        <p:sp>
          <p:nvSpPr>
            <p:cNvPr id="17" name="Frame 16"/>
            <p:cNvSpPr/>
            <p:nvPr/>
          </p:nvSpPr>
          <p:spPr>
            <a:xfrm>
              <a:off x="195035" y="191926"/>
              <a:ext cx="22369129" cy="11749062"/>
            </a:xfrm>
            <a:prstGeom prst="frame">
              <a:avLst>
                <a:gd name="adj1" fmla="val 1135"/>
              </a:avLst>
            </a:prstGeom>
            <a:gradFill>
              <a:gsLst>
                <a:gs pos="0">
                  <a:srgbClr val="AA166E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solidFill>
                <a:srgbClr val="FF6699"/>
              </a:solidFill>
            </a:ln>
            <a:effectLst>
              <a:outerShdw blurRad="508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ame 17"/>
            <p:cNvSpPr/>
            <p:nvPr/>
          </p:nvSpPr>
          <p:spPr>
            <a:xfrm>
              <a:off x="0" y="0"/>
              <a:ext cx="22859999" cy="11991109"/>
            </a:xfrm>
            <a:prstGeom prst="frame">
              <a:avLst>
                <a:gd name="adj1" fmla="val 2002"/>
              </a:avLst>
            </a:prstGeom>
            <a:solidFill>
              <a:srgbClr val="10AF30">
                <a:alpha val="94118"/>
              </a:srgbClr>
            </a:solidFill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Oval Callout 1"/>
          <p:cNvSpPr/>
          <p:nvPr/>
        </p:nvSpPr>
        <p:spPr>
          <a:xfrm>
            <a:off x="975809" y="1728663"/>
            <a:ext cx="11764381" cy="3623828"/>
          </a:xfrm>
          <a:prstGeom prst="wedgeEllipseCallout">
            <a:avLst>
              <a:gd name="adj1" fmla="val 89610"/>
              <a:gd name="adj2" fmla="val 1749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هل زرت حصن لال باغ 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17341268" y="3286125"/>
            <a:ext cx="4886325" cy="140017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800" b="1" dirty="0" smtClean="0"/>
              <a:t>إبراهيم</a:t>
            </a:r>
            <a:endParaRPr lang="en-US" sz="8800" b="1" dirty="0"/>
          </a:p>
        </p:txBody>
      </p:sp>
      <p:sp>
        <p:nvSpPr>
          <p:cNvPr id="5" name="Pentagon 4"/>
          <p:cNvSpPr/>
          <p:nvPr/>
        </p:nvSpPr>
        <p:spPr>
          <a:xfrm>
            <a:off x="975809" y="7686675"/>
            <a:ext cx="6172200" cy="1771650"/>
          </a:xfrm>
          <a:prstGeom prst="homePlate">
            <a:avLst>
              <a:gd name="adj" fmla="val 1161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b="1" dirty="0" smtClean="0"/>
              <a:t>تحميد</a:t>
            </a:r>
            <a:endParaRPr lang="en-US" sz="9600" b="1" dirty="0"/>
          </a:p>
        </p:txBody>
      </p:sp>
      <p:sp>
        <p:nvSpPr>
          <p:cNvPr id="21" name="Oval Callout 20"/>
          <p:cNvSpPr/>
          <p:nvPr/>
        </p:nvSpPr>
        <p:spPr>
          <a:xfrm>
            <a:off x="11379599" y="5874761"/>
            <a:ext cx="11764381" cy="3623828"/>
          </a:xfrm>
          <a:prstGeom prst="wedgeEllipseCallout">
            <a:avLst>
              <a:gd name="adj1" fmla="val -84546"/>
              <a:gd name="adj2" fmla="val 25385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لا، ما زرت حصن لال باغ.</a:t>
            </a:r>
          </a:p>
          <a:p>
            <a:pPr algn="ctr"/>
            <a:r>
              <a:rPr lang="ar-SA" sz="7200" b="1" dirty="0" smtClean="0">
                <a:solidFill>
                  <a:srgbClr val="10AF30"/>
                </a:solidFill>
              </a:rPr>
              <a:t>ماذا ترى فيه ؟</a:t>
            </a:r>
            <a:endParaRPr lang="en-US" sz="7200" b="1" dirty="0">
              <a:solidFill>
                <a:srgbClr val="10AF30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0" y="10058401"/>
            <a:ext cx="21831300" cy="159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3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0">
        <p:wipe/>
      </p:transition>
    </mc:Choice>
    <mc:Fallback xmlns="">
      <p:transition spd="slow" advClick="0" advTm="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252</Words>
  <Application>Microsoft Office PowerPoint</Application>
  <PresentationFormat>Custom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Smart</dc:creator>
  <cp:lastModifiedBy>unix</cp:lastModifiedBy>
  <cp:revision>284</cp:revision>
  <dcterms:created xsi:type="dcterms:W3CDTF">2021-05-09T02:24:40Z</dcterms:created>
  <dcterms:modified xsi:type="dcterms:W3CDTF">2021-07-07T09:02:26Z</dcterms:modified>
</cp:coreProperties>
</file>