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2"/>
  </p:notesMasterIdLst>
  <p:sldIdLst>
    <p:sldId id="325" r:id="rId2"/>
    <p:sldId id="347" r:id="rId3"/>
    <p:sldId id="309" r:id="rId4"/>
    <p:sldId id="310" r:id="rId5"/>
    <p:sldId id="326" r:id="rId6"/>
    <p:sldId id="333" r:id="rId7"/>
    <p:sldId id="332" r:id="rId8"/>
    <p:sldId id="335" r:id="rId9"/>
    <p:sldId id="342" r:id="rId10"/>
    <p:sldId id="343" r:id="rId11"/>
    <p:sldId id="344" r:id="rId12"/>
    <p:sldId id="345" r:id="rId13"/>
    <p:sldId id="346" r:id="rId14"/>
    <p:sldId id="327" r:id="rId15"/>
    <p:sldId id="328" r:id="rId16"/>
    <p:sldId id="329" r:id="rId17"/>
    <p:sldId id="320" r:id="rId18"/>
    <p:sldId id="330" r:id="rId19"/>
    <p:sldId id="319" r:id="rId20"/>
    <p:sldId id="32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FF"/>
    <a:srgbClr val="3C9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68" d="100"/>
          <a:sy n="68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5E4C2-0322-4C81-9F5D-DE40475DB7B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63F7E-1630-4B02-B55E-13347DF9E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5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63F7E-1630-4B02-B55E-13347DF9EA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63F7E-1630-4B02-B55E-13347DF9EA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54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3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4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41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57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3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6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6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lumMod val="60000"/>
                <a:lumOff val="40000"/>
              </a:schemeClr>
            </a:gs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073D90-7698-45DF-A61D-484F0D99F9F5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01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5361E70-BB4D-4593-B299-C2140BD2A67D}"/>
              </a:ext>
            </a:extLst>
          </p:cNvPr>
          <p:cNvGrpSpPr/>
          <p:nvPr/>
        </p:nvGrpSpPr>
        <p:grpSpPr>
          <a:xfrm>
            <a:off x="1752600" y="838200"/>
            <a:ext cx="8124093" cy="5495192"/>
            <a:chOff x="592015" y="1295400"/>
            <a:chExt cx="6189785" cy="4589585"/>
          </a:xfrm>
        </p:grpSpPr>
        <p:sp>
          <p:nvSpPr>
            <p:cNvPr id="3" name="Heart 2">
              <a:extLst>
                <a:ext uri="{FF2B5EF4-FFF2-40B4-BE49-F238E27FC236}">
                  <a16:creationId xmlns:a16="http://schemas.microsoft.com/office/drawing/2014/main" id="{E007341F-2B9E-4F52-84EF-85E5FCC716F1}"/>
                </a:ext>
              </a:extLst>
            </p:cNvPr>
            <p:cNvSpPr/>
            <p:nvPr/>
          </p:nvSpPr>
          <p:spPr>
            <a:xfrm>
              <a:off x="609600" y="1295400"/>
              <a:ext cx="6172200" cy="45720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09DA9F-533B-4651-A2C3-6583BEC1D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92015" y="1349168"/>
              <a:ext cx="3118375" cy="4535817"/>
            </a:xfrm>
            <a:prstGeom prst="rect">
              <a:avLst/>
            </a:prstGeom>
          </p:spPr>
        </p:pic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id="{072402C6-DD1C-4ACD-AF5C-F5CFBCB4B35A}"/>
              </a:ext>
            </a:extLst>
          </p:cNvPr>
          <p:cNvSpPr/>
          <p:nvPr/>
        </p:nvSpPr>
        <p:spPr>
          <a:xfrm>
            <a:off x="304800" y="190500"/>
            <a:ext cx="11582400" cy="6477000"/>
          </a:xfrm>
          <a:prstGeom prst="frame">
            <a:avLst>
              <a:gd name="adj1" fmla="val 2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F86821-3E2D-4150-8DD8-394CA43DA058}"/>
              </a:ext>
            </a:extLst>
          </p:cNvPr>
          <p:cNvSpPr txBox="1"/>
          <p:nvPr/>
        </p:nvSpPr>
        <p:spPr>
          <a:xfrm>
            <a:off x="2895600" y="2209800"/>
            <a:ext cx="547702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>
                <a:rot lat="0" lon="0" rev="0"/>
              </a:camera>
              <a:lightRig rig="threePt" dir="t"/>
            </a:scene3d>
            <a:sp3d extrusionH="57150">
              <a:bevelT w="2540000" h="2540000" prst="slope"/>
              <a:bevelB w="539750" h="304800"/>
            </a:sp3d>
          </a:bodyPr>
          <a:lstStyle/>
          <a:p>
            <a:pPr algn="ctr"/>
            <a:r>
              <a:rPr lang="en-US" sz="11500" b="1" dirty="0" err="1">
                <a:ln w="38100">
                  <a:solidFill>
                    <a:srgbClr val="FF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স্বাগতম</a:t>
            </a:r>
            <a:r>
              <a:rPr lang="en-US" sz="54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</a:p>
        </p:txBody>
      </p:sp>
      <p:pic>
        <p:nvPicPr>
          <p:cNvPr id="2" name="Salma.CLOSE.UP.JONY.VCD.01724008031 (1)">
            <a:hlinkClick r:id="" action="ppaction://media"/>
            <a:extLst>
              <a:ext uri="{FF2B5EF4-FFF2-40B4-BE49-F238E27FC236}">
                <a16:creationId xmlns:a16="http://schemas.microsoft.com/office/drawing/2014/main" id="{D85A741D-5988-4C7C-891D-880B02268BF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5682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8506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86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2438401"/>
            <a:ext cx="35052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১+৩- ৫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endCxn id="15" idx="8"/>
          </p:cNvCxnSpPr>
          <p:nvPr/>
        </p:nvCxnSpPr>
        <p:spPr>
          <a:xfrm flipH="1" flipV="1">
            <a:off x="3667126" y="1819270"/>
            <a:ext cx="752475" cy="13811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29200" y="3124200"/>
            <a:ext cx="381000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886200" y="1752600"/>
            <a:ext cx="19050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0" y="3200400"/>
            <a:ext cx="1295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 rot="5753993">
            <a:off x="8178390" y="4005667"/>
            <a:ext cx="1612179" cy="1351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 rot="5753993">
            <a:off x="5526433" y="4476448"/>
            <a:ext cx="1733801" cy="1491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প্রক্রিয়া 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16200000">
            <a:off x="2057400" y="838200"/>
            <a:ext cx="1600200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86400" y="3200400"/>
            <a:ext cx="685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962400"/>
            <a:ext cx="2438400" cy="268224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C962095F-D8BD-4884-BFD0-8C1DB3289506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86200" y="2743201"/>
            <a:ext cx="54102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8000" dirty="0">
                <a:latin typeface="NikoshBAN" pitchFamily="2" charset="0"/>
                <a:cs typeface="NikoshBAN" pitchFamily="2" charset="0"/>
              </a:rPr>
              <a:t>৩৫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÷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৫&gt;১+২  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86400" y="1752600"/>
            <a:ext cx="838200" cy="13049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858000" y="3505200"/>
            <a:ext cx="13716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0" y="1600200"/>
            <a:ext cx="1524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400800" y="1676400"/>
            <a:ext cx="2286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 rot="5753993">
            <a:off x="8178390" y="4310467"/>
            <a:ext cx="1612179" cy="1351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সম্পর্ক 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 rot="5753993">
            <a:off x="5450233" y="4993975"/>
            <a:ext cx="1733801" cy="1491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প্রক্রিয়া 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16200000">
            <a:off x="4876800" y="533400"/>
            <a:ext cx="1600200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62600" y="3810000"/>
            <a:ext cx="6858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477000" y="1447800"/>
            <a:ext cx="12954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400800" y="1371600"/>
            <a:ext cx="25146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91400" y="3505200"/>
            <a:ext cx="914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962400"/>
            <a:ext cx="2438400" cy="2682240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37B5E6CD-7F94-43FD-8960-8D8D95CFCB18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86200" y="2743201"/>
            <a:ext cx="54102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8000" dirty="0">
                <a:latin typeface="NikoshBAN" pitchFamily="2" charset="0"/>
                <a:cs typeface="NikoshBAN" pitchFamily="2" charset="0"/>
              </a:rPr>
              <a:t>৩৫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÷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=5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+২  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86400" y="1752600"/>
            <a:ext cx="838200" cy="13049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858000" y="3505200"/>
            <a:ext cx="13716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0" y="1600200"/>
            <a:ext cx="1524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400800" y="1676400"/>
            <a:ext cx="2286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 rot="5753993">
            <a:off x="8178390" y="4310467"/>
            <a:ext cx="1612179" cy="1351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সম্পর্ক 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 rot="5753993">
            <a:off x="5450233" y="4993975"/>
            <a:ext cx="1733801" cy="1491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প্রক্রিয়া 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16200000">
            <a:off x="4876800" y="533400"/>
            <a:ext cx="1600200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62600" y="3810000"/>
            <a:ext cx="6858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477000" y="1447800"/>
            <a:ext cx="12954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400800" y="1371600"/>
            <a:ext cx="25146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91400" y="3505200"/>
            <a:ext cx="914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962400"/>
            <a:ext cx="2438400" cy="2682240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732AA890-AFE6-464F-ADCC-07B975564EDA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2438401"/>
            <a:ext cx="35052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১+৩- ৫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endCxn id="15" idx="8"/>
          </p:cNvCxnSpPr>
          <p:nvPr/>
        </p:nvCxnSpPr>
        <p:spPr>
          <a:xfrm flipH="1" flipV="1">
            <a:off x="3667126" y="1819270"/>
            <a:ext cx="752475" cy="13811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29200" y="3124200"/>
            <a:ext cx="381000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886200" y="1752600"/>
            <a:ext cx="19050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0" y="3200400"/>
            <a:ext cx="1295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 rot="5753993">
            <a:off x="8178390" y="4005667"/>
            <a:ext cx="1612179" cy="1351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 rot="5753993">
            <a:off x="5526433" y="4476448"/>
            <a:ext cx="1733801" cy="1491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প্রক্রিয়া 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16200000">
            <a:off x="2057400" y="838200"/>
            <a:ext cx="1600200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86400" y="3200400"/>
            <a:ext cx="685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962400"/>
            <a:ext cx="2438400" cy="268224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5A56EA03-E762-446D-B1D9-BAA6BFFD594F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04800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 , ১ , ২ , ৩ , ৪ , ৫ , ৬ , ৭ , ৮ , ৯ ,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89560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    -   ×   ÷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37144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  ≈ ≤ &lt;   &gt;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859" y="1100436"/>
            <a:ext cx="856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প্রতীক গুলি চিনতে পারি কী না  ?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00576"/>
            <a:ext cx="1905000" cy="175260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C50357D6-E8DA-4024-BA38-653D6FE6717A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51460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 , ১ , ২ , ৩ , ৪ , ৫ , ৬ , ৭ , ৮ , ৯ ,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8600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    -   ×   ÷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3622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  ≈ ≤ &lt;   &gt;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5052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 প্রতীক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35052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প্রক্রিয়া প্রতীক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5052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 প্রতীক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352800"/>
            <a:ext cx="1676400" cy="2133600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65E345F1-F899-448C-B0DB-CBCB0175AC04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2"/>
            <a:ext cx="609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১+২+২ </a:t>
            </a:r>
          </a:p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৩-২+১</a:t>
            </a:r>
          </a:p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6600" dirty="0">
                <a:solidFill>
                  <a:schemeClr val="bg1"/>
                </a:solidFill>
              </a:rPr>
              <a:t> </a:t>
            </a:r>
            <a:endParaRPr lang="bn-BD" sz="59500" dirty="0">
              <a:solidFill>
                <a:schemeClr val="bg1"/>
              </a:solidFill>
            </a:endParaRPr>
          </a:p>
          <a:p>
            <a:pPr algn="ctr"/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4196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গুলির মধ্যে শুধু প্রক্রিয়া প্রতীক আছে । সত্য, মিথ্যা যাচাই করা যায় না। </a:t>
            </a:r>
          </a:p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 এ গুলোকে গাণিতিক রাশি বলে।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ACA1F1A-1DFC-410C-91A6-BB65850A697F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48512"/>
            <a:ext cx="296828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1397000"/>
          <a:ext cx="8610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২+৫+৬ ,৫+৪=৯, ৬-৩, ২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×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৪&lt;৯ </a:t>
                      </a:r>
                    </a:p>
                    <a:p>
                      <a:pPr algn="ctr"/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উপরের সংখারাশি ও উক্তি গুলি আলাদা কর।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খ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৯-২&gt;৫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, ১২=৯+৩, ১+১, ৮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÷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উপরের সংখারাশি ও উক্তি গুলি আলাদা কর।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৯-২&gt;৫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, ১+১,  ১২=৯+৩, ৮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÷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৪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উপরের সংখারাশি ও উক্তি গুলি আলাদা কর।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rame 3">
            <a:extLst>
              <a:ext uri="{FF2B5EF4-FFF2-40B4-BE49-F238E27FC236}">
                <a16:creationId xmlns:a16="http://schemas.microsoft.com/office/drawing/2014/main" id="{6401D66D-5775-458A-845A-AE3D81719F3C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043" y="643592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৮-৫=৩ 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3716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৪+৭&lt;১২</a:t>
            </a:r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2098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৫৬&gt;৫২</a:t>
            </a:r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9718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৪+৮</a:t>
            </a: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৩=২৪+৪  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1148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গুলির প্রত্যেকটির মধ্যে সম্পর্ক  প্রতীক আছে । </a:t>
            </a:r>
          </a:p>
          <a:p>
            <a:r>
              <a:rPr lang="bn-BD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সত্য, মিথ্যা যাচাই করা যায়।তাই এ গুলোকে গাণিতিক উক্তি  বলে। 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B0EB77C-6C41-492A-91E0-1B0B4BF562D4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81000"/>
            <a:ext cx="28194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00408-E717-495A-B975-31EF2EC24420}"/>
              </a:ext>
            </a:extLst>
          </p:cNvPr>
          <p:cNvSpPr txBox="1"/>
          <p:nvPr/>
        </p:nvSpPr>
        <p:spPr>
          <a:xfrm>
            <a:off x="304800" y="1676400"/>
            <a:ext cx="10515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পর্যায়ে চকবোর্ড-এ কয়েকটি সংখারাশি ও উক্তি লিখে দেখাব। </a:t>
            </a:r>
          </a:p>
          <a:p>
            <a:pPr algn="ctr">
              <a:buFont typeface="Arial" pitchFamily="34" charset="0"/>
              <a:buChar char="•"/>
            </a:pP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কয়েকজন শিক্ষার্থীকে বোর্ড-এ লিখতে দিব।  </a:t>
            </a:r>
          </a:p>
          <a:p>
            <a:pPr algn="ctr">
              <a:buFont typeface="Arial" pitchFamily="34" charset="0"/>
              <a:buChar char="•"/>
            </a:pP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সকলকে খাতায় তিনটি করে সংখারাশি ও উক্তি লিখতে বলব।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28FA03A-F978-46A0-A09F-3B7BA57C144E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FFB4B-DC39-4EA1-A3C5-22A6E438F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96" y="2126887"/>
            <a:ext cx="3458498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DD0707-85B2-4A11-8773-5CA24EA04697}"/>
              </a:ext>
            </a:extLst>
          </p:cNvPr>
          <p:cNvSpPr txBox="1"/>
          <p:nvPr/>
        </p:nvSpPr>
        <p:spPr>
          <a:xfrm>
            <a:off x="1023788" y="2590800"/>
            <a:ext cx="5072212" cy="3170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মোসাঃ তাসলিমা আলম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মাসকাটাদিঘী সরকারি প্রাথমিক বিদ্যালয়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পবা, রাজশাহী।</a:t>
            </a:r>
            <a:endParaRPr lang="en-US" sz="40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3E46D-483A-41B1-9ABD-C9A0AC4394F9}"/>
              </a:ext>
            </a:extLst>
          </p:cNvPr>
          <p:cNvSpPr txBox="1"/>
          <p:nvPr/>
        </p:nvSpPr>
        <p:spPr>
          <a:xfrm>
            <a:off x="3352800" y="369570"/>
            <a:ext cx="47548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1430000" h="7620000" prst="angle"/>
              <a:bevelB w="63500"/>
              <a:extrusionClr>
                <a:srgbClr val="FF00FF"/>
              </a:extrusionClr>
            </a:sp3d>
          </a:bodyPr>
          <a:lstStyle/>
          <a:p>
            <a:pPr algn="ctr"/>
            <a:r>
              <a:rPr lang="en-US" sz="7200" b="1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781AE4F7-CEBF-419F-AC67-D46E6B135F9C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01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5812" y="2644170"/>
            <a:ext cx="29690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9600" b="1" cap="all" dirty="0">
                <a:ln/>
                <a:solidFill>
                  <a:schemeClr val="accent1"/>
                </a:solidFill>
                <a:effectLst>
                  <a:outerShdw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2C5BFE8-65F5-4524-8D84-18BF6D2E4286}"/>
              </a:ext>
            </a:extLst>
          </p:cNvPr>
          <p:cNvSpPr/>
          <p:nvPr/>
        </p:nvSpPr>
        <p:spPr>
          <a:xfrm>
            <a:off x="304800" y="457200"/>
            <a:ext cx="11353800" cy="5943600"/>
          </a:xfrm>
          <a:prstGeom prst="frame">
            <a:avLst>
              <a:gd name="adj1" fmla="val 3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381000"/>
            <a:ext cx="5715000" cy="144655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Left" fov="2100000">
                <a:rot lat="0" lon="1200000" rev="600000"/>
              </a:camera>
              <a:lightRig rig="sunset" dir="t">
                <a:rot lat="0" lon="0" rev="2400000"/>
              </a:lightRig>
            </a:scene3d>
            <a:sp3d extrusionH="57150">
              <a:bevelT w="2540000" h="2540000" prst="convex"/>
              <a:bevelB w="508000" h="762000"/>
            </a:sp3d>
          </a:bodyPr>
          <a:lstStyle/>
          <a:p>
            <a:r>
              <a:rPr lang="bn-BD" sz="8800" dirty="0">
                <a:ln w="0"/>
                <a:gradFill>
                  <a:gsLst>
                    <a:gs pos="26000">
                      <a:srgbClr val="FF0000"/>
                    </a:gs>
                    <a:gs pos="57000">
                      <a:schemeClr val="accent1">
                        <a:lumMod val="45000"/>
                        <a:lumOff val="55000"/>
                      </a:schemeClr>
                    </a:gs>
                    <a:gs pos="7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>
              <a:ln w="0"/>
              <a:gradFill>
                <a:gsLst>
                  <a:gs pos="26000">
                    <a:srgbClr val="FF0000"/>
                  </a:gs>
                  <a:gs pos="57000">
                    <a:schemeClr val="accent1">
                      <a:lumMod val="45000"/>
                      <a:lumOff val="55000"/>
                    </a:schemeClr>
                  </a:gs>
                  <a:gs pos="76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B05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6E9B7-40D2-4BF6-937F-AFEB882CD9B2}"/>
              </a:ext>
            </a:extLst>
          </p:cNvPr>
          <p:cNvSpPr txBox="1"/>
          <p:nvPr/>
        </p:nvSpPr>
        <p:spPr>
          <a:xfrm>
            <a:off x="2706859" y="2590800"/>
            <a:ext cx="610537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pPr algn="ctr">
              <a:buNone/>
            </a:pPr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>
              <a:buNone/>
            </a:pPr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>
              <a:buNone/>
            </a:pPr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২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11</a:t>
            </a:r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0B45A27-C56C-4A99-8FB7-8804EB7B7D45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5755" y="257079"/>
            <a:ext cx="3352800" cy="1015663"/>
          </a:xfrm>
          <a:prstGeom prst="rect">
            <a:avLst/>
          </a:prstGeom>
          <a:scene3d>
            <a:camera prst="perspectiveBelow"/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47644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86743-D6DF-4F0B-95BC-E330B9D87251}"/>
              </a:ext>
            </a:extLst>
          </p:cNvPr>
          <p:cNvSpPr txBox="1"/>
          <p:nvPr/>
        </p:nvSpPr>
        <p:spPr>
          <a:xfrm>
            <a:off x="1752600" y="2676769"/>
            <a:ext cx="75391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18.1.1 সংখ্যারাশি ও গাণিতিক উক্তি চিনে বলতে পারবে </a:t>
            </a:r>
          </a:p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১৮.1.2 সংখ্যারাশি ও গাণিতিক উক্তি লিখতে পারবে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976F768-0DD3-4BDA-BA85-AAE775854BFF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298575"/>
          </a:xfrm>
        </p:spPr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বলতো 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১+২=৪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কখন হয়?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20040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 গানিতিক উক্তিটি  মিথ্যা হয় 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976A58C-41FE-45D9-96A8-C590A4CF0BB6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qual 3"/>
          <p:cNvSpPr/>
          <p:nvPr/>
        </p:nvSpPr>
        <p:spPr>
          <a:xfrm rot="5400000">
            <a:off x="5334000" y="5105400"/>
            <a:ext cx="25908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6172200" y="3886200"/>
            <a:ext cx="914400" cy="990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 rot="7863708">
            <a:off x="6196115" y="3042729"/>
            <a:ext cx="25908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 rot="2909322">
            <a:off x="4448981" y="3038494"/>
            <a:ext cx="25908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vision 7"/>
          <p:cNvSpPr/>
          <p:nvPr/>
        </p:nvSpPr>
        <p:spPr>
          <a:xfrm>
            <a:off x="6172200" y="3429000"/>
            <a:ext cx="914400" cy="5334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 rot="5400000">
            <a:off x="5295900" y="2095500"/>
            <a:ext cx="25908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 rot="18950294">
            <a:off x="7817471" y="1981075"/>
            <a:ext cx="13716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2608300">
            <a:off x="4086409" y="2054174"/>
            <a:ext cx="13716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5571920">
            <a:off x="7387154" y="1730783"/>
            <a:ext cx="13716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3810000" y="2438400"/>
            <a:ext cx="13716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19428509">
            <a:off x="6470952" y="872192"/>
            <a:ext cx="13716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6212998">
            <a:off x="4608834" y="1775750"/>
            <a:ext cx="13716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5400000">
            <a:off x="5905500" y="723900"/>
            <a:ext cx="13716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8077200" y="2438400"/>
            <a:ext cx="13716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2305297">
            <a:off x="5398590" y="885335"/>
            <a:ext cx="13716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5181600" y="6477000"/>
            <a:ext cx="2971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2286000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3800" y="9906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-12186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-4572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2800" y="-2286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3000" y="5334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6200" y="6096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00" y="16002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9" name="Plus 28"/>
          <p:cNvSpPr/>
          <p:nvPr/>
        </p:nvSpPr>
        <p:spPr>
          <a:xfrm>
            <a:off x="6781800" y="6019800"/>
            <a:ext cx="8382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5638800" y="6019800"/>
            <a:ext cx="8382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524000" y="838200"/>
            <a:ext cx="8991600" cy="1905000"/>
            <a:chOff x="0" y="838200"/>
            <a:chExt cx="8991600" cy="1905000"/>
          </a:xfrm>
        </p:grpSpPr>
        <p:sp>
          <p:nvSpPr>
            <p:cNvPr id="27" name="TextBox 26"/>
            <p:cNvSpPr txBox="1"/>
            <p:nvPr/>
          </p:nvSpPr>
          <p:spPr>
            <a:xfrm>
              <a:off x="6934200" y="838200"/>
              <a:ext cx="762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pic>
          <p:nvPicPr>
            <p:cNvPr id="31" name="Picture 30" descr="m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6800"/>
              <a:ext cx="1524000" cy="1676400"/>
            </a:xfrm>
            <a:prstGeom prst="rect">
              <a:avLst/>
            </a:prstGeom>
          </p:spPr>
        </p:pic>
        <p:pic>
          <p:nvPicPr>
            <p:cNvPr id="32" name="Picture 31" descr="m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7848600" y="838200"/>
              <a:ext cx="1143000" cy="121920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524000" y="4191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দেখি এখানে কি কি প্রতীক আছে?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6CD584F0-39C2-4AD8-BE2D-29D742DA0F68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767006"/>
            <a:ext cx="7239000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গানিতিক প্রতীক 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E0E3520-48A6-424C-9BB0-AAECFB1A47F0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9812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7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কিছু  প্রতীক  শ্রেণী  বিন্যাস  করার চেষ্টা করি  </a:t>
            </a:r>
            <a:endParaRPr lang="en-US" sz="7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2D0C7A3-BBDB-4702-895D-1F7FC3B88383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2438401"/>
            <a:ext cx="35052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৩৫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&gt;৯  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71800" y="3200400"/>
            <a:ext cx="14478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29200" y="3124200"/>
            <a:ext cx="381000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91200" y="1676400"/>
            <a:ext cx="304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3200400"/>
            <a:ext cx="1295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 rot="5753993">
            <a:off x="7901148" y="3863337"/>
            <a:ext cx="1612179" cy="1351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 rot="690356">
            <a:off x="5752243" y="329206"/>
            <a:ext cx="1906714" cy="13295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সম্পর্ক 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 rot="5753993">
            <a:off x="5526433" y="4476448"/>
            <a:ext cx="1733801" cy="1491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10800000">
            <a:off x="1905000" y="3962400"/>
            <a:ext cx="1600200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2438400" cy="2682240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4ABFA7DB-668F-4C0A-9C9D-5AB5F840075F}"/>
              </a:ext>
            </a:extLst>
          </p:cNvPr>
          <p:cNvSpPr/>
          <p:nvPr/>
        </p:nvSpPr>
        <p:spPr>
          <a:xfrm>
            <a:off x="114300" y="76200"/>
            <a:ext cx="11963400" cy="6705600"/>
          </a:xfrm>
          <a:prstGeom prst="frame">
            <a:avLst>
              <a:gd name="adj1" fmla="val 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2591</TotalTime>
  <Words>371</Words>
  <Application>Microsoft Office PowerPoint</Application>
  <PresentationFormat>Widescreen</PresentationFormat>
  <Paragraphs>94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pti-1</dc:creator>
  <cp:lastModifiedBy>DPE</cp:lastModifiedBy>
  <cp:revision>310</cp:revision>
  <dcterms:created xsi:type="dcterms:W3CDTF">2016-01-05T04:35:56Z</dcterms:created>
  <dcterms:modified xsi:type="dcterms:W3CDTF">2021-07-07T09:36:48Z</dcterms:modified>
</cp:coreProperties>
</file>