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84" r:id="rId2"/>
    <p:sldId id="256" r:id="rId3"/>
    <p:sldId id="265" r:id="rId4"/>
    <p:sldId id="258" r:id="rId5"/>
    <p:sldId id="261" r:id="rId6"/>
    <p:sldId id="266" r:id="rId7"/>
    <p:sldId id="263" r:id="rId8"/>
    <p:sldId id="279" r:id="rId9"/>
    <p:sldId id="270" r:id="rId10"/>
    <p:sldId id="280" r:id="rId11"/>
    <p:sldId id="267" r:id="rId12"/>
    <p:sldId id="268" r:id="rId13"/>
    <p:sldId id="278" r:id="rId14"/>
    <p:sldId id="269" r:id="rId15"/>
    <p:sldId id="271" r:id="rId16"/>
    <p:sldId id="272" r:id="rId17"/>
    <p:sldId id="273" r:id="rId18"/>
    <p:sldId id="262" r:id="rId19"/>
    <p:sldId id="277" r:id="rId20"/>
    <p:sldId id="276" r:id="rId21"/>
    <p:sldId id="281" r:id="rId22"/>
    <p:sldId id="282" r:id="rId23"/>
    <p:sldId id="283" r:id="rId24"/>
    <p:sldId id="285"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FFFF"/>
    <a:srgbClr val="CCFFFF"/>
    <a:srgbClr val="FFFF66"/>
    <a:srgbClr val="00FFCC"/>
    <a:srgbClr val="CC3300"/>
    <a:srgbClr val="FF9966"/>
    <a:srgbClr val="99CC00"/>
    <a:srgbClr val="0099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20889-64B4-4847-A944-6A35204F59C1}"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867FDB68-3E6F-49D1-AB76-92DE424F80CB}">
      <dgm:prSet phldrT="[Text]" custT="1"/>
      <dgm:spPr/>
      <dgm:t>
        <a:bodyPr>
          <a:prstTxWarp prst="textPlain">
            <a:avLst/>
          </a:prstTxWarp>
        </a:bodyPr>
        <a:lstStyle/>
        <a:p>
          <a:r>
            <a:rPr lang="en-US" sz="1800" b="1" dirty="0" err="1" smtClean="0">
              <a:latin typeface="NikoshBAN" panose="02000000000000000000" pitchFamily="2" charset="0"/>
              <a:cs typeface="NikoshBAN" panose="02000000000000000000" pitchFamily="2" charset="0"/>
            </a:rPr>
            <a:t>খলিফা</a:t>
          </a:r>
          <a:r>
            <a:rPr lang="en-US" sz="1800" b="1" dirty="0" smtClean="0">
              <a:latin typeface="NikoshBAN" panose="02000000000000000000" pitchFamily="2" charset="0"/>
              <a:cs typeface="NikoshBAN" panose="02000000000000000000" pitchFamily="2" charset="0"/>
            </a:rPr>
            <a:t> </a:t>
          </a:r>
          <a:r>
            <a:rPr lang="en-US" sz="1800" b="1" dirty="0" err="1" smtClean="0">
              <a:latin typeface="NikoshBAN" panose="02000000000000000000" pitchFamily="2" charset="0"/>
              <a:cs typeface="NikoshBAN" panose="02000000000000000000" pitchFamily="2" charset="0"/>
            </a:rPr>
            <a:t>নির্বাচনে</a:t>
          </a:r>
          <a:endParaRPr lang="en-US" sz="1800" b="1" dirty="0" smtClean="0">
            <a:latin typeface="NikoshBAN" panose="02000000000000000000" pitchFamily="2" charset="0"/>
            <a:cs typeface="NikoshBAN" panose="02000000000000000000" pitchFamily="2" charset="0"/>
          </a:endParaRPr>
        </a:p>
        <a:p>
          <a:r>
            <a:rPr lang="en-US" sz="1800" b="1" dirty="0" err="1" smtClean="0">
              <a:latin typeface="NikoshBAN" panose="02000000000000000000" pitchFamily="2" charset="0"/>
              <a:cs typeface="NikoshBAN" panose="02000000000000000000" pitchFamily="2" charset="0"/>
            </a:rPr>
            <a:t>প্রতিদ্বন্দ্বী</a:t>
          </a:r>
          <a:endParaRPr lang="en-US" sz="1800" b="1" dirty="0" smtClean="0">
            <a:latin typeface="NikoshBAN" panose="02000000000000000000" pitchFamily="2" charset="0"/>
            <a:cs typeface="NikoshBAN" panose="02000000000000000000" pitchFamily="2" charset="0"/>
          </a:endParaRPr>
        </a:p>
        <a:p>
          <a:r>
            <a:rPr lang="en-US" sz="1800" b="1" dirty="0" err="1" smtClean="0">
              <a:latin typeface="NikoshBAN" panose="02000000000000000000" pitchFamily="2" charset="0"/>
              <a:cs typeface="NikoshBAN" panose="02000000000000000000" pitchFamily="2" charset="0"/>
            </a:rPr>
            <a:t>দলসমূহ</a:t>
          </a:r>
          <a:endParaRPr lang="en-US" sz="1800" b="1" dirty="0"/>
        </a:p>
      </dgm:t>
    </dgm:pt>
    <dgm:pt modelId="{4E8E7036-974A-4574-8E91-B156180B7630}" type="parTrans" cxnId="{FCF39B8F-93A1-4220-9C88-074366FCEB5B}">
      <dgm:prSet/>
      <dgm:spPr/>
      <dgm:t>
        <a:bodyPr/>
        <a:lstStyle/>
        <a:p>
          <a:endParaRPr lang="en-US"/>
        </a:p>
      </dgm:t>
    </dgm:pt>
    <dgm:pt modelId="{FF7D861A-D233-444F-80BD-0D80E1A7C353}" type="sibTrans" cxnId="{FCF39B8F-93A1-4220-9C88-074366FCEB5B}">
      <dgm:prSet/>
      <dgm:spPr/>
      <dgm:t>
        <a:bodyPr/>
        <a:lstStyle/>
        <a:p>
          <a:endParaRPr lang="en-US"/>
        </a:p>
      </dgm:t>
    </dgm:pt>
    <dgm:pt modelId="{5174E171-8A5A-4370-AC3B-EE22D080488B}">
      <dgm:prSet phldrT="[Text]" custT="1"/>
      <dgm:spPr/>
      <dgm:t>
        <a:bodyPr/>
        <a:lstStyle/>
        <a:p>
          <a:r>
            <a:rPr lang="en-US" sz="2400" dirty="0" err="1" smtClean="0">
              <a:latin typeface="NikoshBAN" panose="02000000000000000000" pitchFamily="2" charset="0"/>
              <a:cs typeface="NikoshBAN" panose="02000000000000000000" pitchFamily="2" charset="0"/>
            </a:rPr>
            <a:t>কুরাইশ</a:t>
          </a:r>
          <a:endParaRPr lang="en-US" sz="2400" dirty="0"/>
        </a:p>
      </dgm:t>
    </dgm:pt>
    <dgm:pt modelId="{44CFE601-90F2-4A23-BFFE-41496B3BC864}" type="parTrans" cxnId="{4DCD8AB0-D04B-4269-A12C-8C4586CED036}">
      <dgm:prSet/>
      <dgm:spPr/>
      <dgm:t>
        <a:bodyPr/>
        <a:lstStyle/>
        <a:p>
          <a:endParaRPr lang="en-US"/>
        </a:p>
      </dgm:t>
    </dgm:pt>
    <dgm:pt modelId="{04A82ED3-A3FB-4556-B271-F335B4D14354}" type="sibTrans" cxnId="{4DCD8AB0-D04B-4269-A12C-8C4586CED036}">
      <dgm:prSet/>
      <dgm:spPr/>
      <dgm:t>
        <a:bodyPr/>
        <a:lstStyle/>
        <a:p>
          <a:endParaRPr lang="en-US"/>
        </a:p>
      </dgm:t>
    </dgm:pt>
    <dgm:pt modelId="{31862EAD-8105-4AEC-A32B-3283D7BCF1BF}">
      <dgm:prSet phldrT="[Text]" custT="1"/>
      <dgm:spPr/>
      <dgm:t>
        <a:bodyPr/>
        <a:lstStyle/>
        <a:p>
          <a:r>
            <a:rPr lang="en-US" sz="2400" dirty="0" err="1" smtClean="0">
              <a:latin typeface="NikoshBAN" panose="02000000000000000000" pitchFamily="2" charset="0"/>
              <a:cs typeface="NikoshBAN" panose="02000000000000000000" pitchFamily="2" charset="0"/>
            </a:rPr>
            <a:t>মুহাজির</a:t>
          </a:r>
          <a:endParaRPr lang="en-US" sz="2400" dirty="0"/>
        </a:p>
      </dgm:t>
    </dgm:pt>
    <dgm:pt modelId="{6027CAEB-B138-4156-A249-C08C75E0DAEB}" type="parTrans" cxnId="{10A61B9F-988D-46CF-B6BF-4B47A26A2DA6}">
      <dgm:prSet/>
      <dgm:spPr/>
      <dgm:t>
        <a:bodyPr/>
        <a:lstStyle/>
        <a:p>
          <a:endParaRPr lang="en-US"/>
        </a:p>
      </dgm:t>
    </dgm:pt>
    <dgm:pt modelId="{8531EA40-9F0D-4673-BC5C-C926B844718A}" type="sibTrans" cxnId="{10A61B9F-988D-46CF-B6BF-4B47A26A2DA6}">
      <dgm:prSet/>
      <dgm:spPr/>
      <dgm:t>
        <a:bodyPr/>
        <a:lstStyle/>
        <a:p>
          <a:endParaRPr lang="en-US"/>
        </a:p>
      </dgm:t>
    </dgm:pt>
    <dgm:pt modelId="{A4AEA135-44D9-49D8-8461-992C8C1CC31E}">
      <dgm:prSet phldrT="[Text]" custT="1"/>
      <dgm:spPr/>
      <dgm:t>
        <a:bodyPr/>
        <a:lstStyle/>
        <a:p>
          <a:r>
            <a:rPr lang="en-US" sz="2400" dirty="0" err="1" smtClean="0">
              <a:latin typeface="NikoshBAN" panose="02000000000000000000" pitchFamily="2" charset="0"/>
              <a:cs typeface="NikoshBAN" panose="02000000000000000000" pitchFamily="2" charset="0"/>
            </a:rPr>
            <a:t>আনসার</a:t>
          </a:r>
          <a:endParaRPr lang="en-US" sz="2400" dirty="0" smtClean="0">
            <a:latin typeface="NikoshBAN" panose="02000000000000000000" pitchFamily="2" charset="0"/>
            <a:cs typeface="NikoshBAN" panose="02000000000000000000" pitchFamily="2" charset="0"/>
          </a:endParaRPr>
        </a:p>
      </dgm:t>
    </dgm:pt>
    <dgm:pt modelId="{6D8AFFF4-B704-4D7A-B452-2A3D8815D0A1}" type="parTrans" cxnId="{9A2D82C0-762D-45D4-B3DE-2F86C72F2908}">
      <dgm:prSet/>
      <dgm:spPr/>
      <dgm:t>
        <a:bodyPr/>
        <a:lstStyle/>
        <a:p>
          <a:endParaRPr lang="en-US"/>
        </a:p>
      </dgm:t>
    </dgm:pt>
    <dgm:pt modelId="{307DFCD0-58AB-4AB5-9E17-70BA8EBF4BB0}" type="sibTrans" cxnId="{9A2D82C0-762D-45D4-B3DE-2F86C72F2908}">
      <dgm:prSet/>
      <dgm:spPr/>
      <dgm:t>
        <a:bodyPr/>
        <a:lstStyle/>
        <a:p>
          <a:endParaRPr lang="en-US"/>
        </a:p>
      </dgm:t>
    </dgm:pt>
    <dgm:pt modelId="{EE7A46B4-47D1-4772-A745-24D0A24075AB}">
      <dgm:prSet phldrT="[Text]" custT="1"/>
      <dgm:spPr/>
      <dgm:t>
        <a:bodyPr>
          <a:prstTxWarp prst="textPlain">
            <a:avLst/>
          </a:prstTxWarp>
        </a:bodyPr>
        <a:lstStyle/>
        <a:p>
          <a:r>
            <a:rPr lang="en-US" sz="1600" dirty="0" err="1" smtClean="0">
              <a:latin typeface="NikoshBAN" panose="02000000000000000000" pitchFamily="2" charset="0"/>
              <a:cs typeface="NikoshBAN" panose="02000000000000000000" pitchFamily="2" charset="0"/>
            </a:rPr>
            <a:t>হযরত</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আলী</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অনুসারী</a:t>
          </a:r>
          <a:endParaRPr lang="en-US" sz="1600" dirty="0"/>
        </a:p>
      </dgm:t>
    </dgm:pt>
    <dgm:pt modelId="{9CB979E8-71C9-4D4C-AFEE-9B591D1CD1F6}" type="parTrans" cxnId="{E9EFD2AF-4523-41A5-94F6-4E04E9EB06A2}">
      <dgm:prSet/>
      <dgm:spPr/>
      <dgm:t>
        <a:bodyPr/>
        <a:lstStyle/>
        <a:p>
          <a:endParaRPr lang="en-US"/>
        </a:p>
      </dgm:t>
    </dgm:pt>
    <dgm:pt modelId="{512EF7BA-C223-433B-9B12-AD6C95292B32}" type="sibTrans" cxnId="{E9EFD2AF-4523-41A5-94F6-4E04E9EB06A2}">
      <dgm:prSet/>
      <dgm:spPr/>
      <dgm:t>
        <a:bodyPr/>
        <a:lstStyle/>
        <a:p>
          <a:endParaRPr lang="en-US"/>
        </a:p>
      </dgm:t>
    </dgm:pt>
    <dgm:pt modelId="{86E5E55F-03DD-4F67-B63F-3938EDE7D2C0}" type="pres">
      <dgm:prSet presAssocID="{B2220889-64B4-4847-A944-6A35204F59C1}" presName="Name0" presStyleCnt="0">
        <dgm:presLayoutVars>
          <dgm:chMax val="1"/>
          <dgm:dir/>
          <dgm:animLvl val="ctr"/>
          <dgm:resizeHandles val="exact"/>
        </dgm:presLayoutVars>
      </dgm:prSet>
      <dgm:spPr/>
      <dgm:t>
        <a:bodyPr/>
        <a:lstStyle/>
        <a:p>
          <a:endParaRPr lang="en-US"/>
        </a:p>
      </dgm:t>
    </dgm:pt>
    <dgm:pt modelId="{2995670B-5AB3-4947-BACB-02E461D0EAE7}" type="pres">
      <dgm:prSet presAssocID="{867FDB68-3E6F-49D1-AB76-92DE424F80CB}" presName="centerShape" presStyleLbl="node0" presStyleIdx="0" presStyleCnt="1" custScaleX="179635" custScaleY="152786"/>
      <dgm:spPr/>
      <dgm:t>
        <a:bodyPr/>
        <a:lstStyle/>
        <a:p>
          <a:endParaRPr lang="en-US"/>
        </a:p>
      </dgm:t>
    </dgm:pt>
    <dgm:pt modelId="{B040AF8A-FB48-4DB6-A371-D04313AB7FAB}" type="pres">
      <dgm:prSet presAssocID="{44CFE601-90F2-4A23-BFFE-41496B3BC864}" presName="parTrans" presStyleLbl="sibTrans2D1" presStyleIdx="0" presStyleCnt="4" custScaleX="190638" custScaleY="110598"/>
      <dgm:spPr/>
      <dgm:t>
        <a:bodyPr/>
        <a:lstStyle/>
        <a:p>
          <a:endParaRPr lang="en-US"/>
        </a:p>
      </dgm:t>
    </dgm:pt>
    <dgm:pt modelId="{9A9838BD-C7DD-4EF6-9F5D-EF6C9EE97594}" type="pres">
      <dgm:prSet presAssocID="{44CFE601-90F2-4A23-BFFE-41496B3BC864}" presName="connectorText" presStyleLbl="sibTrans2D1" presStyleIdx="0" presStyleCnt="4"/>
      <dgm:spPr/>
      <dgm:t>
        <a:bodyPr/>
        <a:lstStyle/>
        <a:p>
          <a:endParaRPr lang="en-US"/>
        </a:p>
      </dgm:t>
    </dgm:pt>
    <dgm:pt modelId="{52E892B5-F70B-4EAC-8B75-3F39CEE356A9}" type="pres">
      <dgm:prSet presAssocID="{5174E171-8A5A-4370-AC3B-EE22D080488B}" presName="node" presStyleLbl="node1" presStyleIdx="0" presStyleCnt="4" custScaleX="125551" custScaleY="109100" custRadScaleRad="108827">
        <dgm:presLayoutVars>
          <dgm:bulletEnabled val="1"/>
        </dgm:presLayoutVars>
      </dgm:prSet>
      <dgm:spPr/>
      <dgm:t>
        <a:bodyPr/>
        <a:lstStyle/>
        <a:p>
          <a:endParaRPr lang="en-US"/>
        </a:p>
      </dgm:t>
    </dgm:pt>
    <dgm:pt modelId="{58CF905F-7A2F-4BDD-A8D4-CD001F399F2C}" type="pres">
      <dgm:prSet presAssocID="{6027CAEB-B138-4156-A249-C08C75E0DAEB}" presName="parTrans" presStyleLbl="sibTrans2D1" presStyleIdx="1" presStyleCnt="4" custScaleX="166403" custScaleY="124723" custLinFactNeighborX="-5514" custLinFactNeighborY="6807"/>
      <dgm:spPr/>
      <dgm:t>
        <a:bodyPr/>
        <a:lstStyle/>
        <a:p>
          <a:endParaRPr lang="en-US"/>
        </a:p>
      </dgm:t>
    </dgm:pt>
    <dgm:pt modelId="{82BA3BB3-5DD7-40FD-8DDC-F7D19BB35142}" type="pres">
      <dgm:prSet presAssocID="{6027CAEB-B138-4156-A249-C08C75E0DAEB}" presName="connectorText" presStyleLbl="sibTrans2D1" presStyleIdx="1" presStyleCnt="4"/>
      <dgm:spPr/>
      <dgm:t>
        <a:bodyPr/>
        <a:lstStyle/>
        <a:p>
          <a:endParaRPr lang="en-US"/>
        </a:p>
      </dgm:t>
    </dgm:pt>
    <dgm:pt modelId="{AE96B31B-59FA-471F-90E5-9B944002B009}" type="pres">
      <dgm:prSet presAssocID="{31862EAD-8105-4AEC-A32B-3283D7BCF1BF}" presName="node" presStyleLbl="node1" presStyleIdx="1" presStyleCnt="4" custScaleX="127068" custScaleY="111156" custRadScaleRad="119744" custRadScaleInc="-1001">
        <dgm:presLayoutVars>
          <dgm:bulletEnabled val="1"/>
        </dgm:presLayoutVars>
      </dgm:prSet>
      <dgm:spPr/>
      <dgm:t>
        <a:bodyPr/>
        <a:lstStyle/>
        <a:p>
          <a:endParaRPr lang="en-US"/>
        </a:p>
      </dgm:t>
    </dgm:pt>
    <dgm:pt modelId="{B496E629-14A2-4D39-A68A-3286E2B89CF4}" type="pres">
      <dgm:prSet presAssocID="{6D8AFFF4-B704-4D7A-B452-2A3D8815D0A1}" presName="parTrans" presStyleLbl="sibTrans2D1" presStyleIdx="2" presStyleCnt="4" custScaleX="216572" custScaleY="99160"/>
      <dgm:spPr/>
      <dgm:t>
        <a:bodyPr/>
        <a:lstStyle/>
        <a:p>
          <a:endParaRPr lang="en-US"/>
        </a:p>
      </dgm:t>
    </dgm:pt>
    <dgm:pt modelId="{A96470E9-DF3C-44AC-A41B-56B320376626}" type="pres">
      <dgm:prSet presAssocID="{6D8AFFF4-B704-4D7A-B452-2A3D8815D0A1}" presName="connectorText" presStyleLbl="sibTrans2D1" presStyleIdx="2" presStyleCnt="4"/>
      <dgm:spPr/>
      <dgm:t>
        <a:bodyPr/>
        <a:lstStyle/>
        <a:p>
          <a:endParaRPr lang="en-US"/>
        </a:p>
      </dgm:t>
    </dgm:pt>
    <dgm:pt modelId="{06B808B4-1B9A-439D-8E32-C0112C788872}" type="pres">
      <dgm:prSet presAssocID="{A4AEA135-44D9-49D8-8461-992C8C1CC31E}" presName="node" presStyleLbl="node1" presStyleIdx="2" presStyleCnt="4" custScaleX="130018" custScaleY="108201" custRadScaleRad="108831" custRadScaleInc="-1033">
        <dgm:presLayoutVars>
          <dgm:bulletEnabled val="1"/>
        </dgm:presLayoutVars>
      </dgm:prSet>
      <dgm:spPr/>
      <dgm:t>
        <a:bodyPr/>
        <a:lstStyle/>
        <a:p>
          <a:endParaRPr lang="en-US"/>
        </a:p>
      </dgm:t>
    </dgm:pt>
    <dgm:pt modelId="{3D1E7114-AFC3-4E0E-880D-A6A5857E1994}" type="pres">
      <dgm:prSet presAssocID="{9CB979E8-71C9-4D4C-AFEE-9B591D1CD1F6}" presName="parTrans" presStyleLbl="sibTrans2D1" presStyleIdx="3" presStyleCnt="4" custScaleX="155943" custScaleY="111850" custLinFactNeighborX="7372" custLinFactNeighborY="-6806"/>
      <dgm:spPr/>
      <dgm:t>
        <a:bodyPr/>
        <a:lstStyle/>
        <a:p>
          <a:endParaRPr lang="en-US"/>
        </a:p>
      </dgm:t>
    </dgm:pt>
    <dgm:pt modelId="{532DFC59-DC73-46DD-A8BD-E4D631C26FA3}" type="pres">
      <dgm:prSet presAssocID="{9CB979E8-71C9-4D4C-AFEE-9B591D1CD1F6}" presName="connectorText" presStyleLbl="sibTrans2D1" presStyleIdx="3" presStyleCnt="4"/>
      <dgm:spPr/>
      <dgm:t>
        <a:bodyPr/>
        <a:lstStyle/>
        <a:p>
          <a:endParaRPr lang="en-US"/>
        </a:p>
      </dgm:t>
    </dgm:pt>
    <dgm:pt modelId="{BDD790DA-C9FF-42AD-9AFD-64554575FEE0}" type="pres">
      <dgm:prSet presAssocID="{EE7A46B4-47D1-4772-A745-24D0A24075AB}" presName="node" presStyleLbl="node1" presStyleIdx="3" presStyleCnt="4" custScaleX="128237" custScaleY="111217" custRadScaleRad="121314" custRadScaleInc="-805">
        <dgm:presLayoutVars>
          <dgm:bulletEnabled val="1"/>
        </dgm:presLayoutVars>
      </dgm:prSet>
      <dgm:spPr/>
      <dgm:t>
        <a:bodyPr/>
        <a:lstStyle/>
        <a:p>
          <a:endParaRPr lang="en-US"/>
        </a:p>
      </dgm:t>
    </dgm:pt>
  </dgm:ptLst>
  <dgm:cxnLst>
    <dgm:cxn modelId="{E59A2687-0AC0-4FD2-BD92-E0B9C3855118}" type="presOf" srcId="{9CB979E8-71C9-4D4C-AFEE-9B591D1CD1F6}" destId="{532DFC59-DC73-46DD-A8BD-E4D631C26FA3}" srcOrd="1" destOrd="0" presId="urn:microsoft.com/office/officeart/2005/8/layout/radial5"/>
    <dgm:cxn modelId="{E9EFD2AF-4523-41A5-94F6-4E04E9EB06A2}" srcId="{867FDB68-3E6F-49D1-AB76-92DE424F80CB}" destId="{EE7A46B4-47D1-4772-A745-24D0A24075AB}" srcOrd="3" destOrd="0" parTransId="{9CB979E8-71C9-4D4C-AFEE-9B591D1CD1F6}" sibTransId="{512EF7BA-C223-433B-9B12-AD6C95292B32}"/>
    <dgm:cxn modelId="{DDED2531-A5AF-4558-B8D8-30960019C65E}" type="presOf" srcId="{B2220889-64B4-4847-A944-6A35204F59C1}" destId="{86E5E55F-03DD-4F67-B63F-3938EDE7D2C0}" srcOrd="0" destOrd="0" presId="urn:microsoft.com/office/officeart/2005/8/layout/radial5"/>
    <dgm:cxn modelId="{4DCD8AB0-D04B-4269-A12C-8C4586CED036}" srcId="{867FDB68-3E6F-49D1-AB76-92DE424F80CB}" destId="{5174E171-8A5A-4370-AC3B-EE22D080488B}" srcOrd="0" destOrd="0" parTransId="{44CFE601-90F2-4A23-BFFE-41496B3BC864}" sibTransId="{04A82ED3-A3FB-4556-B271-F335B4D14354}"/>
    <dgm:cxn modelId="{1482048C-C4CE-4410-8A95-06AE771DA9F3}" type="presOf" srcId="{A4AEA135-44D9-49D8-8461-992C8C1CC31E}" destId="{06B808B4-1B9A-439D-8E32-C0112C788872}" srcOrd="0" destOrd="0" presId="urn:microsoft.com/office/officeart/2005/8/layout/radial5"/>
    <dgm:cxn modelId="{63DB70F6-F0D2-4B93-951B-AE01D08A9FE0}" type="presOf" srcId="{6D8AFFF4-B704-4D7A-B452-2A3D8815D0A1}" destId="{B496E629-14A2-4D39-A68A-3286E2B89CF4}" srcOrd="0" destOrd="0" presId="urn:microsoft.com/office/officeart/2005/8/layout/radial5"/>
    <dgm:cxn modelId="{58DCAF6E-8710-4D11-B387-13543FF5CA81}" type="presOf" srcId="{6027CAEB-B138-4156-A249-C08C75E0DAEB}" destId="{58CF905F-7A2F-4BDD-A8D4-CD001F399F2C}" srcOrd="0" destOrd="0" presId="urn:microsoft.com/office/officeart/2005/8/layout/radial5"/>
    <dgm:cxn modelId="{F63EEEF6-9FBB-4F2C-8840-1AD67E1159A5}" type="presOf" srcId="{6D8AFFF4-B704-4D7A-B452-2A3D8815D0A1}" destId="{A96470E9-DF3C-44AC-A41B-56B320376626}" srcOrd="1" destOrd="0" presId="urn:microsoft.com/office/officeart/2005/8/layout/radial5"/>
    <dgm:cxn modelId="{FC6A5D2B-2B6C-4158-9B32-3BB43060D74D}" type="presOf" srcId="{867FDB68-3E6F-49D1-AB76-92DE424F80CB}" destId="{2995670B-5AB3-4947-BACB-02E461D0EAE7}" srcOrd="0" destOrd="0" presId="urn:microsoft.com/office/officeart/2005/8/layout/radial5"/>
    <dgm:cxn modelId="{4260F3E5-81B6-4590-8359-48DB6B863729}" type="presOf" srcId="{44CFE601-90F2-4A23-BFFE-41496B3BC864}" destId="{B040AF8A-FB48-4DB6-A371-D04313AB7FAB}" srcOrd="0" destOrd="0" presId="urn:microsoft.com/office/officeart/2005/8/layout/radial5"/>
    <dgm:cxn modelId="{9F4D6903-063F-460E-B93F-C4E6F7FB96C2}" type="presOf" srcId="{44CFE601-90F2-4A23-BFFE-41496B3BC864}" destId="{9A9838BD-C7DD-4EF6-9F5D-EF6C9EE97594}" srcOrd="1" destOrd="0" presId="urn:microsoft.com/office/officeart/2005/8/layout/radial5"/>
    <dgm:cxn modelId="{FCF39B8F-93A1-4220-9C88-074366FCEB5B}" srcId="{B2220889-64B4-4847-A944-6A35204F59C1}" destId="{867FDB68-3E6F-49D1-AB76-92DE424F80CB}" srcOrd="0" destOrd="0" parTransId="{4E8E7036-974A-4574-8E91-B156180B7630}" sibTransId="{FF7D861A-D233-444F-80BD-0D80E1A7C353}"/>
    <dgm:cxn modelId="{E7C47D93-E6B8-45C1-945F-CAA86C364E5A}" type="presOf" srcId="{6027CAEB-B138-4156-A249-C08C75E0DAEB}" destId="{82BA3BB3-5DD7-40FD-8DDC-F7D19BB35142}" srcOrd="1" destOrd="0" presId="urn:microsoft.com/office/officeart/2005/8/layout/radial5"/>
    <dgm:cxn modelId="{10A61B9F-988D-46CF-B6BF-4B47A26A2DA6}" srcId="{867FDB68-3E6F-49D1-AB76-92DE424F80CB}" destId="{31862EAD-8105-4AEC-A32B-3283D7BCF1BF}" srcOrd="1" destOrd="0" parTransId="{6027CAEB-B138-4156-A249-C08C75E0DAEB}" sibTransId="{8531EA40-9F0D-4673-BC5C-C926B844718A}"/>
    <dgm:cxn modelId="{835B6618-A347-4492-B2B5-C7B172337333}" type="presOf" srcId="{EE7A46B4-47D1-4772-A745-24D0A24075AB}" destId="{BDD790DA-C9FF-42AD-9AFD-64554575FEE0}" srcOrd="0" destOrd="0" presId="urn:microsoft.com/office/officeart/2005/8/layout/radial5"/>
    <dgm:cxn modelId="{CE431AE0-0EA5-48CF-8379-F561EBBE435C}" type="presOf" srcId="{9CB979E8-71C9-4D4C-AFEE-9B591D1CD1F6}" destId="{3D1E7114-AFC3-4E0E-880D-A6A5857E1994}" srcOrd="0" destOrd="0" presId="urn:microsoft.com/office/officeart/2005/8/layout/radial5"/>
    <dgm:cxn modelId="{9A2D82C0-762D-45D4-B3DE-2F86C72F2908}" srcId="{867FDB68-3E6F-49D1-AB76-92DE424F80CB}" destId="{A4AEA135-44D9-49D8-8461-992C8C1CC31E}" srcOrd="2" destOrd="0" parTransId="{6D8AFFF4-B704-4D7A-B452-2A3D8815D0A1}" sibTransId="{307DFCD0-58AB-4AB5-9E17-70BA8EBF4BB0}"/>
    <dgm:cxn modelId="{88D7B095-4CAB-4AFE-85D1-84161ED57AB5}" type="presOf" srcId="{5174E171-8A5A-4370-AC3B-EE22D080488B}" destId="{52E892B5-F70B-4EAC-8B75-3F39CEE356A9}" srcOrd="0" destOrd="0" presId="urn:microsoft.com/office/officeart/2005/8/layout/radial5"/>
    <dgm:cxn modelId="{CB4500E5-468C-4875-A27D-271015EED4A3}" type="presOf" srcId="{31862EAD-8105-4AEC-A32B-3283D7BCF1BF}" destId="{AE96B31B-59FA-471F-90E5-9B944002B009}" srcOrd="0" destOrd="0" presId="urn:microsoft.com/office/officeart/2005/8/layout/radial5"/>
    <dgm:cxn modelId="{9783B0C9-A80D-4C83-886F-3E1A2B39BAF5}" type="presParOf" srcId="{86E5E55F-03DD-4F67-B63F-3938EDE7D2C0}" destId="{2995670B-5AB3-4947-BACB-02E461D0EAE7}" srcOrd="0" destOrd="0" presId="urn:microsoft.com/office/officeart/2005/8/layout/radial5"/>
    <dgm:cxn modelId="{00BE77DC-95D8-4DDA-9757-8F4799A55A6B}" type="presParOf" srcId="{86E5E55F-03DD-4F67-B63F-3938EDE7D2C0}" destId="{B040AF8A-FB48-4DB6-A371-D04313AB7FAB}" srcOrd="1" destOrd="0" presId="urn:microsoft.com/office/officeart/2005/8/layout/radial5"/>
    <dgm:cxn modelId="{46D2078B-30DF-4DF0-8023-E94B29434F82}" type="presParOf" srcId="{B040AF8A-FB48-4DB6-A371-D04313AB7FAB}" destId="{9A9838BD-C7DD-4EF6-9F5D-EF6C9EE97594}" srcOrd="0" destOrd="0" presId="urn:microsoft.com/office/officeart/2005/8/layout/radial5"/>
    <dgm:cxn modelId="{EA0429DA-90C8-4AE3-B5EF-E05DABD03BBF}" type="presParOf" srcId="{86E5E55F-03DD-4F67-B63F-3938EDE7D2C0}" destId="{52E892B5-F70B-4EAC-8B75-3F39CEE356A9}" srcOrd="2" destOrd="0" presId="urn:microsoft.com/office/officeart/2005/8/layout/radial5"/>
    <dgm:cxn modelId="{F2C179BF-D7A0-4FD2-9F65-DA2E480696DB}" type="presParOf" srcId="{86E5E55F-03DD-4F67-B63F-3938EDE7D2C0}" destId="{58CF905F-7A2F-4BDD-A8D4-CD001F399F2C}" srcOrd="3" destOrd="0" presId="urn:microsoft.com/office/officeart/2005/8/layout/radial5"/>
    <dgm:cxn modelId="{C2DD3D3E-2011-40E1-8AF4-E17ECE468590}" type="presParOf" srcId="{58CF905F-7A2F-4BDD-A8D4-CD001F399F2C}" destId="{82BA3BB3-5DD7-40FD-8DDC-F7D19BB35142}" srcOrd="0" destOrd="0" presId="urn:microsoft.com/office/officeart/2005/8/layout/radial5"/>
    <dgm:cxn modelId="{36EDD46A-6990-453B-A8B0-30FF49B212D4}" type="presParOf" srcId="{86E5E55F-03DD-4F67-B63F-3938EDE7D2C0}" destId="{AE96B31B-59FA-471F-90E5-9B944002B009}" srcOrd="4" destOrd="0" presId="urn:microsoft.com/office/officeart/2005/8/layout/radial5"/>
    <dgm:cxn modelId="{71CD2999-14B0-461C-8A30-8138B4B928C3}" type="presParOf" srcId="{86E5E55F-03DD-4F67-B63F-3938EDE7D2C0}" destId="{B496E629-14A2-4D39-A68A-3286E2B89CF4}" srcOrd="5" destOrd="0" presId="urn:microsoft.com/office/officeart/2005/8/layout/radial5"/>
    <dgm:cxn modelId="{903B100F-F99D-43DB-AFEF-DA044AA3B7A7}" type="presParOf" srcId="{B496E629-14A2-4D39-A68A-3286E2B89CF4}" destId="{A96470E9-DF3C-44AC-A41B-56B320376626}" srcOrd="0" destOrd="0" presId="urn:microsoft.com/office/officeart/2005/8/layout/radial5"/>
    <dgm:cxn modelId="{8F8AE839-BDDC-423E-9833-EA518103EDA5}" type="presParOf" srcId="{86E5E55F-03DD-4F67-B63F-3938EDE7D2C0}" destId="{06B808B4-1B9A-439D-8E32-C0112C788872}" srcOrd="6" destOrd="0" presId="urn:microsoft.com/office/officeart/2005/8/layout/radial5"/>
    <dgm:cxn modelId="{90A2D0B7-37EA-4720-A826-C6494268367A}" type="presParOf" srcId="{86E5E55F-03DD-4F67-B63F-3938EDE7D2C0}" destId="{3D1E7114-AFC3-4E0E-880D-A6A5857E1994}" srcOrd="7" destOrd="0" presId="urn:microsoft.com/office/officeart/2005/8/layout/radial5"/>
    <dgm:cxn modelId="{A51DDE62-AAD7-44FD-8F25-983BC6094F35}" type="presParOf" srcId="{3D1E7114-AFC3-4E0E-880D-A6A5857E1994}" destId="{532DFC59-DC73-46DD-A8BD-E4D631C26FA3}" srcOrd="0" destOrd="0" presId="urn:microsoft.com/office/officeart/2005/8/layout/radial5"/>
    <dgm:cxn modelId="{2F87EA8E-9334-4C99-8A5E-949971193DED}" type="presParOf" srcId="{86E5E55F-03DD-4F67-B63F-3938EDE7D2C0}" destId="{BDD790DA-C9FF-42AD-9AFD-64554575FEE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5670B-5AB3-4947-BACB-02E461D0EAE7}">
      <dsp:nvSpPr>
        <dsp:cNvPr id="0" name=""/>
        <dsp:cNvSpPr/>
      </dsp:nvSpPr>
      <dsp:spPr>
        <a:xfrm>
          <a:off x="2498796" y="1485224"/>
          <a:ext cx="2295173" cy="1952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prstTxWarp prst="textPlain">
            <a:avLst/>
          </a:prstTxWarp>
          <a:noAutofit/>
        </a:bodyPr>
        <a:lstStyle/>
        <a:p>
          <a:pPr lvl="0" algn="ctr" defTabSz="800100">
            <a:lnSpc>
              <a:spcPct val="90000"/>
            </a:lnSpc>
            <a:spcBef>
              <a:spcPct val="0"/>
            </a:spcBef>
            <a:spcAft>
              <a:spcPct val="35000"/>
            </a:spcAft>
          </a:pPr>
          <a:r>
            <a:rPr lang="en-US" sz="1800" b="1" kern="1200" dirty="0" err="1" smtClean="0">
              <a:latin typeface="NikoshBAN" panose="02000000000000000000" pitchFamily="2" charset="0"/>
              <a:cs typeface="NikoshBAN" panose="02000000000000000000" pitchFamily="2" charset="0"/>
            </a:rPr>
            <a:t>খলিফা</a:t>
          </a:r>
          <a:r>
            <a:rPr lang="en-US" sz="1800" b="1" kern="1200" dirty="0" smtClean="0">
              <a:latin typeface="NikoshBAN" panose="02000000000000000000" pitchFamily="2" charset="0"/>
              <a:cs typeface="NikoshBAN" panose="02000000000000000000" pitchFamily="2" charset="0"/>
            </a:rPr>
            <a:t> </a:t>
          </a:r>
          <a:r>
            <a:rPr lang="en-US" sz="1800" b="1" kern="1200" dirty="0" err="1" smtClean="0">
              <a:latin typeface="NikoshBAN" panose="02000000000000000000" pitchFamily="2" charset="0"/>
              <a:cs typeface="NikoshBAN" panose="02000000000000000000" pitchFamily="2" charset="0"/>
            </a:rPr>
            <a:t>নির্বাচনে</a:t>
          </a:r>
          <a:endParaRPr lang="en-US" sz="1800" b="1" kern="1200" dirty="0" smtClean="0">
            <a:latin typeface="NikoshBAN" panose="02000000000000000000" pitchFamily="2" charset="0"/>
            <a:cs typeface="NikoshBAN" panose="02000000000000000000" pitchFamily="2" charset="0"/>
          </a:endParaRPr>
        </a:p>
        <a:p>
          <a:pPr lvl="0" algn="ctr" defTabSz="800100">
            <a:lnSpc>
              <a:spcPct val="90000"/>
            </a:lnSpc>
            <a:spcBef>
              <a:spcPct val="0"/>
            </a:spcBef>
            <a:spcAft>
              <a:spcPct val="35000"/>
            </a:spcAft>
          </a:pPr>
          <a:r>
            <a:rPr lang="en-US" sz="1800" b="1" kern="1200" dirty="0" err="1" smtClean="0">
              <a:latin typeface="NikoshBAN" panose="02000000000000000000" pitchFamily="2" charset="0"/>
              <a:cs typeface="NikoshBAN" panose="02000000000000000000" pitchFamily="2" charset="0"/>
            </a:rPr>
            <a:t>প্রতিদ্বন্দ্বী</a:t>
          </a:r>
          <a:endParaRPr lang="en-US" sz="1800" b="1" kern="1200" dirty="0" smtClean="0">
            <a:latin typeface="NikoshBAN" panose="02000000000000000000" pitchFamily="2" charset="0"/>
            <a:cs typeface="NikoshBAN" panose="02000000000000000000" pitchFamily="2" charset="0"/>
          </a:endParaRPr>
        </a:p>
        <a:p>
          <a:pPr lvl="0" algn="ctr" defTabSz="800100">
            <a:lnSpc>
              <a:spcPct val="90000"/>
            </a:lnSpc>
            <a:spcBef>
              <a:spcPct val="0"/>
            </a:spcBef>
            <a:spcAft>
              <a:spcPct val="35000"/>
            </a:spcAft>
          </a:pPr>
          <a:r>
            <a:rPr lang="en-US" sz="1800" b="1" kern="1200" dirty="0" err="1" smtClean="0">
              <a:latin typeface="NikoshBAN" panose="02000000000000000000" pitchFamily="2" charset="0"/>
              <a:cs typeface="NikoshBAN" panose="02000000000000000000" pitchFamily="2" charset="0"/>
            </a:rPr>
            <a:t>দলসমূহ</a:t>
          </a:r>
          <a:endParaRPr lang="en-US" sz="1800" b="1" kern="1200" dirty="0"/>
        </a:p>
      </dsp:txBody>
      <dsp:txXfrm>
        <a:off x="2834916" y="1771106"/>
        <a:ext cx="1622933" cy="1380363"/>
      </dsp:txXfrm>
    </dsp:sp>
    <dsp:sp modelId="{B040AF8A-FB48-4DB6-A371-D04313AB7FAB}">
      <dsp:nvSpPr>
        <dsp:cNvPr id="0" name=""/>
        <dsp:cNvSpPr/>
      </dsp:nvSpPr>
      <dsp:spPr>
        <a:xfrm rot="16200000">
          <a:off x="3580811" y="1179491"/>
          <a:ext cx="131142" cy="4855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600483" y="1296275"/>
        <a:ext cx="91799" cy="291338"/>
      </dsp:txXfrm>
    </dsp:sp>
    <dsp:sp modelId="{52E892B5-F70B-4EAC-8B75-3F39CEE356A9}">
      <dsp:nvSpPr>
        <dsp:cNvPr id="0" name=""/>
        <dsp:cNvSpPr/>
      </dsp:nvSpPr>
      <dsp:spPr>
        <a:xfrm>
          <a:off x="2835777" y="-53353"/>
          <a:ext cx="1621210" cy="14087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কুরাইশ</a:t>
          </a:r>
          <a:endParaRPr lang="en-US" sz="2400" kern="1200" dirty="0"/>
        </a:p>
      </dsp:txBody>
      <dsp:txXfrm>
        <a:off x="3073198" y="152958"/>
        <a:ext cx="1146368" cy="996160"/>
      </dsp:txXfrm>
    </dsp:sp>
    <dsp:sp modelId="{58CF905F-7A2F-4BDD-A8D4-CD001F399F2C}">
      <dsp:nvSpPr>
        <dsp:cNvPr id="0" name=""/>
        <dsp:cNvSpPr/>
      </dsp:nvSpPr>
      <dsp:spPr>
        <a:xfrm rot="21572973">
          <a:off x="4796875" y="2207601"/>
          <a:ext cx="176123" cy="5475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796876" y="2317324"/>
        <a:ext cx="123286" cy="328546"/>
      </dsp:txXfrm>
    </dsp:sp>
    <dsp:sp modelId="{AE96B31B-59FA-471F-90E5-9B944002B009}">
      <dsp:nvSpPr>
        <dsp:cNvPr id="0" name=""/>
        <dsp:cNvSpPr/>
      </dsp:nvSpPr>
      <dsp:spPr>
        <a:xfrm>
          <a:off x="4993582" y="1726580"/>
          <a:ext cx="1640799" cy="143533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মুহাজির</a:t>
          </a:r>
          <a:endParaRPr lang="en-US" sz="2400" kern="1200" dirty="0"/>
        </a:p>
      </dsp:txBody>
      <dsp:txXfrm>
        <a:off x="5233871" y="1936779"/>
        <a:ext cx="1160221" cy="1014933"/>
      </dsp:txXfrm>
    </dsp:sp>
    <dsp:sp modelId="{B496E629-14A2-4D39-A68A-3286E2B89CF4}">
      <dsp:nvSpPr>
        <dsp:cNvPr id="0" name=""/>
        <dsp:cNvSpPr/>
      </dsp:nvSpPr>
      <dsp:spPr>
        <a:xfrm rot="5369647">
          <a:off x="3577729" y="3285438"/>
          <a:ext cx="155704" cy="43534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00878" y="3349152"/>
        <a:ext cx="108993" cy="261208"/>
      </dsp:txXfrm>
    </dsp:sp>
    <dsp:sp modelId="{06B808B4-1B9A-439D-8E32-C0112C788872}">
      <dsp:nvSpPr>
        <dsp:cNvPr id="0" name=""/>
        <dsp:cNvSpPr/>
      </dsp:nvSpPr>
      <dsp:spPr>
        <a:xfrm>
          <a:off x="2822920" y="3572950"/>
          <a:ext cx="1678892" cy="139717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আনসার</a:t>
          </a:r>
          <a:endParaRPr lang="en-US" sz="2400" kern="1200" dirty="0" smtClean="0">
            <a:latin typeface="NikoshBAN" panose="02000000000000000000" pitchFamily="2" charset="0"/>
            <a:cs typeface="NikoshBAN" panose="02000000000000000000" pitchFamily="2" charset="0"/>
          </a:endParaRPr>
        </a:p>
      </dsp:txBody>
      <dsp:txXfrm>
        <a:off x="3068788" y="3777561"/>
        <a:ext cx="1187156" cy="987952"/>
      </dsp:txXfrm>
    </dsp:sp>
    <dsp:sp modelId="{3D1E7114-AFC3-4E0E-880D-A6A5857E1994}">
      <dsp:nvSpPr>
        <dsp:cNvPr id="0" name=""/>
        <dsp:cNvSpPr/>
      </dsp:nvSpPr>
      <dsp:spPr>
        <a:xfrm rot="10778265">
          <a:off x="2309324" y="2193808"/>
          <a:ext cx="182298" cy="49105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364012" y="2291847"/>
        <a:ext cx="127609" cy="294635"/>
      </dsp:txXfrm>
    </dsp:sp>
    <dsp:sp modelId="{BDD790DA-C9FF-42AD-9AFD-64554575FEE0}">
      <dsp:nvSpPr>
        <dsp:cNvPr id="0" name=""/>
        <dsp:cNvSpPr/>
      </dsp:nvSpPr>
      <dsp:spPr>
        <a:xfrm>
          <a:off x="622393" y="1757112"/>
          <a:ext cx="1655894" cy="143611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prstTxWarp prst="textPlain">
            <a:avLst/>
          </a:prstTxWarp>
          <a:noAutofit/>
        </a:bodyPr>
        <a:lstStyle/>
        <a:p>
          <a:pPr lvl="0" algn="ctr" defTabSz="711200">
            <a:lnSpc>
              <a:spcPct val="90000"/>
            </a:lnSpc>
            <a:spcBef>
              <a:spcPct val="0"/>
            </a:spcBef>
            <a:spcAft>
              <a:spcPct val="35000"/>
            </a:spcAft>
          </a:pPr>
          <a:r>
            <a:rPr lang="en-US" sz="1600" kern="1200" dirty="0" err="1" smtClean="0">
              <a:latin typeface="NikoshBAN" panose="02000000000000000000" pitchFamily="2" charset="0"/>
              <a:cs typeface="NikoshBAN" panose="02000000000000000000" pitchFamily="2" charset="0"/>
            </a:rPr>
            <a:t>হযরত</a:t>
          </a:r>
          <a:r>
            <a:rPr lang="en-US" sz="1600" kern="1200" dirty="0" smtClean="0">
              <a:latin typeface="NikoshBAN" panose="02000000000000000000" pitchFamily="2" charset="0"/>
              <a:cs typeface="NikoshBAN" panose="02000000000000000000" pitchFamily="2" charset="0"/>
            </a:rPr>
            <a:t> </a:t>
          </a:r>
          <a:r>
            <a:rPr lang="en-US" sz="1600" kern="1200" dirty="0" err="1" smtClean="0">
              <a:latin typeface="NikoshBAN" panose="02000000000000000000" pitchFamily="2" charset="0"/>
              <a:cs typeface="NikoshBAN" panose="02000000000000000000" pitchFamily="2" charset="0"/>
            </a:rPr>
            <a:t>আলী</a:t>
          </a:r>
          <a:r>
            <a:rPr lang="en-US" sz="1600" kern="1200" dirty="0" smtClean="0">
              <a:latin typeface="NikoshBAN" panose="02000000000000000000" pitchFamily="2" charset="0"/>
              <a:cs typeface="NikoshBAN" panose="02000000000000000000" pitchFamily="2" charset="0"/>
            </a:rPr>
            <a:t> (</a:t>
          </a:r>
          <a:r>
            <a:rPr lang="en-US" sz="1600" kern="1200" dirty="0" err="1" smtClean="0">
              <a:latin typeface="NikoshBAN" panose="02000000000000000000" pitchFamily="2" charset="0"/>
              <a:cs typeface="NikoshBAN" panose="02000000000000000000" pitchFamily="2" charset="0"/>
            </a:rPr>
            <a:t>রা</a:t>
          </a:r>
          <a:r>
            <a:rPr lang="en-US" sz="1600" kern="1200" dirty="0" smtClean="0">
              <a:latin typeface="NikoshBAN" panose="02000000000000000000" pitchFamily="2" charset="0"/>
              <a:cs typeface="NikoshBAN" panose="02000000000000000000" pitchFamily="2" charset="0"/>
            </a:rPr>
            <a:t>) </a:t>
          </a:r>
          <a:r>
            <a:rPr lang="en-US" sz="1600" kern="1200" dirty="0" err="1" smtClean="0">
              <a:latin typeface="NikoshBAN" panose="02000000000000000000" pitchFamily="2" charset="0"/>
              <a:cs typeface="NikoshBAN" panose="02000000000000000000" pitchFamily="2" charset="0"/>
            </a:rPr>
            <a:t>অনুসারী</a:t>
          </a:r>
          <a:endParaRPr lang="en-US" sz="1600" kern="1200" dirty="0"/>
        </a:p>
      </dsp:txBody>
      <dsp:txXfrm>
        <a:off x="864893" y="1967427"/>
        <a:ext cx="1170894" cy="101548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46466-C25A-424F-8C51-21FD8F1CE49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191042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46466-C25A-424F-8C51-21FD8F1CE49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380685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46466-C25A-424F-8C51-21FD8F1CE49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112927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46466-C25A-424F-8C51-21FD8F1CE49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102109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46466-C25A-424F-8C51-21FD8F1CE49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231264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46466-C25A-424F-8C51-21FD8F1CE49C}"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27727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46466-C25A-424F-8C51-21FD8F1CE49C}"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291330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46466-C25A-424F-8C51-21FD8F1CE49C}"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47843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46466-C25A-424F-8C51-21FD8F1CE49C}"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253431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46466-C25A-424F-8C51-21FD8F1CE49C}"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290128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46466-C25A-424F-8C51-21FD8F1CE49C}"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CB930-D338-4714-89D4-CB5A7923A972}" type="slidenum">
              <a:rPr lang="en-US" smtClean="0"/>
              <a:t>‹#›</a:t>
            </a:fld>
            <a:endParaRPr lang="en-US"/>
          </a:p>
        </p:txBody>
      </p:sp>
    </p:spTree>
    <p:extLst>
      <p:ext uri="{BB962C8B-B14F-4D97-AF65-F5344CB8AC3E}">
        <p14:creationId xmlns:p14="http://schemas.microsoft.com/office/powerpoint/2010/main" val="110430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46466-C25A-424F-8C51-21FD8F1CE49C}" type="datetimeFigureOut">
              <a:rPr lang="en-US" smtClean="0"/>
              <a:t>7/7/2021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B930-D338-4714-89D4-CB5A7923A972}" type="slidenum">
              <a:rPr lang="en-US" smtClean="0"/>
              <a:t>‹#›</a:t>
            </a:fld>
            <a:endParaRPr lang="en-US"/>
          </a:p>
        </p:txBody>
      </p:sp>
    </p:spTree>
    <p:extLst>
      <p:ext uri="{BB962C8B-B14F-4D97-AF65-F5344CB8AC3E}">
        <p14:creationId xmlns:p14="http://schemas.microsoft.com/office/powerpoint/2010/main" val="22588209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sp>
        <p:nvSpPr>
          <p:cNvPr id="2" name="Frame 1"/>
          <p:cNvSpPr/>
          <p:nvPr/>
        </p:nvSpPr>
        <p:spPr>
          <a:xfrm>
            <a:off x="1049311" y="194872"/>
            <a:ext cx="10043409" cy="6325849"/>
          </a:xfrm>
          <a:prstGeom prst="frame">
            <a:avLst>
              <a:gd name="adj1" fmla="val 3969"/>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975" y="2323476"/>
            <a:ext cx="6100996" cy="36529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951" y="-870601"/>
            <a:ext cx="4539522" cy="4693094"/>
          </a:xfrm>
          <a:prstGeom prst="rect">
            <a:avLst/>
          </a:prstGeom>
        </p:spPr>
      </p:pic>
    </p:spTree>
    <p:extLst>
      <p:ext uri="{BB962C8B-B14F-4D97-AF65-F5344CB8AC3E}">
        <p14:creationId xmlns:p14="http://schemas.microsoft.com/office/powerpoint/2010/main" val="1746954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5">
          <a:fgClr>
            <a:srgbClr val="FFFF66"/>
          </a:fgClr>
          <a:bgClr>
            <a:schemeClr val="bg1"/>
          </a:bgClr>
        </a:pattFill>
        <a:effectLst/>
      </p:bgPr>
    </p:bg>
    <p:spTree>
      <p:nvGrpSpPr>
        <p:cNvPr id="1" name=""/>
        <p:cNvGrpSpPr/>
        <p:nvPr/>
      </p:nvGrpSpPr>
      <p:grpSpPr>
        <a:xfrm>
          <a:off x="0" y="0"/>
          <a:ext cx="0" cy="0"/>
          <a:chOff x="0" y="0"/>
          <a:chExt cx="0" cy="0"/>
        </a:xfrm>
      </p:grpSpPr>
      <p:sp>
        <p:nvSpPr>
          <p:cNvPr id="2" name="Rounded Rectangular Callout 1"/>
          <p:cNvSpPr/>
          <p:nvPr/>
        </p:nvSpPr>
        <p:spPr>
          <a:xfrm>
            <a:off x="4642701" y="2146055"/>
            <a:ext cx="2972750" cy="965635"/>
          </a:xfrm>
          <a:prstGeom prst="wedgeRoundRectCallout">
            <a:avLst>
              <a:gd name="adj1" fmla="val -1333"/>
              <a:gd name="adj2" fmla="val 87294"/>
              <a:gd name="adj3" fmla="val 16667"/>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NikoshBAN" panose="02000000000000000000" pitchFamily="2" charset="0"/>
                <a:cs typeface="NikoshBAN" panose="02000000000000000000" pitchFamily="2" charset="0"/>
              </a:rPr>
              <a:t>জোড়ায়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কাজ</a:t>
            </a:r>
            <a:endParaRPr lang="en-US" sz="3200" b="1" dirty="0"/>
          </a:p>
        </p:txBody>
      </p:sp>
      <p:sp>
        <p:nvSpPr>
          <p:cNvPr id="4" name="TextBox 3"/>
          <p:cNvSpPr txBox="1"/>
          <p:nvPr/>
        </p:nvSpPr>
        <p:spPr>
          <a:xfrm>
            <a:off x="2322804" y="3936432"/>
            <a:ext cx="8215952" cy="461665"/>
          </a:xfrm>
          <a:prstGeom prst="rect">
            <a:avLst/>
          </a:prstGeom>
          <a:noFill/>
        </p:spPr>
        <p:txBody>
          <a:bodyPr wrap="square" rtlCol="0">
            <a:spAutoFit/>
          </a:bodyPr>
          <a:lstStyle/>
          <a:p>
            <a:r>
              <a:rPr lang="en-US" sz="2400" b="1" dirty="0" err="1" smtClean="0">
                <a:latin typeface="NikoshBAN" panose="02000000000000000000" pitchFamily="2" charset="0"/>
                <a:cs typeface="NikoshBAN" panose="02000000000000000000" pitchFamily="2" charset="0"/>
              </a:rPr>
              <a:t>প্রত্যেক</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জোড়া</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একটি</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খলিফার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যোগ্যতা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আলোচনা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কর</a:t>
            </a:r>
            <a:r>
              <a:rPr lang="en-US" sz="2400" b="1" dirty="0" smtClean="0">
                <a:latin typeface="NikoshBAN" panose="02000000000000000000" pitchFamily="2" charset="0"/>
                <a:cs typeface="NikoshBAN" panose="02000000000000000000" pitchFamily="2" charset="0"/>
              </a:rPr>
              <a:t>।</a:t>
            </a:r>
            <a:endParaRPr lang="en-US" sz="2400" b="1" dirty="0"/>
          </a:p>
        </p:txBody>
      </p:sp>
      <p:sp>
        <p:nvSpPr>
          <p:cNvPr id="3" name="Bevel 2"/>
          <p:cNvSpPr/>
          <p:nvPr/>
        </p:nvSpPr>
        <p:spPr>
          <a:xfrm>
            <a:off x="1963711" y="569625"/>
            <a:ext cx="8934138" cy="5036695"/>
          </a:xfrm>
          <a:prstGeom prst="bevel">
            <a:avLst>
              <a:gd name="adj" fmla="val 56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186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60">
          <a:fgClr>
            <a:srgbClr val="66CCFF"/>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1118266" y="1615440"/>
            <a:ext cx="9944225" cy="434714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92836" y="1929234"/>
            <a:ext cx="9308892" cy="3970318"/>
          </a:xfrm>
          <a:prstGeom prst="rect">
            <a:avLst/>
          </a:prstGeom>
          <a:noFill/>
        </p:spPr>
        <p:txBody>
          <a:bodyPr wrap="square" rtlCol="0">
            <a:spAutoFit/>
          </a:bodyPr>
          <a:lstStyle/>
          <a:p>
            <a:pPr algn="just"/>
            <a:r>
              <a:rPr lang="en-US" sz="2800" b="1" dirty="0" err="1" smtClean="0">
                <a:latin typeface="NikoshBAN" panose="02000000000000000000" pitchFamily="2" charset="0"/>
                <a:cs typeface="NikoshBAN" panose="02000000000000000000" pitchFamily="2" charset="0"/>
              </a:rPr>
              <a:t>নির্বাচন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পদ্ধতিঃ</a:t>
            </a:r>
            <a:r>
              <a:rPr lang="en-US" sz="2800" b="1"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উত্তরাধিকারসূত্রে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কেউ</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নিযুক্ত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গণতান্ত্রিকভাবে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নির্বাচিত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রাশেদীনের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নির্বাচনের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সুনির্দিষ্ট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নীতিমালা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থাকলেও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পদ্ধতি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ব্যবহার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a:t>
            </a:r>
          </a:p>
          <a:p>
            <a:pPr marL="457200" indent="-457200" algn="just">
              <a:buFont typeface="Wingdings" panose="05000000000000000000" pitchFamily="2" charset="2"/>
              <a:buChar char="q"/>
            </a:pPr>
            <a:r>
              <a:rPr lang="en-US" sz="2800" b="1" dirty="0" err="1" smtClean="0">
                <a:latin typeface="NikoshBAN" panose="02000000000000000000" pitchFamily="2" charset="0"/>
                <a:cs typeface="NikoshBAN" panose="02000000000000000000" pitchFamily="2" charset="0"/>
              </a:rPr>
              <a:t>সরাসরি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নির্বাচন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পদ্ধতি</a:t>
            </a:r>
            <a:r>
              <a:rPr lang="en-US" sz="2800" b="1"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জনগণের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নির্বাচিত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হন</a:t>
            </a:r>
            <a:r>
              <a:rPr lang="en-US" sz="2800" dirty="0" smtClean="0">
                <a:latin typeface="NikoshBAN" panose="02000000000000000000" pitchFamily="2" charset="0"/>
                <a:cs typeface="NikoshBAN" panose="02000000000000000000" pitchFamily="2" charset="0"/>
              </a:rPr>
              <a:t>।</a:t>
            </a:r>
          </a:p>
          <a:p>
            <a:pPr marL="457200" indent="-457200" algn="just">
              <a:buFont typeface="Wingdings" panose="05000000000000000000" pitchFamily="2" charset="2"/>
              <a:buChar char="q"/>
            </a:pPr>
            <a:r>
              <a:rPr lang="en-US" sz="2800" b="1" dirty="0" err="1" smtClean="0">
                <a:latin typeface="NikoshBAN" panose="02000000000000000000" pitchFamily="2" charset="0"/>
                <a:cs typeface="NikoshBAN" panose="02000000000000000000" pitchFamily="2" charset="0"/>
              </a:rPr>
              <a:t>নির্বাচকমন্ডলী</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দ্বারা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নির্বাচন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পদ্ধতি</a:t>
            </a:r>
            <a:r>
              <a:rPr lang="en-US" sz="2800" b="1"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ওসমান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নির্বাচিত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হন</a:t>
            </a:r>
            <a:r>
              <a:rPr lang="en-US" sz="2800" dirty="0" smtClean="0">
                <a:latin typeface="NikoshBAN" panose="02000000000000000000" pitchFamily="2" charset="0"/>
                <a:cs typeface="NikoshBAN" panose="02000000000000000000" pitchFamily="2" charset="0"/>
              </a:rPr>
              <a:t>। </a:t>
            </a:r>
            <a:endParaRPr lang="en-US" sz="2800" b="1" dirty="0"/>
          </a:p>
        </p:txBody>
      </p:sp>
      <p:sp>
        <p:nvSpPr>
          <p:cNvPr id="4" name="6-Point Star 3"/>
          <p:cNvSpPr/>
          <p:nvPr/>
        </p:nvSpPr>
        <p:spPr>
          <a:xfrm>
            <a:off x="4736642" y="0"/>
            <a:ext cx="2621280" cy="1737360"/>
          </a:xfrm>
          <a:prstGeom prst="star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NikoshBAN" panose="02000000000000000000" pitchFamily="2" charset="0"/>
                <a:cs typeface="NikoshBAN" panose="02000000000000000000" pitchFamily="2" charset="0"/>
              </a:rPr>
              <a:t>নির্বাচন</a:t>
            </a:r>
            <a:r>
              <a:rPr lang="en-US" sz="3200" b="1" dirty="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পদ্ধতি</a:t>
            </a:r>
            <a:endParaRPr lang="en-US" sz="3200" dirty="0">
              <a:solidFill>
                <a:schemeClr val="tx1"/>
              </a:solidFill>
            </a:endParaRPr>
          </a:p>
        </p:txBody>
      </p:sp>
    </p:spTree>
    <p:extLst>
      <p:ext uri="{BB962C8B-B14F-4D97-AF65-F5344CB8AC3E}">
        <p14:creationId xmlns:p14="http://schemas.microsoft.com/office/powerpoint/2010/main" val="2212914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40">
          <a:fgClr>
            <a:srgbClr val="CC9900"/>
          </a:fgClr>
          <a:bgClr>
            <a:schemeClr val="bg1"/>
          </a:bgClr>
        </a:pattFill>
        <a:effectLst/>
      </p:bgPr>
    </p:bg>
    <p:spTree>
      <p:nvGrpSpPr>
        <p:cNvPr id="1" name=""/>
        <p:cNvGrpSpPr/>
        <p:nvPr/>
      </p:nvGrpSpPr>
      <p:grpSpPr>
        <a:xfrm>
          <a:off x="0" y="0"/>
          <a:ext cx="0" cy="0"/>
          <a:chOff x="0" y="0"/>
          <a:chExt cx="0" cy="0"/>
        </a:xfrm>
      </p:grpSpPr>
      <p:sp>
        <p:nvSpPr>
          <p:cNvPr id="2" name="Snip Same Side Corner Rectangle 1"/>
          <p:cNvSpPr/>
          <p:nvPr/>
        </p:nvSpPr>
        <p:spPr>
          <a:xfrm>
            <a:off x="224852" y="224852"/>
            <a:ext cx="7330191" cy="6220918"/>
          </a:xfrm>
          <a:prstGeom prst="snip2Same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1136723515"/>
              </p:ext>
            </p:extLst>
          </p:nvPr>
        </p:nvGraphicFramePr>
        <p:xfrm>
          <a:off x="194873" y="1319137"/>
          <a:ext cx="7285219" cy="4916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 Same Side Corner Rectangle 4"/>
          <p:cNvSpPr/>
          <p:nvPr/>
        </p:nvSpPr>
        <p:spPr>
          <a:xfrm>
            <a:off x="1094280" y="239844"/>
            <a:ext cx="5531370" cy="554637"/>
          </a:xfrm>
          <a:prstGeom prst="round2Same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NikoshBAN" panose="02000000000000000000" pitchFamily="2" charset="0"/>
                <a:cs typeface="NikoshBAN" panose="02000000000000000000" pitchFamily="2" charset="0"/>
              </a:rPr>
              <a:t>হযরত</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আবু</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বকর</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রা</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এর</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নির্বাচনঃ</a:t>
            </a:r>
            <a:r>
              <a:rPr lang="en-US" sz="2400" b="1" dirty="0">
                <a:solidFill>
                  <a:schemeClr val="tx1"/>
                </a:solidFill>
                <a:latin typeface="NikoshBAN" panose="02000000000000000000" pitchFamily="2" charset="0"/>
                <a:cs typeface="NikoshBAN" panose="02000000000000000000" pitchFamily="2" charset="0"/>
              </a:rPr>
              <a:t>-</a:t>
            </a:r>
            <a:r>
              <a:rPr lang="en-US" sz="2400" dirty="0">
                <a:solidFill>
                  <a:schemeClr val="tx1"/>
                </a:solidFill>
                <a:latin typeface="NikoshBAN" panose="02000000000000000000" pitchFamily="2" charset="0"/>
                <a:cs typeface="NikoshBAN" panose="02000000000000000000" pitchFamily="2" charset="0"/>
              </a:rPr>
              <a:t>  </a:t>
            </a:r>
            <a:endParaRPr lang="en-US" sz="2400" dirty="0">
              <a:solidFill>
                <a:schemeClr val="tx1"/>
              </a:solidFill>
            </a:endParaRPr>
          </a:p>
        </p:txBody>
      </p:sp>
      <p:sp>
        <p:nvSpPr>
          <p:cNvPr id="3" name="TextBox 2"/>
          <p:cNvSpPr txBox="1"/>
          <p:nvPr/>
        </p:nvSpPr>
        <p:spPr>
          <a:xfrm>
            <a:off x="7629995" y="900753"/>
            <a:ext cx="4562005" cy="5324535"/>
          </a:xfrm>
          <a:prstGeom prst="rect">
            <a:avLst/>
          </a:prstGeom>
          <a:noFill/>
        </p:spPr>
        <p:txBody>
          <a:bodyPr wrap="square" rtlCol="0">
            <a:spAutoFit/>
          </a:bodyPr>
          <a:lstStyle/>
          <a:p>
            <a:pPr algn="just"/>
            <a:r>
              <a:rPr lang="en-US" sz="2000" b="1" dirty="0" err="1" smtClean="0">
                <a:latin typeface="NikoshBAN" panose="02000000000000000000" pitchFamily="2" charset="0"/>
                <a:cs typeface="NikoshBAN" panose="02000000000000000000" pitchFamily="2" charset="0"/>
              </a:rPr>
              <a:t>চারটি</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দলের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মধ্যে</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আনসার</a:t>
            </a:r>
            <a:r>
              <a:rPr lang="en-US" sz="2000" b="1" dirty="0" smtClean="0">
                <a:latin typeface="NikoshBAN" panose="02000000000000000000" pitchFamily="2" charset="0"/>
                <a:cs typeface="NikoshBAN" panose="02000000000000000000" pitchFamily="2" charset="0"/>
              </a:rPr>
              <a:t> ও </a:t>
            </a:r>
            <a:r>
              <a:rPr lang="en-US" sz="2000" b="1" dirty="0" err="1" smtClean="0">
                <a:latin typeface="NikoshBAN" panose="02000000000000000000" pitchFamily="2" charset="0"/>
                <a:cs typeface="NikoshBAN" panose="02000000000000000000" pitchFamily="2" charset="0"/>
              </a:rPr>
              <a:t>মুহাজিরই</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বেশী</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শক্তিশালী</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আনসাররা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ছাকিফা-বানি-সায়িদা</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মিলনায়তনে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উপস্থিত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হয়ে</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আলোচনা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শুরু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করলে</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হযরত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আবু</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বকর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হযরত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ওমর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হযরত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আবু</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ওবায়দা</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তথায়</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উপস্থিত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হন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হযরত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আবু</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বকর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জনতাকে</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লক্ষ্য</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করে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বলেন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ইসলামের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দুর্দিনে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আনসার-মুহাজিরদের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ভুমিকা</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প্রশংসনীয়</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তবে</a:t>
            </a:r>
            <a:r>
              <a:rPr lang="en-US" sz="2000" b="1" dirty="0" smtClean="0">
                <a:latin typeface="NikoshBAN" panose="02000000000000000000" pitchFamily="2" charset="0"/>
                <a:cs typeface="NikoshBAN" panose="02000000000000000000" pitchFamily="2" charset="0"/>
              </a:rPr>
              <a:t> এ </a:t>
            </a:r>
            <a:r>
              <a:rPr lang="en-US" sz="2000" b="1" dirty="0" err="1" smtClean="0">
                <a:latin typeface="NikoshBAN" panose="02000000000000000000" pitchFamily="2" charset="0"/>
                <a:cs typeface="NikoshBAN" panose="02000000000000000000" pitchFamily="2" charset="0"/>
              </a:rPr>
              <a:t>মুহুর্তে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আরববাসী</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কুরাইশ</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বংশের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নেতৃত্ব</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ছাড়া</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অন্য</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কারও</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নেতৃত্ব</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মেনে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নিবে</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এমতাবস্থায়</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আনসারগণ</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উভয়</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পক্ষ</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হতে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একজন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করে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খলিফা</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নির্বাচনের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প্রস্তাব</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দেন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এতে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হযরত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ওমর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গর্জে</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উঠে</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বলেন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একখাপে</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দুই</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তরবারি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শোভা</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পায়</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না</a:t>
            </a:r>
            <a:r>
              <a:rPr lang="en-US" sz="2000" b="1" dirty="0" smtClean="0">
                <a:latin typeface="NikoshBAN" panose="02000000000000000000" pitchFamily="2" charset="0"/>
                <a:cs typeface="NikoshBAN" panose="02000000000000000000" pitchFamily="2" charset="0"/>
              </a:rPr>
              <a:t>। </a:t>
            </a:r>
            <a:endParaRPr lang="en-US" sz="2000" b="1" dirty="0"/>
          </a:p>
        </p:txBody>
      </p:sp>
    </p:spTree>
    <p:extLst>
      <p:ext uri="{BB962C8B-B14F-4D97-AF65-F5344CB8AC3E}">
        <p14:creationId xmlns:p14="http://schemas.microsoft.com/office/powerpoint/2010/main" val="2465774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2995670B-5AB3-4947-BACB-02E461D0EAE7}"/>
                                            </p:graphicEl>
                                          </p:spTgt>
                                        </p:tgtEl>
                                        <p:attrNameLst>
                                          <p:attrName>style.visibility</p:attrName>
                                        </p:attrNameLst>
                                      </p:cBhvr>
                                      <p:to>
                                        <p:strVal val="visible"/>
                                      </p:to>
                                    </p:set>
                                    <p:animEffect transition="in" filter="circle(out)">
                                      <p:cBhvr>
                                        <p:cTn id="7" dur="2000"/>
                                        <p:tgtEl>
                                          <p:spTgt spid="4">
                                            <p:graphicEl>
                                              <a:dgm id="{2995670B-5AB3-4947-BACB-02E461D0EA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B040AF8A-FB48-4DB6-A371-D04313AB7FAB}"/>
                                            </p:graphicEl>
                                          </p:spTgt>
                                        </p:tgtEl>
                                        <p:attrNameLst>
                                          <p:attrName>style.visibility</p:attrName>
                                        </p:attrNameLst>
                                      </p:cBhvr>
                                      <p:to>
                                        <p:strVal val="visible"/>
                                      </p:to>
                                    </p:set>
                                    <p:animEffect transition="in" filter="circle(out)">
                                      <p:cBhvr>
                                        <p:cTn id="12" dur="2000"/>
                                        <p:tgtEl>
                                          <p:spTgt spid="4">
                                            <p:graphicEl>
                                              <a:dgm id="{B040AF8A-FB48-4DB6-A371-D04313AB7FAB}"/>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4">
                                            <p:graphicEl>
                                              <a:dgm id="{52E892B5-F70B-4EAC-8B75-3F39CEE356A9}"/>
                                            </p:graphicEl>
                                          </p:spTgt>
                                        </p:tgtEl>
                                        <p:attrNameLst>
                                          <p:attrName>style.visibility</p:attrName>
                                        </p:attrNameLst>
                                      </p:cBhvr>
                                      <p:to>
                                        <p:strVal val="visible"/>
                                      </p:to>
                                    </p:set>
                                    <p:animEffect transition="in" filter="circle(out)">
                                      <p:cBhvr>
                                        <p:cTn id="15" dur="2000"/>
                                        <p:tgtEl>
                                          <p:spTgt spid="4">
                                            <p:graphicEl>
                                              <a:dgm id="{52E892B5-F70B-4EAC-8B75-3F39CEE356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4">
                                            <p:graphicEl>
                                              <a:dgm id="{58CF905F-7A2F-4BDD-A8D4-CD001F399F2C}"/>
                                            </p:graphicEl>
                                          </p:spTgt>
                                        </p:tgtEl>
                                        <p:attrNameLst>
                                          <p:attrName>style.visibility</p:attrName>
                                        </p:attrNameLst>
                                      </p:cBhvr>
                                      <p:to>
                                        <p:strVal val="visible"/>
                                      </p:to>
                                    </p:set>
                                    <p:animEffect transition="in" filter="circle(out)">
                                      <p:cBhvr>
                                        <p:cTn id="20" dur="2000"/>
                                        <p:tgtEl>
                                          <p:spTgt spid="4">
                                            <p:graphicEl>
                                              <a:dgm id="{58CF905F-7A2F-4BDD-A8D4-CD001F399F2C}"/>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4">
                                            <p:graphicEl>
                                              <a:dgm id="{AE96B31B-59FA-471F-90E5-9B944002B009}"/>
                                            </p:graphicEl>
                                          </p:spTgt>
                                        </p:tgtEl>
                                        <p:attrNameLst>
                                          <p:attrName>style.visibility</p:attrName>
                                        </p:attrNameLst>
                                      </p:cBhvr>
                                      <p:to>
                                        <p:strVal val="visible"/>
                                      </p:to>
                                    </p:set>
                                    <p:animEffect transition="in" filter="circle(out)">
                                      <p:cBhvr>
                                        <p:cTn id="23" dur="2000"/>
                                        <p:tgtEl>
                                          <p:spTgt spid="4">
                                            <p:graphicEl>
                                              <a:dgm id="{AE96B31B-59FA-471F-90E5-9B944002B00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4">
                                            <p:graphicEl>
                                              <a:dgm id="{B496E629-14A2-4D39-A68A-3286E2B89CF4}"/>
                                            </p:graphicEl>
                                          </p:spTgt>
                                        </p:tgtEl>
                                        <p:attrNameLst>
                                          <p:attrName>style.visibility</p:attrName>
                                        </p:attrNameLst>
                                      </p:cBhvr>
                                      <p:to>
                                        <p:strVal val="visible"/>
                                      </p:to>
                                    </p:set>
                                    <p:animEffect transition="in" filter="circle(out)">
                                      <p:cBhvr>
                                        <p:cTn id="28" dur="2000"/>
                                        <p:tgtEl>
                                          <p:spTgt spid="4">
                                            <p:graphicEl>
                                              <a:dgm id="{B496E629-14A2-4D39-A68A-3286E2B89CF4}"/>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4">
                                            <p:graphicEl>
                                              <a:dgm id="{06B808B4-1B9A-439D-8E32-C0112C788872}"/>
                                            </p:graphicEl>
                                          </p:spTgt>
                                        </p:tgtEl>
                                        <p:attrNameLst>
                                          <p:attrName>style.visibility</p:attrName>
                                        </p:attrNameLst>
                                      </p:cBhvr>
                                      <p:to>
                                        <p:strVal val="visible"/>
                                      </p:to>
                                    </p:set>
                                    <p:animEffect transition="in" filter="circle(out)">
                                      <p:cBhvr>
                                        <p:cTn id="31" dur="2000"/>
                                        <p:tgtEl>
                                          <p:spTgt spid="4">
                                            <p:graphicEl>
                                              <a:dgm id="{06B808B4-1B9A-439D-8E32-C0112C78887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4">
                                            <p:graphicEl>
                                              <a:dgm id="{3D1E7114-AFC3-4E0E-880D-A6A5857E1994}"/>
                                            </p:graphicEl>
                                          </p:spTgt>
                                        </p:tgtEl>
                                        <p:attrNameLst>
                                          <p:attrName>style.visibility</p:attrName>
                                        </p:attrNameLst>
                                      </p:cBhvr>
                                      <p:to>
                                        <p:strVal val="visible"/>
                                      </p:to>
                                    </p:set>
                                    <p:animEffect transition="in" filter="circle(out)">
                                      <p:cBhvr>
                                        <p:cTn id="36" dur="2000"/>
                                        <p:tgtEl>
                                          <p:spTgt spid="4">
                                            <p:graphicEl>
                                              <a:dgm id="{3D1E7114-AFC3-4E0E-880D-A6A5857E1994}"/>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4">
                                            <p:graphicEl>
                                              <a:dgm id="{BDD790DA-C9FF-42AD-9AFD-64554575FEE0}"/>
                                            </p:graphicEl>
                                          </p:spTgt>
                                        </p:tgtEl>
                                        <p:attrNameLst>
                                          <p:attrName>style.visibility</p:attrName>
                                        </p:attrNameLst>
                                      </p:cBhvr>
                                      <p:to>
                                        <p:strVal val="visible"/>
                                      </p:to>
                                    </p:set>
                                    <p:animEffect transition="in" filter="circle(out)">
                                      <p:cBhvr>
                                        <p:cTn id="39" dur="2000"/>
                                        <p:tgtEl>
                                          <p:spTgt spid="4">
                                            <p:graphicEl>
                                              <a:dgm id="{BDD790DA-C9FF-42AD-9AFD-64554575FEE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800" decel="100000"/>
                                        <p:tgtEl>
                                          <p:spTgt spid="3"/>
                                        </p:tgtEl>
                                      </p:cBhvr>
                                    </p:animEffect>
                                    <p:anim calcmode="lin" valueType="num">
                                      <p:cBhvr>
                                        <p:cTn id="45" dur="800" decel="100000" fill="hold"/>
                                        <p:tgtEl>
                                          <p:spTgt spid="3"/>
                                        </p:tgtEl>
                                        <p:attrNameLst>
                                          <p:attrName>style.rotation</p:attrName>
                                        </p:attrNameLst>
                                      </p:cBhvr>
                                      <p:tavLst>
                                        <p:tav tm="0">
                                          <p:val>
                                            <p:fltVal val="-90"/>
                                          </p:val>
                                        </p:tav>
                                        <p:tav tm="100000">
                                          <p:val>
                                            <p:fltVal val="0"/>
                                          </p:val>
                                        </p:tav>
                                      </p:tavLst>
                                    </p:anim>
                                    <p:anim calcmode="lin" valueType="num">
                                      <p:cBhvr>
                                        <p:cTn id="46" dur="800" decel="100000" fill="hold"/>
                                        <p:tgtEl>
                                          <p:spTgt spid="3"/>
                                        </p:tgtEl>
                                        <p:attrNameLst>
                                          <p:attrName>ppt_x</p:attrName>
                                        </p:attrNameLst>
                                      </p:cBhvr>
                                      <p:tavLst>
                                        <p:tav tm="0">
                                          <p:val>
                                            <p:strVal val="#ppt_x+0.4"/>
                                          </p:val>
                                        </p:tav>
                                        <p:tav tm="100000">
                                          <p:val>
                                            <p:strVal val="#ppt_x-0.05"/>
                                          </p:val>
                                        </p:tav>
                                      </p:tavLst>
                                    </p:anim>
                                    <p:anim calcmode="lin" valueType="num">
                                      <p:cBhvr>
                                        <p:cTn id="47" dur="800" decel="100000" fill="hold"/>
                                        <p:tgtEl>
                                          <p:spTgt spid="3"/>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60">
          <a:fgClr>
            <a:srgbClr val="FF99FF"/>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1630180" y="1339121"/>
            <a:ext cx="9067800" cy="4524315"/>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হজরত আবু বকর রা: খলিফা নির্বাচিত হওয়ার পর জাতির উদ্দেশে যে একটি গুরুত্বপূর্ণ ভাষণ দেন তাতে তিনি বলেন, ‘হে মানবমণ্ডলী! আমি অপনাদের খলিফা নির্বাচিত হয়েছি, অথচ আমি আপনাদের কারো অপেক্ষা উত্তম ব্যক্তি নই। আমি ভালো কাজ করলে আপনারা আমার সহযোগিতা করবেন এবং বিচ্যুত হলে সহজ সরল পথে দাঁড় করিয়ে দেবেন। সত্য হলো আমানত এবং মিথ্যা হলো খিয়ানত। </a:t>
            </a:r>
            <a:r>
              <a:rPr lang="as-IN" sz="2800" dirty="0" smtClean="0">
                <a:latin typeface="NikoshBAN" panose="02000000000000000000" pitchFamily="2" charset="0"/>
                <a:cs typeface="NikoshBAN" panose="02000000000000000000" pitchFamily="2" charset="0"/>
              </a:rPr>
              <a:t>আমি </a:t>
            </a:r>
            <a:r>
              <a:rPr lang="as-IN" sz="2800" dirty="0">
                <a:latin typeface="NikoshBAN" panose="02000000000000000000" pitchFamily="2" charset="0"/>
                <a:cs typeface="NikoshBAN" panose="02000000000000000000" pitchFamily="2" charset="0"/>
              </a:rPr>
              <a:t>যতক্ষণ আল্লাহ ও তাঁর রাসূলের আনুগত্য করি ততক্ষণ আমার আনুগত্য করবেন। আর যদি আমি আল্লাহ ও তাঁর রাসূলের অবাধ্য হই, তবে আমার আনুগত্যের প্রয়োজন নেই</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2" name="Bevel 1"/>
          <p:cNvSpPr/>
          <p:nvPr/>
        </p:nvSpPr>
        <p:spPr>
          <a:xfrm>
            <a:off x="1112520" y="881672"/>
            <a:ext cx="9980201" cy="5339246"/>
          </a:xfrm>
          <a:prstGeom prst="bevel">
            <a:avLst>
              <a:gd name="adj" fmla="val 684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2683238" y="269823"/>
            <a:ext cx="7033967" cy="539646"/>
          </a:xfrm>
          <a:prstGeom prst="snip2Diag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NikoshBAN" panose="02000000000000000000" pitchFamily="2" charset="0"/>
                <a:cs typeface="NikoshBAN" panose="02000000000000000000" pitchFamily="2" charset="0"/>
              </a:rPr>
              <a:t>হ</a:t>
            </a:r>
            <a:r>
              <a:rPr lang="en-US" sz="2800" b="1" dirty="0" err="1" smtClean="0">
                <a:solidFill>
                  <a:schemeClr val="tx1"/>
                </a:solidFill>
                <a:latin typeface="NikoshBAN" panose="02000000000000000000" pitchFamily="2" charset="0"/>
                <a:cs typeface="NikoshBAN" panose="02000000000000000000" pitchFamily="2" charset="0"/>
              </a:rPr>
              <a:t>যরত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উদ্বোধনী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ভাষণ</a:t>
            </a:r>
            <a:endParaRPr lang="en-US" sz="2800" dirty="0"/>
          </a:p>
        </p:txBody>
      </p:sp>
    </p:spTree>
    <p:extLst>
      <p:ext uri="{BB962C8B-B14F-4D97-AF65-F5344CB8AC3E}">
        <p14:creationId xmlns:p14="http://schemas.microsoft.com/office/powerpoint/2010/main" val="960019015"/>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zigZag">
          <a:fgClr>
            <a:srgbClr val="4BE565"/>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1152744" y="772993"/>
            <a:ext cx="9939977" cy="4893289"/>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2571" y="1304144"/>
            <a:ext cx="4122295" cy="369332"/>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 </a:t>
            </a:r>
            <a:endParaRPr lang="en-US" sz="3200" b="1" u="sng" dirty="0"/>
          </a:p>
        </p:txBody>
      </p:sp>
      <p:sp>
        <p:nvSpPr>
          <p:cNvPr id="4" name="TextBox 3"/>
          <p:cNvSpPr txBox="1"/>
          <p:nvPr/>
        </p:nvSpPr>
        <p:spPr>
          <a:xfrm>
            <a:off x="1393335" y="1958290"/>
            <a:ext cx="9458793" cy="3539430"/>
          </a:xfrm>
          <a:prstGeom prst="rect">
            <a:avLst/>
          </a:prstGeom>
          <a:noFill/>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খিলাফত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দ্বন্দ্বের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সেজন্য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ইন্তেকালের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রাহমান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ওসমান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সাঈদ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তালহা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প্রমূখ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সাহাবিদের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আলাপ-আলোচনা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হযরত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ওমরকে</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রা</a:t>
            </a:r>
            <a:r>
              <a:rPr lang="en-US" sz="2800" b="1" dirty="0" smtClean="0">
                <a:solidFill>
                  <a:srgbClr val="FF0000"/>
                </a:solidFill>
                <a:latin typeface="NikoshBAN" panose="02000000000000000000" pitchFamily="2" charset="0"/>
                <a:cs typeface="NikoshBAN" panose="02000000000000000000" pitchFamily="2" charset="0"/>
              </a:rPr>
              <a:t>) ৬৩৪খ্রিঃ </a:t>
            </a:r>
            <a:r>
              <a:rPr lang="en-US" sz="2800" b="1" dirty="0" err="1" smtClean="0">
                <a:solidFill>
                  <a:srgbClr val="FF0000"/>
                </a:solidFill>
                <a:latin typeface="NikoshBAN" panose="02000000000000000000" pitchFamily="2" charset="0"/>
                <a:cs typeface="NikoshBAN" panose="02000000000000000000" pitchFamily="2" charset="0"/>
              </a:rPr>
              <a:t>মনোনীত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অপারগতা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চাইতে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তোমাকে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চায়</a:t>
            </a:r>
            <a:r>
              <a:rPr lang="en-US" sz="2800" dirty="0" smtClean="0">
                <a:latin typeface="NikoshBAN" panose="02000000000000000000" pitchFamily="2" charset="0"/>
                <a:cs typeface="NikoshBAN" panose="02000000000000000000" pitchFamily="2" charset="0"/>
              </a:rPr>
              <a:t>।” </a:t>
            </a:r>
            <a:endParaRPr lang="en-US" sz="2800" dirty="0"/>
          </a:p>
        </p:txBody>
      </p:sp>
      <p:sp>
        <p:nvSpPr>
          <p:cNvPr id="5" name="Rounded Rectangle 4"/>
          <p:cNvSpPr/>
          <p:nvPr/>
        </p:nvSpPr>
        <p:spPr>
          <a:xfrm>
            <a:off x="3687581" y="1019330"/>
            <a:ext cx="5292646" cy="64457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NikoshBAN" panose="02000000000000000000" pitchFamily="2" charset="0"/>
                <a:cs typeface="NikoshBAN" panose="02000000000000000000" pitchFamily="2" charset="0"/>
              </a:rPr>
              <a:t>হযরত</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ওমর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এর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নির্বাচনঃ</a:t>
            </a:r>
            <a:r>
              <a:rPr lang="en-US" sz="2800" b="1" dirty="0">
                <a:solidFill>
                  <a:schemeClr val="tx1"/>
                </a:solidFill>
                <a:latin typeface="NikoshBAN" panose="02000000000000000000" pitchFamily="2" charset="0"/>
                <a:cs typeface="NikoshBAN" panose="02000000000000000000" pitchFamily="2" charset="0"/>
              </a:rPr>
              <a:t>-</a:t>
            </a:r>
            <a:endParaRPr lang="en-US" sz="2800" dirty="0">
              <a:solidFill>
                <a:schemeClr val="tx1"/>
              </a:solidFill>
            </a:endParaRPr>
          </a:p>
        </p:txBody>
      </p:sp>
    </p:spTree>
    <p:extLst>
      <p:ext uri="{BB962C8B-B14F-4D97-AF65-F5344CB8AC3E}">
        <p14:creationId xmlns:p14="http://schemas.microsoft.com/office/powerpoint/2010/main" val="142355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0">
          <a:fgClr>
            <a:srgbClr val="CCCC00"/>
          </a:fgClr>
          <a:bgClr>
            <a:schemeClr val="bg1"/>
          </a:bgClr>
        </a:pattFill>
        <a:effectLst/>
      </p:bgPr>
    </p:bg>
    <p:spTree>
      <p:nvGrpSpPr>
        <p:cNvPr id="1" name=""/>
        <p:cNvGrpSpPr/>
        <p:nvPr/>
      </p:nvGrpSpPr>
      <p:grpSpPr>
        <a:xfrm>
          <a:off x="0" y="0"/>
          <a:ext cx="0" cy="0"/>
          <a:chOff x="0" y="0"/>
          <a:chExt cx="0" cy="0"/>
        </a:xfrm>
      </p:grpSpPr>
      <p:sp>
        <p:nvSpPr>
          <p:cNvPr id="2" name="Round Diagonal Corner Rectangle 1"/>
          <p:cNvSpPr/>
          <p:nvPr/>
        </p:nvSpPr>
        <p:spPr>
          <a:xfrm>
            <a:off x="365760" y="487680"/>
            <a:ext cx="11414760" cy="5958840"/>
          </a:xfrm>
          <a:prstGeom prst="round2Diag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4077" y="1395828"/>
            <a:ext cx="10478123" cy="4832092"/>
          </a:xfrm>
          <a:prstGeom prst="rect">
            <a:avLst/>
          </a:prstGeom>
          <a:noFill/>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ইন্তেকালের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ওসমান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রহমান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আউফ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তালহা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যুবাইর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সাদ-বিন-আবি</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ওয়াক্কাস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সমন্বয়ে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গঠিত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পরিষদকে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তৃতীয়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নির্বাচনের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নির্দেশ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রহমান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প্রত্যাহার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যুবাইর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ওসমান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সাদ</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ওসমান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ওসমান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ওসমান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আব্দুর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রহমান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ভোটদানে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ওসমান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ফলে</a:t>
            </a:r>
            <a:r>
              <a:rPr lang="en-US" sz="2800" dirty="0" smtClean="0">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৬৪৪খ্রিঃ </a:t>
            </a:r>
            <a:r>
              <a:rPr lang="en-US" sz="2800" b="1" dirty="0" err="1" smtClean="0">
                <a:solidFill>
                  <a:srgbClr val="FF0000"/>
                </a:solidFill>
                <a:latin typeface="NikoshBAN" panose="02000000000000000000" pitchFamily="2" charset="0"/>
                <a:cs typeface="NikoshBAN" panose="02000000000000000000" pitchFamily="2" charset="0"/>
              </a:rPr>
              <a:t>হযরত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ওসমান</a:t>
            </a:r>
            <a:r>
              <a:rPr lang="en-US" sz="2800" b="1" dirty="0">
                <a:solidFill>
                  <a:srgbClr val="FF0000"/>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a:t>
            </a:r>
            <a:r>
              <a:rPr lang="en-US" sz="2800" b="1" dirty="0" err="1" smtClean="0">
                <a:solidFill>
                  <a:srgbClr val="FF0000"/>
                </a:solidFill>
                <a:latin typeface="NikoshBAN" panose="02000000000000000000" pitchFamily="2" charset="0"/>
                <a:cs typeface="NikoshBAN" panose="02000000000000000000" pitchFamily="2" charset="0"/>
              </a:rPr>
              <a:t>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ইসলামের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তৃতীয়</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খলিফা</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নির্বাচিত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হন</a:t>
            </a:r>
            <a:r>
              <a:rPr lang="en-US" sz="2800" b="1" dirty="0" smtClean="0">
                <a:solidFill>
                  <a:srgbClr val="FF0000"/>
                </a:solidFill>
                <a:latin typeface="NikoshBAN" panose="02000000000000000000" pitchFamily="2" charset="0"/>
                <a:cs typeface="NikoshBAN" panose="02000000000000000000" pitchFamily="2" charset="0"/>
              </a:rPr>
              <a:t>।</a:t>
            </a:r>
            <a:endParaRPr lang="en-US" sz="2800" b="1" dirty="0">
              <a:solidFill>
                <a:srgbClr val="FF0000"/>
              </a:solidFill>
            </a:endParaRPr>
          </a:p>
        </p:txBody>
      </p:sp>
      <p:sp>
        <p:nvSpPr>
          <p:cNvPr id="5" name="Snip Diagonal Corner Rectangle 4"/>
          <p:cNvSpPr/>
          <p:nvPr/>
        </p:nvSpPr>
        <p:spPr>
          <a:xfrm>
            <a:off x="2549445" y="487680"/>
            <a:ext cx="7047389" cy="689548"/>
          </a:xfrm>
          <a:prstGeom prst="snip2Diag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হযরত</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ওসমান</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এর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নির্বাচনঃ</a:t>
            </a:r>
            <a:r>
              <a:rPr lang="en-US" sz="3600" b="1" dirty="0">
                <a:solidFill>
                  <a:schemeClr val="tx1"/>
                </a:solidFill>
                <a:latin typeface="NikoshBAN" panose="02000000000000000000" pitchFamily="2" charset="0"/>
                <a:cs typeface="NikoshBAN" panose="02000000000000000000" pitchFamily="2" charset="0"/>
              </a:rPr>
              <a:t>-</a:t>
            </a:r>
            <a:endParaRPr lang="en-US" sz="3600" b="1" dirty="0">
              <a:solidFill>
                <a:schemeClr val="tx1"/>
              </a:solidFill>
            </a:endParaRPr>
          </a:p>
        </p:txBody>
      </p:sp>
    </p:spTree>
    <p:extLst>
      <p:ext uri="{BB962C8B-B14F-4D97-AF65-F5344CB8AC3E}">
        <p14:creationId xmlns:p14="http://schemas.microsoft.com/office/powerpoint/2010/main" val="145359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40">
          <a:fgClr>
            <a:srgbClr val="00CC99"/>
          </a:fgClr>
          <a:bgClr>
            <a:schemeClr val="bg1"/>
          </a:bgClr>
        </a:pattFill>
        <a:effectLst/>
      </p:bgPr>
    </p:bg>
    <p:spTree>
      <p:nvGrpSpPr>
        <p:cNvPr id="1" name=""/>
        <p:cNvGrpSpPr/>
        <p:nvPr/>
      </p:nvGrpSpPr>
      <p:grpSpPr>
        <a:xfrm>
          <a:off x="0" y="0"/>
          <a:ext cx="0" cy="0"/>
          <a:chOff x="0" y="0"/>
          <a:chExt cx="0" cy="0"/>
        </a:xfrm>
      </p:grpSpPr>
      <p:sp>
        <p:nvSpPr>
          <p:cNvPr id="2" name="Round Same Side Corner Rectangle 1"/>
          <p:cNvSpPr/>
          <p:nvPr/>
        </p:nvSpPr>
        <p:spPr>
          <a:xfrm>
            <a:off x="518615" y="286603"/>
            <a:ext cx="11218459" cy="6400799"/>
          </a:xfrm>
          <a:prstGeom prst="round2SameRect">
            <a:avLst/>
          </a:prstGeom>
          <a:noFill/>
          <a:ln w="762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9332" y="988237"/>
            <a:ext cx="10283252" cy="4093428"/>
          </a:xfrm>
          <a:prstGeom prst="rect">
            <a:avLst/>
          </a:prstGeom>
          <a:noFill/>
        </p:spPr>
        <p:txBody>
          <a:bodyPr wrap="square" rtlCol="0">
            <a:spAutoFit/>
          </a:bodyPr>
          <a:lstStyle/>
          <a:p>
            <a:pPr algn="just"/>
            <a:r>
              <a:rPr lang="en-US" sz="2800" b="1" dirty="0" smtClean="0">
                <a:solidFill>
                  <a:srgbClr val="FF0000"/>
                </a:solidFill>
                <a:latin typeface="NikoshBAN" panose="02000000000000000000" pitchFamily="2" charset="0"/>
                <a:cs typeface="NikoshBAN" panose="02000000000000000000" pitchFamily="2" charset="0"/>
              </a:rPr>
              <a:t>৬৫৬খ্রিষ্টাব্দে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ওসমান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হত্যাকান্ডে</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সাম্রাজ্যে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গোলযোগ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পবিত্রতা</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মর্যাদা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এমতাবস্থায়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হত্যাকান্ডের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পঞ্চম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মিশরীয়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বিদ্রোহী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প্রস্তাব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বসরা</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কুফার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বিদ্রোহীরা</a:t>
            </a:r>
            <a:r>
              <a:rPr lang="en-US" sz="2800" dirty="0" smtClean="0">
                <a:latin typeface="NikoshBAN" panose="02000000000000000000" pitchFamily="2" charset="0"/>
                <a:cs typeface="NikoshBAN" panose="02000000000000000000" pitchFamily="2" charset="0"/>
              </a:rPr>
              <a:t> এ </a:t>
            </a:r>
            <a:r>
              <a:rPr lang="en-US" sz="2800" dirty="0" err="1" smtClean="0">
                <a:latin typeface="NikoshBAN" panose="02000000000000000000" pitchFamily="2" charset="0"/>
                <a:cs typeface="NikoshBAN" panose="02000000000000000000" pitchFamily="2" charset="0"/>
              </a:rPr>
              <a:t>প্রস্তাব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অবশেষে</a:t>
            </a:r>
            <a:r>
              <a:rPr lang="en-US" sz="2800" dirty="0" smtClean="0">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হযরত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আলী</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রা</a:t>
            </a:r>
            <a:r>
              <a:rPr lang="en-US" sz="2800" b="1" dirty="0" smtClean="0">
                <a:solidFill>
                  <a:srgbClr val="FF0000"/>
                </a:solidFill>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মদিনার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নাগরিকদের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অনুরোধে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ভবিষাতের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চতুর্থ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হিসেবে</a:t>
            </a:r>
            <a:r>
              <a:rPr lang="en-US" sz="2800" dirty="0" smtClean="0">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২৩ </a:t>
            </a:r>
            <a:r>
              <a:rPr lang="en-US" sz="2800" b="1" dirty="0" err="1" smtClean="0">
                <a:solidFill>
                  <a:srgbClr val="FF0000"/>
                </a:solidFill>
                <a:latin typeface="NikoshBAN" panose="02000000000000000000" pitchFamily="2" charset="0"/>
                <a:cs typeface="NikoshBAN" panose="02000000000000000000" pitchFamily="2" charset="0"/>
              </a:rPr>
              <a:t>জুন</a:t>
            </a:r>
            <a:r>
              <a:rPr lang="en-US" sz="2800" b="1" dirty="0" smtClean="0">
                <a:solidFill>
                  <a:srgbClr val="FF0000"/>
                </a:solidFill>
                <a:latin typeface="NikoshBAN" panose="02000000000000000000" pitchFamily="2" charset="0"/>
                <a:cs typeface="NikoshBAN" panose="02000000000000000000" pitchFamily="2" charset="0"/>
              </a:rPr>
              <a:t>, ৬৫৬খ্রিঃ </a:t>
            </a:r>
            <a:r>
              <a:rPr lang="en-US" sz="2800" b="1" dirty="0" err="1" smtClean="0">
                <a:solidFill>
                  <a:srgbClr val="FF0000"/>
                </a:solidFill>
                <a:latin typeface="NikoshBAN" panose="02000000000000000000" pitchFamily="2" charset="0"/>
                <a:cs typeface="NikoshBAN" panose="02000000000000000000" pitchFamily="2" charset="0"/>
              </a:rPr>
              <a:t>খিলাফতের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দায়িত্বভার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গ্রহণ</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করেন</a:t>
            </a:r>
            <a:r>
              <a:rPr lang="en-US" sz="2800" b="1" dirty="0" smtClean="0">
                <a:solidFill>
                  <a:srgbClr val="FF0000"/>
                </a:solidFill>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জনগণ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আনুগত্যের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শপথ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endParaRPr lang="en-US" sz="2800" dirty="0"/>
          </a:p>
        </p:txBody>
      </p:sp>
      <p:sp>
        <p:nvSpPr>
          <p:cNvPr id="5" name="Rounded Rectangle 4"/>
          <p:cNvSpPr/>
          <p:nvPr/>
        </p:nvSpPr>
        <p:spPr>
          <a:xfrm>
            <a:off x="2841532" y="286603"/>
            <a:ext cx="6638852" cy="599607"/>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NikoshBAN" panose="02000000000000000000" pitchFamily="2" charset="0"/>
                <a:cs typeface="NikoshBAN" panose="02000000000000000000" pitchFamily="2" charset="0"/>
              </a:rPr>
              <a:t>হযরত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নির্বাচনঃ</a:t>
            </a:r>
            <a:r>
              <a:rPr lang="en-US" sz="3600" b="1" dirty="0">
                <a:latin typeface="NikoshBAN" panose="02000000000000000000" pitchFamily="2" charset="0"/>
                <a:cs typeface="NikoshBAN" panose="02000000000000000000" pitchFamily="2" charset="0"/>
              </a:rPr>
              <a:t>-</a:t>
            </a:r>
            <a:endParaRPr lang="en-US" sz="3600" b="1" dirty="0"/>
          </a:p>
        </p:txBody>
      </p:sp>
      <p:sp>
        <p:nvSpPr>
          <p:cNvPr id="6" name="TextBox 5"/>
          <p:cNvSpPr txBox="1"/>
          <p:nvPr/>
        </p:nvSpPr>
        <p:spPr>
          <a:xfrm>
            <a:off x="624840" y="5081665"/>
            <a:ext cx="10839279" cy="1384995"/>
          </a:xfrm>
          <a:prstGeom prst="rect">
            <a:avLst/>
          </a:prstGeom>
          <a:noFill/>
        </p:spPr>
        <p:txBody>
          <a:bodyPr wrap="square" rtlCol="0">
            <a:spAutoFit/>
          </a:bodyPr>
          <a:lstStyle/>
          <a:p>
            <a:pPr algn="just"/>
            <a:r>
              <a:rPr lang="en-US" sz="2800" b="1" i="1" dirty="0" err="1" smtClean="0">
                <a:latin typeface="NikoshBAN" panose="02000000000000000000" pitchFamily="2" charset="0"/>
                <a:cs typeface="NikoshBAN" panose="02000000000000000000" pitchFamily="2" charset="0"/>
              </a:rPr>
              <a:t>খুলাফায়ে</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রাশেদীনের</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নির্বাচন</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পদ্ধতি</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গণতান্ত্রিক</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ছিল</a:t>
            </a:r>
            <a:r>
              <a:rPr lang="en-US" sz="2800" b="1" i="1" dirty="0" smtClean="0">
                <a:latin typeface="NikoshBAN" panose="02000000000000000000" pitchFamily="2" charset="0"/>
                <a:cs typeface="NikoshBAN" panose="02000000000000000000" pitchFamily="2" charset="0"/>
              </a:rPr>
              <a:t>। ৬৬১ </a:t>
            </a:r>
            <a:r>
              <a:rPr lang="en-US" sz="2800" b="1" i="1" dirty="0" err="1" smtClean="0">
                <a:latin typeface="NikoshBAN" panose="02000000000000000000" pitchFamily="2" charset="0"/>
                <a:cs typeface="NikoshBAN" panose="02000000000000000000" pitchFamily="2" charset="0"/>
              </a:rPr>
              <a:t>খ্রিঃ</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হযরত</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আলী</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রা</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হত্যাকান্ডের</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মাধ্যমে</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ইসলামের</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ইতিহাসে</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খুলাফায়ে</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রাশেদীনের</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অবসান</a:t>
            </a:r>
            <a:r>
              <a:rPr lang="en-US" sz="2800" b="1" i="1" dirty="0" smtClean="0">
                <a:latin typeface="NikoshBAN" panose="02000000000000000000" pitchFamily="2" charset="0"/>
                <a:cs typeface="NikoshBAN" panose="02000000000000000000" pitchFamily="2" charset="0"/>
              </a:rPr>
              <a:t> </a:t>
            </a:r>
            <a:r>
              <a:rPr lang="en-US" sz="2800" b="1" i="1" dirty="0" err="1" smtClean="0">
                <a:latin typeface="NikoshBAN" panose="02000000000000000000" pitchFamily="2" charset="0"/>
                <a:cs typeface="NikoshBAN" panose="02000000000000000000" pitchFamily="2" charset="0"/>
              </a:rPr>
              <a:t>ঘটে</a:t>
            </a:r>
            <a:r>
              <a:rPr lang="en-US" sz="2800" b="1" i="1" dirty="0" smtClean="0">
                <a:latin typeface="NikoshBAN" panose="02000000000000000000" pitchFamily="2" charset="0"/>
                <a:cs typeface="NikoshBAN" panose="02000000000000000000" pitchFamily="2" charset="0"/>
              </a:rPr>
              <a:t>। </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6128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75">
          <a:fgClr>
            <a:srgbClr val="FFCCCC"/>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502920" y="350520"/>
            <a:ext cx="11201400" cy="6172200"/>
          </a:xfrm>
          <a:prstGeom prst="frame">
            <a:avLst>
              <a:gd name="adj1" fmla="val 4105"/>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972062" y="1694981"/>
            <a:ext cx="10263115" cy="3970318"/>
          </a:xfrm>
          <a:prstGeom prst="rect">
            <a:avLst/>
          </a:prstGeom>
          <a:noFill/>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খিলাফতে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রাশেদার</a:t>
            </a:r>
            <a:r>
              <a:rPr lang="en-US" sz="2800" dirty="0" smtClean="0">
                <a:latin typeface="NikoshBAN" panose="02000000000000000000" pitchFamily="2" charset="0"/>
                <a:cs typeface="NikoshBAN" panose="02000000000000000000" pitchFamily="2" charset="0"/>
              </a:rPr>
              <a:t> ৩০ </a:t>
            </a:r>
            <a:r>
              <a:rPr lang="en-US" sz="2800" dirty="0" err="1" smtClean="0">
                <a:latin typeface="NikoshBAN" panose="02000000000000000000" pitchFamily="2" charset="0"/>
                <a:cs typeface="NikoshBAN" panose="02000000000000000000" pitchFamily="2" charset="0"/>
              </a:rPr>
              <a:t>বছর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শাসনকাল</a:t>
            </a:r>
            <a:r>
              <a:rPr lang="en-US" sz="2800" dirty="0" smtClean="0">
                <a:latin typeface="NikoshBAN" panose="02000000000000000000" pitchFamily="2" charset="0"/>
                <a:cs typeface="NikoshBAN" panose="02000000000000000000" pitchFamily="2" charset="0"/>
              </a:rPr>
              <a:t> (৬৩২-৬৬১খ্রিঃ) </a:t>
            </a:r>
            <a:r>
              <a:rPr lang="en-US" sz="2800" dirty="0" err="1" smtClean="0">
                <a:latin typeface="NikoshBAN" panose="02000000000000000000" pitchFamily="2" charset="0"/>
                <a:cs typeface="NikoshBAN" panose="02000000000000000000" pitchFamily="2" charset="0"/>
              </a:rPr>
              <a:t>পর্যালোচনা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বৈশিষ্ট্যগুলো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মানবজাতিকে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বিমোহিত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হচ্ছেঃ</a:t>
            </a:r>
            <a:r>
              <a:rPr lang="en-US" sz="2800" dirty="0" smtClean="0">
                <a:latin typeface="NikoshBAN" panose="02000000000000000000" pitchFamily="2" charset="0"/>
                <a:cs typeface="NikoshBAN" panose="02000000000000000000" pitchFamily="2" charset="0"/>
              </a:rPr>
              <a:t>-</a:t>
            </a:r>
          </a:p>
          <a:p>
            <a:pPr algn="just"/>
            <a:endParaRPr lang="en-US" sz="2800" b="1" dirty="0" smtClean="0">
              <a:latin typeface="NikoshBAN" panose="02000000000000000000" pitchFamily="2" charset="0"/>
              <a:cs typeface="NikoshBAN" panose="02000000000000000000" pitchFamily="2" charset="0"/>
            </a:endParaRPr>
          </a:p>
          <a:p>
            <a:pPr algn="just"/>
            <a:r>
              <a:rPr lang="en-US" sz="2800" b="1" dirty="0" smtClean="0">
                <a:latin typeface="NikoshBAN" panose="02000000000000000000" pitchFamily="2" charset="0"/>
                <a:cs typeface="NikoshBAN" panose="02000000000000000000" pitchFamily="2" charset="0"/>
              </a:rPr>
              <a:t>(ক) </a:t>
            </a:r>
            <a:r>
              <a:rPr lang="en-US" sz="2800" dirty="0" err="1" smtClean="0">
                <a:latin typeface="NikoshBAN" panose="02000000000000000000" pitchFamily="2" charset="0"/>
                <a:cs typeface="NikoshBAN" panose="02000000000000000000" pitchFamily="2" charset="0"/>
              </a:rPr>
              <a:t>খুলাফায়ে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রাশেদিনের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বিশ্বনবী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পবিত্র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জীবনাদর্শ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উজ্জ্বল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প্রদীপে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পরিনত</a:t>
            </a:r>
            <a:r>
              <a:rPr lang="en-US"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হয়েছিল এবং তা সমগ্র পরিমণ্ডলকে নির্মল আলোকচ্ছটায় উদ্ভাসিত করে রেখেছিল। খলিফাগণের প্রতিটি কাজে ও চিন্তায় তার গভীর প্রভাব বিদ্যমান ছিল। চারজন খলিফাই মহানবী সা:-এর একান্ত প্রিয়পাত্র ও বিশিষ্ট সাহাবি ছিলেন। তাঁরা ছিলেন তাঁর সর্বাপেক্ষা বিশ্বস্ত ও পরীক্ষিত এবং তাঁর উদ্দেশ্যে উৎসর্গীকৃত প্রাণ</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4" name="Horizontal Scroll 3"/>
          <p:cNvSpPr/>
          <p:nvPr/>
        </p:nvSpPr>
        <p:spPr>
          <a:xfrm>
            <a:off x="3210215" y="550014"/>
            <a:ext cx="6201286" cy="794479"/>
          </a:xfrm>
          <a:prstGeom prst="horizontalScroll">
            <a:avLst/>
          </a:prstGeom>
          <a:solidFill>
            <a:srgbClr val="4BE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NikoshBAN" panose="02000000000000000000" pitchFamily="2" charset="0"/>
                <a:cs typeface="NikoshBAN" panose="02000000000000000000" pitchFamily="2" charset="0"/>
              </a:rPr>
              <a:t>খিলাফতে</a:t>
            </a:r>
            <a:r>
              <a:rPr lang="en-US" sz="3600" b="1" dirty="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রাশেদার</a:t>
            </a:r>
            <a:r>
              <a:rPr lang="en-US" sz="3600" b="1" dirty="0" smtClean="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বৈশিষ্ট্য</a:t>
            </a:r>
            <a:endParaRPr lang="en-US" sz="3600" b="1" dirty="0"/>
          </a:p>
        </p:txBody>
      </p:sp>
    </p:spTree>
    <p:extLst>
      <p:ext uri="{BB962C8B-B14F-4D97-AF65-F5344CB8AC3E}">
        <p14:creationId xmlns:p14="http://schemas.microsoft.com/office/powerpoint/2010/main" val="1680506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1337356" y="1086046"/>
            <a:ext cx="9608945" cy="4401205"/>
          </a:xfrm>
          <a:prstGeom prst="rect">
            <a:avLst/>
          </a:prstGeom>
          <a:pattFill prst="pct5">
            <a:fgClr>
              <a:srgbClr val="FB5F35"/>
            </a:fgClr>
            <a:bgClr>
              <a:schemeClr val="bg1"/>
            </a:bgClr>
          </a:pattFill>
        </p:spPr>
        <p:txBody>
          <a:bodyPr wrap="square" rtlCol="0">
            <a:spAutoFit/>
          </a:bodyPr>
          <a:lstStyle/>
          <a:p>
            <a:pPr algn="just"/>
            <a:r>
              <a:rPr lang="en-US" sz="2800" b="1" dirty="0">
                <a:latin typeface="NikoshBAN" panose="02000000000000000000" pitchFamily="2" charset="0"/>
                <a:cs typeface="NikoshBAN" panose="02000000000000000000" pitchFamily="2" charset="0"/>
              </a:rPr>
              <a:t>(</a:t>
            </a:r>
            <a:r>
              <a:rPr lang="as-IN" sz="2800" b="1" dirty="0" smtClean="0">
                <a:latin typeface="NikoshBAN" panose="02000000000000000000" pitchFamily="2" charset="0"/>
                <a:cs typeface="NikoshBAN" panose="02000000000000000000" pitchFamily="2" charset="0"/>
              </a:rPr>
              <a:t>খ)</a:t>
            </a:r>
            <a:r>
              <a:rPr lang="en-US" sz="2800" b="1"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তাঁরা </a:t>
            </a:r>
            <a:r>
              <a:rPr lang="as-IN" sz="2800" dirty="0">
                <a:latin typeface="NikoshBAN" panose="02000000000000000000" pitchFamily="2" charset="0"/>
                <a:cs typeface="NikoshBAN" panose="02000000000000000000" pitchFamily="2" charset="0"/>
              </a:rPr>
              <a:t>ছিলেন মুসলিম উম্মাহর সর্বাপেক্ষা অধিক আস্থাভাজন। আধুনিককালের পদ্ধতিতে নিরপেক্ষ সাধারণ নির্বাচন হলেও তখন কেবল তাঁরাই যে সর্বাধিক ভোটে নির্বাচিত হতেন তাতে কোনো সন্দেহ ছিল না।</a:t>
            </a:r>
            <a:br>
              <a:rPr lang="as-IN" sz="2800" dirty="0">
                <a:latin typeface="NikoshBAN" panose="02000000000000000000" pitchFamily="2" charset="0"/>
                <a:cs typeface="NikoshBAN" panose="02000000000000000000" pitchFamily="2" charset="0"/>
              </a:rPr>
            </a:br>
            <a:endParaRPr lang="en-US" sz="2800" dirty="0" smtClean="0">
              <a:latin typeface="NikoshBAN" panose="02000000000000000000" pitchFamily="2" charset="0"/>
              <a:cs typeface="NikoshBAN" panose="02000000000000000000" pitchFamily="2" charset="0"/>
            </a:endParaRPr>
          </a:p>
          <a:p>
            <a:pPr algn="just"/>
            <a:r>
              <a:rPr lang="as-IN" sz="2800" b="1" dirty="0" smtClean="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গ) </a:t>
            </a:r>
            <a:r>
              <a:rPr lang="as-IN" sz="2800" dirty="0">
                <a:latin typeface="NikoshBAN" panose="02000000000000000000" pitchFamily="2" charset="0"/>
                <a:cs typeface="NikoshBAN" panose="02000000000000000000" pitchFamily="2" charset="0"/>
              </a:rPr>
              <a:t>খিলাফতে রাশেদার আমলে আইন প্রণয়নের ভিত্তি ছিল </a:t>
            </a:r>
            <a:r>
              <a:rPr lang="as-IN" sz="2800" b="1" dirty="0">
                <a:latin typeface="NikoshBAN" panose="02000000000000000000" pitchFamily="2" charset="0"/>
                <a:cs typeface="NikoshBAN" panose="02000000000000000000" pitchFamily="2" charset="0"/>
              </a:rPr>
              <a:t>কুরআন ও সুন্নাহ</a:t>
            </a:r>
            <a:r>
              <a:rPr lang="as-IN" sz="2800" dirty="0">
                <a:latin typeface="NikoshBAN" panose="02000000000000000000" pitchFamily="2" charset="0"/>
                <a:cs typeface="NikoshBAN" panose="02000000000000000000" pitchFamily="2" charset="0"/>
              </a:rPr>
              <a:t>। যে বিষয়ে সুস্পষ্ট কোনো নির্দেশ পাওয়া যেত না, সে বিষয়ে </a:t>
            </a:r>
            <a:r>
              <a:rPr lang="as-IN" sz="2800" b="1" dirty="0">
                <a:latin typeface="NikoshBAN" panose="02000000000000000000" pitchFamily="2" charset="0"/>
                <a:cs typeface="NikoshBAN" panose="02000000000000000000" pitchFamily="2" charset="0"/>
              </a:rPr>
              <a:t>ইজতিহাদ</a:t>
            </a:r>
            <a:r>
              <a:rPr lang="as-IN" sz="2800" dirty="0">
                <a:latin typeface="NikoshBAN" panose="02000000000000000000" pitchFamily="2" charset="0"/>
                <a:cs typeface="NikoshBAN" panose="02000000000000000000" pitchFamily="2" charset="0"/>
              </a:rPr>
              <a:t> করে সুষ্ঠু সমাধান বের করার চেষ্টা করা হতো এবং এ ব্যাপারে কুরআন ও সুন্নাহয় পারদর্শী প্রত্যেক নাগরিকেরই মতামত দেয়ার সমান অধিকার স্বীকৃত ছিল।</a:t>
            </a:r>
            <a:endParaRPr lang="en-US" sz="2800" dirty="0">
              <a:latin typeface="NikoshBAN" panose="02000000000000000000" pitchFamily="2" charset="0"/>
              <a:cs typeface="NikoshBAN" panose="02000000000000000000" pitchFamily="2" charset="0"/>
            </a:endParaRPr>
          </a:p>
        </p:txBody>
      </p:sp>
      <p:sp>
        <p:nvSpPr>
          <p:cNvPr id="2" name="Frame 1"/>
          <p:cNvSpPr/>
          <p:nvPr/>
        </p:nvSpPr>
        <p:spPr>
          <a:xfrm>
            <a:off x="846162" y="532263"/>
            <a:ext cx="10591334" cy="5508773"/>
          </a:xfrm>
          <a:prstGeom prst="frame">
            <a:avLst>
              <a:gd name="adj1" fmla="val 5183"/>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173821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0">
          <a:fgClr>
            <a:srgbClr val="99CC00"/>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1748726" y="1089738"/>
            <a:ext cx="8854440" cy="4401205"/>
          </a:xfrm>
          <a:prstGeom prst="rect">
            <a:avLst/>
          </a:prstGeom>
          <a:noFill/>
        </p:spPr>
        <p:txBody>
          <a:bodyPr wrap="square" rtlCol="0">
            <a:spAutoFit/>
          </a:bodyPr>
          <a:lstStyle/>
          <a:p>
            <a:pPr lvl="0" algn="just" eaLnBrk="0" fontAlgn="base" hangingPunct="0">
              <a:spcBef>
                <a:spcPct val="0"/>
              </a:spcBef>
              <a:spcAft>
                <a:spcPct val="0"/>
              </a:spcAft>
            </a:pPr>
            <a:r>
              <a:rPr lang="en-US" sz="2800" b="1" dirty="0" smtClean="0">
                <a:latin typeface="NikoshBAN" panose="02000000000000000000" pitchFamily="2" charset="0"/>
                <a:cs typeface="NikoshBAN" panose="02000000000000000000" pitchFamily="2" charset="0"/>
              </a:rPr>
              <a:t>(</a:t>
            </a:r>
            <a:r>
              <a:rPr lang="bn-IN" sz="2800" b="1" dirty="0" smtClean="0">
                <a:latin typeface="NikoshBAN" panose="02000000000000000000" pitchFamily="2" charset="0"/>
                <a:cs typeface="NikoshBAN" panose="02000000000000000000" pitchFamily="2" charset="0"/>
              </a:rPr>
              <a:t>ঘ</a:t>
            </a:r>
            <a:r>
              <a:rPr lang="en-US" sz="2800" b="1"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খুলাফায়ে রাশেদিনের আমলে রাজকীয় ভোগবিলাস</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জাঁকজমক ও শান</a:t>
            </a:r>
            <a:r>
              <a:rPr lang="en-US" sz="2800" dirty="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শওকতের</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কোনো </a:t>
            </a:r>
            <a:r>
              <a:rPr lang="bn-IN" sz="2800" dirty="0">
                <a:latin typeface="NikoshBAN" panose="02000000000000000000" pitchFamily="2" charset="0"/>
                <a:cs typeface="NikoshBAN" panose="02000000000000000000" pitchFamily="2" charset="0"/>
              </a:rPr>
              <a:t>স্থান ছিল না।খলিফাগণ একান্তই সাধারণ নাগরিকদের মতো জীবনযাপন করতেন</a:t>
            </a:r>
            <a:r>
              <a:rPr lang="bn-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তাঁদের </a:t>
            </a:r>
            <a:r>
              <a:rPr lang="bn-IN" sz="2800" dirty="0">
                <a:latin typeface="NikoshBAN" panose="02000000000000000000" pitchFamily="2" charset="0"/>
                <a:cs typeface="NikoshBAN" panose="02000000000000000000" pitchFamily="2" charset="0"/>
              </a:rPr>
              <a:t>কোনো দেহরক্ষী ছিল না। লোকজন যখন ইচ্ছা খলিফার কাছে উপস্থিত হতে পারত।</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endParaRPr lang="en-US" sz="2800" dirty="0" smtClean="0">
              <a:latin typeface="NikoshBAN" panose="02000000000000000000" pitchFamily="2" charset="0"/>
              <a:cs typeface="NikoshBAN" panose="02000000000000000000" pitchFamily="2" charset="0"/>
            </a:endParaRPr>
          </a:p>
          <a:p>
            <a:pPr lvl="0" algn="just" eaLnBrk="0" fontAlgn="base" hangingPunct="0">
              <a:spcBef>
                <a:spcPct val="0"/>
              </a:spcBef>
              <a:spcAft>
                <a:spcPct val="0"/>
              </a:spcAft>
            </a:pPr>
            <a:r>
              <a:rPr lang="en-US" sz="2800" b="1" dirty="0" smtClean="0">
                <a:latin typeface="NikoshBAN" panose="02000000000000000000" pitchFamily="2" charset="0"/>
                <a:cs typeface="NikoshBAN" panose="02000000000000000000" pitchFamily="2" charset="0"/>
              </a:rPr>
              <a:t>(</a:t>
            </a:r>
            <a:r>
              <a:rPr lang="bn-IN" sz="2800" b="1" dirty="0">
                <a:latin typeface="NikoshBAN" panose="02000000000000000000" pitchFamily="2" charset="0"/>
                <a:cs typeface="NikoshBAN" panose="02000000000000000000" pitchFamily="2" charset="0"/>
              </a:rPr>
              <a:t>ঙ</a:t>
            </a:r>
            <a:r>
              <a:rPr lang="en-US" sz="2800" b="1"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খুলাফায়ে রাশেদিন বায়তুল মাল বা রাষ্ট্রের সরকারি কোষাগারকে জাতীয় সম্পদ ও </a:t>
            </a:r>
            <a:r>
              <a:rPr lang="bn-IN" sz="2800" dirty="0" smtClean="0">
                <a:latin typeface="NikoshBAN" panose="02000000000000000000" pitchFamily="2" charset="0"/>
                <a:cs typeface="NikoshBAN" panose="02000000000000000000" pitchFamily="2" charset="0"/>
              </a:rPr>
              <a:t>আমানতের </a:t>
            </a:r>
            <a:r>
              <a:rPr lang="bn-IN" sz="2800" dirty="0">
                <a:latin typeface="NikoshBAN" panose="02000000000000000000" pitchFamily="2" charset="0"/>
                <a:cs typeface="NikoshBAN" panose="02000000000000000000" pitchFamily="2" charset="0"/>
              </a:rPr>
              <a:t>ধন মনে করতেন।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রাষ্ট্রীয় পর্যায়ে মঞ্জুরি ছাড়া নিজের জন্য একটি কপর্দকও </a:t>
            </a:r>
            <a:r>
              <a:rPr lang="bn-IN" sz="2800" dirty="0" smtClean="0">
                <a:latin typeface="NikoshBAN" panose="02000000000000000000" pitchFamily="2" charset="0"/>
                <a:cs typeface="NikoshBAN" panose="02000000000000000000" pitchFamily="2" charset="0"/>
              </a:rPr>
              <a:t>কেউ </a:t>
            </a:r>
            <a:r>
              <a:rPr lang="bn-IN" sz="2800" dirty="0">
                <a:latin typeface="NikoshBAN" panose="02000000000000000000" pitchFamily="2" charset="0"/>
                <a:cs typeface="NikoshBAN" panose="02000000000000000000" pitchFamily="2" charset="0"/>
              </a:rPr>
              <a:t>ব্যয় করতেন না</a:t>
            </a:r>
            <a:r>
              <a:rPr lang="bn-IN" sz="2800" dirty="0" smtClean="0">
                <a:latin typeface="NikoshBAN" panose="02000000000000000000" pitchFamily="2" charset="0"/>
                <a:cs typeface="NikoshBAN" panose="02000000000000000000" pitchFamily="2" charset="0"/>
              </a:rPr>
              <a:t>।</a:t>
            </a:r>
            <a:endParaRPr lang="en-US" sz="2800" dirty="0"/>
          </a:p>
        </p:txBody>
      </p:sp>
      <p:sp>
        <p:nvSpPr>
          <p:cNvPr id="2" name="Bevel 1"/>
          <p:cNvSpPr/>
          <p:nvPr/>
        </p:nvSpPr>
        <p:spPr>
          <a:xfrm>
            <a:off x="1078173" y="491319"/>
            <a:ext cx="10194878" cy="5595582"/>
          </a:xfrm>
          <a:prstGeom prst="bevel">
            <a:avLst>
              <a:gd name="adj" fmla="val 8520"/>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617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laid">
          <a:fgClr>
            <a:schemeClr val="accent1"/>
          </a:fgClr>
          <a:bgClr>
            <a:schemeClr val="accent4"/>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7372" y="1387966"/>
            <a:ext cx="10363200" cy="4613916"/>
          </a:xfrm>
        </p:spPr>
        <p:txBody>
          <a:bodyPr>
            <a:normAutofit/>
          </a:bodyPr>
          <a:lstStyle/>
          <a:p>
            <a:r>
              <a:rPr lang="en-US" sz="3600" dirty="0" smtClean="0"/>
              <a:t> </a:t>
            </a:r>
            <a:endParaRPr lang="en-US" sz="6000" b="1" dirty="0" smtClean="0">
              <a:latin typeface="NikoshBAN" panose="02000000000000000000" pitchFamily="2" charset="0"/>
              <a:cs typeface="NikoshBAN" panose="02000000000000000000" pitchFamily="2" charset="0"/>
            </a:endParaRPr>
          </a:p>
          <a:p>
            <a:endParaRPr lang="en-US" sz="6000" b="1" dirty="0">
              <a:latin typeface="NikoshBAN" panose="02000000000000000000" pitchFamily="2" charset="0"/>
              <a:cs typeface="NikoshBAN" panose="02000000000000000000" pitchFamily="2" charset="0"/>
            </a:endParaRPr>
          </a:p>
        </p:txBody>
      </p:sp>
      <p:sp>
        <p:nvSpPr>
          <p:cNvPr id="5" name="Frame 4"/>
          <p:cNvSpPr/>
          <p:nvPr/>
        </p:nvSpPr>
        <p:spPr>
          <a:xfrm>
            <a:off x="839449" y="449705"/>
            <a:ext cx="10628025" cy="5996065"/>
          </a:xfrm>
          <a:prstGeom prst="frame">
            <a:avLst>
              <a:gd name="adj1" fmla="val 484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1439056" y="974362"/>
            <a:ext cx="9428813" cy="491677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NikoshBAN" panose="02000000000000000000" pitchFamily="2" charset="0"/>
                <a:cs typeface="NikoshBAN" panose="02000000000000000000" pitchFamily="2" charset="0"/>
              </a:rPr>
              <a:t>আবদুল</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গনী</a:t>
            </a:r>
            <a:endParaRPr lang="en-US" sz="4000" b="1" dirty="0">
              <a:solidFill>
                <a:schemeClr val="tx1"/>
              </a:solidFill>
              <a:latin typeface="NikoshBAN" panose="02000000000000000000" pitchFamily="2" charset="0"/>
              <a:cs typeface="NikoshBAN" panose="02000000000000000000" pitchFamily="2" charset="0"/>
            </a:endParaRPr>
          </a:p>
          <a:p>
            <a:pPr algn="ctr"/>
            <a:r>
              <a:rPr lang="en-US" sz="4000" b="1" dirty="0" err="1">
                <a:solidFill>
                  <a:schemeClr val="tx1"/>
                </a:solidFill>
                <a:latin typeface="NikoshBAN" panose="02000000000000000000" pitchFamily="2" charset="0"/>
                <a:cs typeface="NikoshBAN" panose="02000000000000000000" pitchFamily="2" charset="0"/>
              </a:rPr>
              <a:t>প্রভাষক</a:t>
            </a:r>
            <a:r>
              <a:rPr lang="en-US" sz="4000" b="1" dirty="0">
                <a:solidFill>
                  <a:schemeClr val="tx1"/>
                </a:solidFill>
                <a:latin typeface="NikoshBAN" panose="02000000000000000000" pitchFamily="2" charset="0"/>
                <a:cs typeface="NikoshBAN" panose="02000000000000000000" pitchFamily="2" charset="0"/>
              </a:rPr>
              <a:t> </a:t>
            </a:r>
          </a:p>
          <a:p>
            <a:pPr algn="ctr"/>
            <a:r>
              <a:rPr lang="en-US" sz="4000" b="1" dirty="0" err="1">
                <a:solidFill>
                  <a:schemeClr val="tx1"/>
                </a:solidFill>
                <a:latin typeface="NikoshBAN" panose="02000000000000000000" pitchFamily="2" charset="0"/>
                <a:cs typeface="NikoshBAN" panose="02000000000000000000" pitchFamily="2" charset="0"/>
              </a:rPr>
              <a:t>ইসলামের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ইতিহাস</a:t>
            </a:r>
            <a:r>
              <a:rPr lang="en-US" sz="4000" b="1" dirty="0">
                <a:solidFill>
                  <a:schemeClr val="tx1"/>
                </a:solidFill>
                <a:latin typeface="NikoshBAN" panose="02000000000000000000" pitchFamily="2" charset="0"/>
                <a:cs typeface="NikoshBAN" panose="02000000000000000000" pitchFamily="2" charset="0"/>
              </a:rPr>
              <a:t> ও </a:t>
            </a:r>
            <a:r>
              <a:rPr lang="en-US" sz="4000" b="1" dirty="0" err="1">
                <a:solidFill>
                  <a:schemeClr val="tx1"/>
                </a:solidFill>
                <a:latin typeface="NikoshBAN" panose="02000000000000000000" pitchFamily="2" charset="0"/>
                <a:cs typeface="NikoshBAN" panose="02000000000000000000" pitchFamily="2" charset="0"/>
              </a:rPr>
              <a:t>সংস্কৃতি</a:t>
            </a:r>
            <a:endParaRPr lang="en-US" sz="4000" b="1" dirty="0">
              <a:solidFill>
                <a:schemeClr val="tx1"/>
              </a:solidFill>
              <a:latin typeface="NikoshBAN" panose="02000000000000000000" pitchFamily="2" charset="0"/>
              <a:cs typeface="NikoshBAN" panose="02000000000000000000" pitchFamily="2" charset="0"/>
            </a:endParaRPr>
          </a:p>
          <a:p>
            <a:pPr algn="ctr"/>
            <a:r>
              <a:rPr lang="en-US" sz="4000" b="1" dirty="0" err="1">
                <a:solidFill>
                  <a:schemeClr val="tx1"/>
                </a:solidFill>
                <a:latin typeface="NikoshBAN" panose="02000000000000000000" pitchFamily="2" charset="0"/>
                <a:cs typeface="NikoshBAN" panose="02000000000000000000" pitchFamily="2" charset="0"/>
              </a:rPr>
              <a:t>বোয়ালখালী</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মোঃ</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হাজী</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নুরুল</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হক</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ডিগ্রী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কলেজ</a:t>
            </a:r>
            <a:endParaRPr lang="en-US" sz="4000" b="1" dirty="0">
              <a:solidFill>
                <a:schemeClr val="tx1"/>
              </a:solidFill>
              <a:latin typeface="NikoshBAN" panose="02000000000000000000" pitchFamily="2" charset="0"/>
              <a:cs typeface="NikoshBAN" panose="02000000000000000000" pitchFamily="2" charset="0"/>
            </a:endParaRPr>
          </a:p>
          <a:p>
            <a:pPr algn="ctr"/>
            <a:r>
              <a:rPr lang="en-US" sz="4000" b="1" dirty="0" err="1">
                <a:solidFill>
                  <a:schemeClr val="tx1"/>
                </a:solidFill>
                <a:latin typeface="NikoshBAN" panose="02000000000000000000" pitchFamily="2" charset="0"/>
                <a:cs typeface="NikoshBAN" panose="02000000000000000000" pitchFamily="2" charset="0"/>
              </a:rPr>
              <a:t>শাকপুরা,বোয়ালখালী,চট্রগ্রাম</a:t>
            </a:r>
            <a:r>
              <a:rPr lang="en-US" sz="4000" b="1" dirty="0">
                <a:solidFill>
                  <a:schemeClr val="tx1"/>
                </a:solidFill>
                <a:latin typeface="NikoshBAN" panose="02000000000000000000" pitchFamily="2" charset="0"/>
                <a:cs typeface="NikoshBAN" panose="02000000000000000000" pitchFamily="2" charset="0"/>
              </a:rPr>
              <a:t>। </a:t>
            </a:r>
          </a:p>
          <a:p>
            <a:pPr algn="ctr"/>
            <a:r>
              <a:rPr lang="en-US" sz="2800" b="1" dirty="0" err="1">
                <a:solidFill>
                  <a:schemeClr val="tx1"/>
                </a:solidFill>
                <a:latin typeface="NikoshBAN" panose="02000000000000000000" pitchFamily="2" charset="0"/>
                <a:cs typeface="NikoshBAN" panose="02000000000000000000" pitchFamily="2" charset="0"/>
              </a:rPr>
              <a:t>মোবাইল</a:t>
            </a:r>
            <a:r>
              <a:rPr lang="en-US" sz="2800" b="1" dirty="0">
                <a:solidFill>
                  <a:schemeClr val="tx1"/>
                </a:solidFill>
                <a:latin typeface="NikoshBAN" panose="02000000000000000000" pitchFamily="2" charset="0"/>
                <a:cs typeface="NikoshBAN" panose="02000000000000000000" pitchFamily="2" charset="0"/>
              </a:rPr>
              <a:t> ০১৫৩১-৬৬২৮৩৪ </a:t>
            </a:r>
          </a:p>
          <a:p>
            <a:pPr algn="ctr"/>
            <a:r>
              <a:rPr lang="en-US" sz="2400" b="1" dirty="0">
                <a:solidFill>
                  <a:schemeClr val="tx1"/>
                </a:solidFill>
                <a:latin typeface="Times New Roman" panose="02020603050405020304" pitchFamily="18" charset="0"/>
                <a:cs typeface="Times New Roman" panose="02020603050405020304" pitchFamily="18" charset="0"/>
              </a:rPr>
              <a:t>E-mail- agani2325@gmail.com</a:t>
            </a:r>
          </a:p>
        </p:txBody>
      </p:sp>
    </p:spTree>
    <p:extLst>
      <p:ext uri="{BB962C8B-B14F-4D97-AF65-F5344CB8AC3E}">
        <p14:creationId xmlns:p14="http://schemas.microsoft.com/office/powerpoint/2010/main" val="3795664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90">
          <a:fgClr>
            <a:srgbClr val="FF9933"/>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1560726" y="1181780"/>
            <a:ext cx="9005591" cy="4401205"/>
          </a:xfrm>
          <a:prstGeom prst="rect">
            <a:avLst/>
          </a:prstGeom>
          <a:pattFill prst="pct5">
            <a:fgClr>
              <a:schemeClr val="accent1"/>
            </a:fgClr>
            <a:bgClr>
              <a:schemeClr val="bg1"/>
            </a:bgClr>
          </a:pattFill>
        </p:spPr>
        <p:txBody>
          <a:bodyPr wrap="square" rtlCol="0">
            <a:spAutoFit/>
          </a:bodyPr>
          <a:lstStyle/>
          <a:p>
            <a:pPr lvl="0" algn="just" eaLnBrk="0" fontAlgn="base" hangingPunct="0">
              <a:spcBef>
                <a:spcPct val="0"/>
              </a:spcBef>
              <a:spcAft>
                <a:spcPct val="0"/>
              </a:spcAft>
            </a:pPr>
            <a:r>
              <a:rPr lang="en-US" sz="2800" b="1" dirty="0">
                <a:latin typeface="NikoshBAN" panose="02000000000000000000" pitchFamily="2" charset="0"/>
                <a:cs typeface="NikoshBAN" panose="02000000000000000000" pitchFamily="2" charset="0"/>
              </a:rPr>
              <a:t>(</a:t>
            </a:r>
            <a:r>
              <a:rPr lang="bn-IN" sz="2800" b="1" dirty="0">
                <a:latin typeface="NikoshBAN" panose="02000000000000000000" pitchFamily="2" charset="0"/>
                <a:cs typeface="NikoshBAN" panose="02000000000000000000" pitchFamily="2" charset="0"/>
              </a:rPr>
              <a:t>চ</a:t>
            </a:r>
            <a:r>
              <a:rPr lang="en-US" sz="2800" b="1"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তাঁরা নিজেদেরকে জনগণের খাদিম মনে করতেন। কোনো ক্ষেত্রেই তাঁরা নিজেদেরকে</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জনসাধারণ </a:t>
            </a:r>
            <a:r>
              <a:rPr lang="bn-IN" sz="2800" dirty="0" smtClean="0">
                <a:latin typeface="NikoshBAN" panose="02000000000000000000" pitchFamily="2" charset="0"/>
                <a:cs typeface="NikoshBAN" panose="02000000000000000000" pitchFamily="2" charset="0"/>
              </a:rPr>
              <a:t>অপেক্ষা</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শ্রেষ্ঠ </a:t>
            </a:r>
            <a:r>
              <a:rPr lang="bn-IN" sz="2800" dirty="0">
                <a:latin typeface="NikoshBAN" panose="02000000000000000000" pitchFamily="2" charset="0"/>
                <a:cs typeface="NikoshBAN" panose="02000000000000000000" pitchFamily="2" charset="0"/>
              </a:rPr>
              <a:t>ধারণা করতেন না। তাঁরা কেবল রাষ্ট্রীয় পর্যায়েই জননেতা ছিলেন 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নামাজ ও হজ প্রভৃতি ধর্মীয় </a:t>
            </a:r>
            <a:r>
              <a:rPr lang="bn-IN" sz="2800" dirty="0" smtClean="0">
                <a:latin typeface="NikoshBAN" panose="02000000000000000000" pitchFamily="2" charset="0"/>
                <a:cs typeface="NikoshBAN" panose="02000000000000000000" pitchFamily="2" charset="0"/>
              </a:rPr>
              <a:t>ব্যাপারেও</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যথারীতি </a:t>
            </a:r>
            <a:r>
              <a:rPr lang="bn-IN" sz="2800" dirty="0">
                <a:latin typeface="NikoshBAN" panose="02000000000000000000" pitchFamily="2" charset="0"/>
                <a:cs typeface="NikoshBAN" panose="02000000000000000000" pitchFamily="2" charset="0"/>
              </a:rPr>
              <a:t>তাঁরাই নেতৃত্ব দিতেন।</a:t>
            </a:r>
            <a:endParaRPr lang="en-US" sz="2800" dirty="0">
              <a:latin typeface="NikoshBAN" panose="02000000000000000000" pitchFamily="2" charset="0"/>
              <a:cs typeface="NikoshBAN" panose="02000000000000000000" pitchFamily="2" charset="0"/>
            </a:endParaRPr>
          </a:p>
          <a:p>
            <a:pPr lvl="0" algn="just" eaLnBrk="0" fontAlgn="base" hangingPunct="0">
              <a:spcBef>
                <a:spcPct val="0"/>
              </a:spcBef>
              <a:spcAft>
                <a:spcPct val="0"/>
              </a:spcAft>
            </a:pPr>
            <a:r>
              <a:rPr lang="bn-IN" sz="2800" b="1" dirty="0">
                <a:latin typeface="NikoshBAN" panose="02000000000000000000" pitchFamily="2" charset="0"/>
                <a:cs typeface="NikoshBAN" panose="02000000000000000000" pitchFamily="2" charset="0"/>
              </a:rPr>
              <a:t>মোটকথা</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ধর্ম ও রাজনীতির পৃথকীকরণ এবং ধর্মীয় কাজ ও রাষ্ট্রীয় কাজে দ্বৈতবাদ যেমন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আধুনিক </a:t>
            </a:r>
            <a:r>
              <a:rPr lang="bn-IN" sz="2800" dirty="0" smtClean="0">
                <a:latin typeface="NikoshBAN" panose="02000000000000000000" pitchFamily="2" charset="0"/>
                <a:cs typeface="NikoshBAN" panose="02000000000000000000" pitchFamily="2" charset="0"/>
              </a:rPr>
              <a:t>পাশ্চাত্য</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গণতন্ত্রের </a:t>
            </a:r>
            <a:r>
              <a:rPr lang="bn-IN" sz="2800" dirty="0">
                <a:latin typeface="NikoshBAN" panose="02000000000000000000" pitchFamily="2" charset="0"/>
                <a:cs typeface="NikoshBAN" panose="02000000000000000000" pitchFamily="2" charset="0"/>
              </a:rPr>
              <a:t>বৈশিষ্ট্য</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অনুরূপভাবে এতদুভয়ের একত্রীকরণ ও সর্বতোভাবে একমুখীকরণই ছিল খিলাফতে রাশেদার অন্যতম প্রধান বৈশিষ্ট্য</a:t>
            </a:r>
            <a:r>
              <a:rPr lang="bn-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2" name="Can 1"/>
          <p:cNvSpPr/>
          <p:nvPr/>
        </p:nvSpPr>
        <p:spPr>
          <a:xfrm>
            <a:off x="1349115" y="779488"/>
            <a:ext cx="9428814" cy="4976733"/>
          </a:xfrm>
          <a:prstGeom prst="can">
            <a:avLst>
              <a:gd name="adj" fmla="val 6654"/>
            </a:avLst>
          </a:prstGeom>
          <a:noFill/>
          <a:ln w="38100">
            <a:solidFill>
              <a:srgbClr val="CCFF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281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rgbClr val="CCFFFF"/>
          </a:fgClr>
          <a:bgClr>
            <a:schemeClr val="bg1"/>
          </a:bgClr>
        </a:pattFill>
        <a:effectLst/>
      </p:bgPr>
    </p:bg>
    <p:spTree>
      <p:nvGrpSpPr>
        <p:cNvPr id="1" name=""/>
        <p:cNvGrpSpPr/>
        <p:nvPr/>
      </p:nvGrpSpPr>
      <p:grpSpPr>
        <a:xfrm>
          <a:off x="0" y="0"/>
          <a:ext cx="0" cy="0"/>
          <a:chOff x="0" y="0"/>
          <a:chExt cx="0" cy="0"/>
        </a:xfrm>
      </p:grpSpPr>
      <p:sp>
        <p:nvSpPr>
          <p:cNvPr id="2" name="Snip Diagonal Corner Rectangle 1"/>
          <p:cNvSpPr/>
          <p:nvPr/>
        </p:nvSpPr>
        <p:spPr>
          <a:xfrm>
            <a:off x="404735" y="3597640"/>
            <a:ext cx="5261547" cy="1573967"/>
          </a:xfrm>
          <a:prstGeom prst="snip2Diag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anose="02000000000000000000" pitchFamily="2" charset="0"/>
                <a:cs typeface="NikoshBAN" panose="02000000000000000000" pitchFamily="2" charset="0"/>
              </a:rPr>
              <a:t>খুলাফায়ে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রাশেদীনের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নির্বাচন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পদ্ধতি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বর্ণনা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a:t>
            </a:r>
            <a:r>
              <a:rPr lang="en-US" sz="3200" b="1" dirty="0" smtClean="0">
                <a:solidFill>
                  <a:schemeClr val="tx1"/>
                </a:solidFill>
                <a:latin typeface="NikoshBAN" panose="02000000000000000000" pitchFamily="2" charset="0"/>
                <a:cs typeface="NikoshBAN" panose="02000000000000000000" pitchFamily="2" charset="0"/>
              </a:rPr>
              <a:t>।</a:t>
            </a:r>
            <a:endParaRPr lang="en-US" sz="3200" b="1" dirty="0">
              <a:solidFill>
                <a:schemeClr val="tx1"/>
              </a:solidFill>
            </a:endParaRPr>
          </a:p>
        </p:txBody>
      </p:sp>
      <p:sp>
        <p:nvSpPr>
          <p:cNvPr id="3" name="Snip Diagonal Corner Rectangle 2"/>
          <p:cNvSpPr/>
          <p:nvPr/>
        </p:nvSpPr>
        <p:spPr>
          <a:xfrm>
            <a:off x="6343339" y="3585148"/>
            <a:ext cx="5261547" cy="1573967"/>
          </a:xfrm>
          <a:prstGeom prst="snip2Diag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anose="02000000000000000000" pitchFamily="2" charset="0"/>
                <a:cs typeface="NikoshBAN" panose="02000000000000000000" pitchFamily="2" charset="0"/>
              </a:rPr>
              <a:t>খুলাফায়ে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রাশেদীনের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বৈশিষ্ট্য</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ব্যাখ্যা</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a:t>
            </a:r>
            <a:r>
              <a:rPr lang="en-US" sz="3200" b="1" dirty="0" smtClean="0">
                <a:solidFill>
                  <a:schemeClr val="tx1"/>
                </a:solidFill>
                <a:latin typeface="NikoshBAN" panose="02000000000000000000" pitchFamily="2" charset="0"/>
                <a:cs typeface="NikoshBAN" panose="02000000000000000000" pitchFamily="2" charset="0"/>
              </a:rPr>
              <a:t>।</a:t>
            </a:r>
            <a:endParaRPr lang="en-US" sz="3200" b="1" dirty="0">
              <a:solidFill>
                <a:schemeClr val="tx1"/>
              </a:solidFill>
            </a:endParaRPr>
          </a:p>
        </p:txBody>
      </p:sp>
      <p:sp>
        <p:nvSpPr>
          <p:cNvPr id="4" name="Rectangular Callout 3"/>
          <p:cNvSpPr/>
          <p:nvPr/>
        </p:nvSpPr>
        <p:spPr>
          <a:xfrm>
            <a:off x="5051683" y="1484027"/>
            <a:ext cx="2563319" cy="1379094"/>
          </a:xfrm>
          <a:prstGeom prst="wedgeRectCallout">
            <a:avLst>
              <a:gd name="adj1" fmla="val -19813"/>
              <a:gd name="adj2" fmla="val 98864"/>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NikoshBAN" panose="02000000000000000000" pitchFamily="2" charset="0"/>
                <a:cs typeface="NikoshBAN" panose="02000000000000000000" pitchFamily="2" charset="0"/>
              </a:rPr>
              <a:t>দলীয়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endParaRPr lang="en-US" sz="3600" b="1" dirty="0"/>
          </a:p>
        </p:txBody>
      </p:sp>
      <p:sp>
        <p:nvSpPr>
          <p:cNvPr id="5" name="Line Callout 2 4"/>
          <p:cNvSpPr/>
          <p:nvPr/>
        </p:nvSpPr>
        <p:spPr>
          <a:xfrm>
            <a:off x="8274571" y="2878112"/>
            <a:ext cx="1019331" cy="689548"/>
          </a:xfrm>
          <a:prstGeom prst="borderCallout2">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NikoshBAN" panose="02000000000000000000" pitchFamily="2" charset="0"/>
                <a:cs typeface="NikoshBAN" panose="02000000000000000000" pitchFamily="2" charset="0"/>
              </a:rPr>
              <a:t>B</a:t>
            </a:r>
            <a:endParaRPr lang="en-US" sz="4800" dirty="0"/>
          </a:p>
        </p:txBody>
      </p:sp>
      <p:sp>
        <p:nvSpPr>
          <p:cNvPr id="6" name="Line Callout 2 5"/>
          <p:cNvSpPr/>
          <p:nvPr/>
        </p:nvSpPr>
        <p:spPr>
          <a:xfrm>
            <a:off x="2221042" y="2895600"/>
            <a:ext cx="1019331" cy="689548"/>
          </a:xfrm>
          <a:prstGeom prst="borderCallout2">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NikoshBAN" panose="02000000000000000000" pitchFamily="2" charset="0"/>
                <a:cs typeface="NikoshBAN" panose="02000000000000000000" pitchFamily="2" charset="0"/>
              </a:rPr>
              <a:t>A</a:t>
            </a:r>
            <a:endParaRPr lang="en-US" sz="4800" dirty="0"/>
          </a:p>
        </p:txBody>
      </p:sp>
      <p:sp>
        <p:nvSpPr>
          <p:cNvPr id="7" name="Snip Diagonal Corner Rectangle 6"/>
          <p:cNvSpPr/>
          <p:nvPr/>
        </p:nvSpPr>
        <p:spPr>
          <a:xfrm>
            <a:off x="284814" y="1004341"/>
            <a:ext cx="11482466" cy="5051686"/>
          </a:xfrm>
          <a:prstGeom prst="snip2Diag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8084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smCheck">
          <a:fgClr>
            <a:srgbClr val="33CC33"/>
          </a:fgClr>
          <a:bgClr>
            <a:schemeClr val="bg1"/>
          </a:bgClr>
        </a:pattFill>
        <a:effectLst/>
      </p:bgPr>
    </p:bg>
    <p:spTree>
      <p:nvGrpSpPr>
        <p:cNvPr id="1" name=""/>
        <p:cNvGrpSpPr/>
        <p:nvPr/>
      </p:nvGrpSpPr>
      <p:grpSpPr>
        <a:xfrm>
          <a:off x="0" y="0"/>
          <a:ext cx="0" cy="0"/>
          <a:chOff x="0" y="0"/>
          <a:chExt cx="0" cy="0"/>
        </a:xfrm>
      </p:grpSpPr>
      <p:sp>
        <p:nvSpPr>
          <p:cNvPr id="4" name="Sun 3"/>
          <p:cNvSpPr/>
          <p:nvPr/>
        </p:nvSpPr>
        <p:spPr>
          <a:xfrm>
            <a:off x="4757364" y="464695"/>
            <a:ext cx="3271882" cy="1543986"/>
          </a:xfrm>
          <a:prstGeom prst="sun">
            <a:avLst>
              <a:gd name="adj" fmla="val 125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সারাংশ</a:t>
            </a:r>
            <a:endParaRPr lang="en-US" sz="3600" b="1" dirty="0">
              <a:solidFill>
                <a:schemeClr val="tx1"/>
              </a:solidFill>
            </a:endParaRPr>
          </a:p>
        </p:txBody>
      </p:sp>
      <p:sp>
        <p:nvSpPr>
          <p:cNvPr id="5" name="TextBox 4"/>
          <p:cNvSpPr txBox="1"/>
          <p:nvPr/>
        </p:nvSpPr>
        <p:spPr>
          <a:xfrm>
            <a:off x="2885830" y="2153880"/>
            <a:ext cx="7014949" cy="2677656"/>
          </a:xfrm>
          <a:prstGeom prst="rect">
            <a:avLst/>
          </a:prstGeom>
          <a:blipFill>
            <a:blip r:embed="rId2"/>
            <a:tile tx="0" ty="0" sx="100000" sy="100000" flip="none" algn="tl"/>
          </a:blipFill>
        </p:spPr>
        <p:txBody>
          <a:bodyPr wrap="square" rtlCol="0">
            <a:spAutoFit/>
          </a:bodyPr>
          <a:lstStyle/>
          <a:p>
            <a:pPr marL="457200" indent="-457200">
              <a:buFont typeface="Wingdings" panose="05000000000000000000" pitchFamily="2" charset="2"/>
              <a:buChar char="§"/>
            </a:pPr>
            <a:r>
              <a:rPr lang="en-US" sz="2800" b="1" dirty="0" err="1" smtClean="0">
                <a:latin typeface="NikoshBAN" panose="02000000000000000000" pitchFamily="2" charset="0"/>
                <a:cs typeface="NikoshBAN" panose="02000000000000000000" pitchFamily="2" charset="0"/>
              </a:rPr>
              <a:t>খলিফা</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শব্দের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উৎপত্তি</a:t>
            </a:r>
            <a:r>
              <a:rPr lang="en-US" sz="2800" b="1" dirty="0" smtClean="0">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en-US" sz="2800" b="1" dirty="0" err="1" smtClean="0">
                <a:latin typeface="NikoshBAN" panose="02000000000000000000" pitchFamily="2" charset="0"/>
                <a:cs typeface="NikoshBAN" panose="02000000000000000000" pitchFamily="2" charset="0"/>
              </a:rPr>
              <a:t>খিলাফত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a:t>
            </a:r>
            <a:r>
              <a:rPr lang="en-US" sz="2800" b="1" dirty="0" smtClean="0">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en-US" sz="2800" b="1" dirty="0" err="1" smtClean="0">
                <a:latin typeface="NikoshBAN" panose="02000000000000000000" pitchFamily="2" charset="0"/>
                <a:cs typeface="NikoshBAN" panose="02000000000000000000" pitchFamily="2" charset="0"/>
              </a:rPr>
              <a:t>খলিফার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যোগ্যতা</a:t>
            </a:r>
            <a:r>
              <a:rPr lang="en-US" sz="2800" b="1" dirty="0" smtClean="0">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en-US" sz="2800" b="1" dirty="0" err="1" smtClean="0">
                <a:latin typeface="NikoshBAN" panose="02000000000000000000" pitchFamily="2" charset="0"/>
                <a:cs typeface="NikoshBAN" panose="02000000000000000000" pitchFamily="2" charset="0"/>
              </a:rPr>
              <a:t>খলিফার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উপাধি</a:t>
            </a:r>
            <a:r>
              <a:rPr lang="en-US" sz="2800" b="1" dirty="0" smtClean="0">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en-US" sz="2800" b="1" dirty="0" err="1" smtClean="0">
                <a:latin typeface="NikoshBAN" panose="02000000000000000000" pitchFamily="2" charset="0"/>
                <a:cs typeface="NikoshBAN" panose="02000000000000000000" pitchFamily="2" charset="0"/>
              </a:rPr>
              <a:t>খুলাফায়ে</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রাশেদিনের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নির্বাচন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পদ্ধতি</a:t>
            </a:r>
            <a:r>
              <a:rPr lang="en-US" sz="2800" b="1" dirty="0" smtClean="0">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en-US" sz="2800" b="1" dirty="0" err="1" smtClean="0">
                <a:latin typeface="NikoshBAN" panose="02000000000000000000" pitchFamily="2" charset="0"/>
                <a:cs typeface="NikoshBAN" panose="02000000000000000000" pitchFamily="2" charset="0"/>
              </a:rPr>
              <a:t>খুলাফায়ে</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রাশেদিনের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মর্যাদা</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প্রভৃতি</a:t>
            </a:r>
            <a:r>
              <a:rPr lang="en-US" sz="2800" b="1" dirty="0" smtClean="0">
                <a:latin typeface="NikoshBAN" panose="02000000000000000000" pitchFamily="2" charset="0"/>
                <a:cs typeface="NikoshBAN" panose="02000000000000000000" pitchFamily="2" charset="0"/>
              </a:rPr>
              <a:t>।</a:t>
            </a:r>
            <a:endParaRPr lang="en-US" sz="2800" b="1" dirty="0"/>
          </a:p>
        </p:txBody>
      </p:sp>
      <p:sp>
        <p:nvSpPr>
          <p:cNvPr id="6" name="Oval 5"/>
          <p:cNvSpPr/>
          <p:nvPr/>
        </p:nvSpPr>
        <p:spPr>
          <a:xfrm>
            <a:off x="2368448" y="464695"/>
            <a:ext cx="7959776" cy="6056026"/>
          </a:xfrm>
          <a:prstGeom prst="ellipse">
            <a:avLst/>
          </a:prstGeom>
          <a:noFill/>
          <a:ln w="571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2043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 name="6-Point Star 1"/>
          <p:cNvSpPr/>
          <p:nvPr/>
        </p:nvSpPr>
        <p:spPr>
          <a:xfrm>
            <a:off x="4663618" y="957411"/>
            <a:ext cx="2983042" cy="1633928"/>
          </a:xfrm>
          <a:prstGeom prst="star6">
            <a:avLst/>
          </a:prstGeom>
          <a:noFill/>
          <a:ln w="38100">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মূল্যায়ন</a:t>
            </a:r>
            <a:endParaRPr lang="en-US" sz="3600" b="1" dirty="0">
              <a:solidFill>
                <a:schemeClr val="tx1"/>
              </a:solidFill>
            </a:endParaRPr>
          </a:p>
        </p:txBody>
      </p:sp>
      <p:sp>
        <p:nvSpPr>
          <p:cNvPr id="3" name="TextBox 2"/>
          <p:cNvSpPr txBox="1"/>
          <p:nvPr/>
        </p:nvSpPr>
        <p:spPr>
          <a:xfrm>
            <a:off x="1364683" y="2757178"/>
            <a:ext cx="9580912" cy="2677656"/>
          </a:xfrm>
          <a:prstGeom prst="rect">
            <a:avLst/>
          </a:prstGeom>
          <a:solidFill>
            <a:srgbClr val="FFFF66"/>
          </a:solidFill>
        </p:spPr>
        <p:txBody>
          <a:bodyPr wrap="square" rtlCol="0">
            <a:spAutoFit/>
          </a:bodyPr>
          <a:lstStyle/>
          <a:p>
            <a:r>
              <a:rPr lang="en-US" sz="2800" dirty="0" smtClean="0">
                <a:latin typeface="NikoshBAN" panose="02000000000000000000" pitchFamily="2" charset="0"/>
                <a:cs typeface="NikoshBAN" panose="02000000000000000000" pitchFamily="2" charset="0"/>
              </a:rPr>
              <a:t>১.খিলাফত </a:t>
            </a:r>
            <a:r>
              <a:rPr lang="en-US" sz="2800" dirty="0" err="1" smtClean="0">
                <a:latin typeface="NikoshBAN" panose="02000000000000000000" pitchFamily="2" charset="0"/>
                <a:cs typeface="NikoshBAN" panose="02000000000000000000" pitchFamily="2" charset="0"/>
              </a:rPr>
              <a:t>শব্দের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p>
          <a:p>
            <a:r>
              <a:rPr lang="en-US" sz="2800" dirty="0" smtClean="0">
                <a:latin typeface="NikoshBAN" panose="02000000000000000000" pitchFamily="2" charset="0"/>
                <a:cs typeface="NikoshBAN" panose="02000000000000000000" pitchFamily="2" charset="0"/>
              </a:rPr>
              <a:t>২.খুলাফায়ে </a:t>
            </a:r>
            <a:r>
              <a:rPr lang="en-US" sz="2800" dirty="0" err="1" smtClean="0">
                <a:latin typeface="NikoshBAN" panose="02000000000000000000" pitchFamily="2" charset="0"/>
                <a:cs typeface="NikoshBAN" panose="02000000000000000000" pitchFamily="2" charset="0"/>
              </a:rPr>
              <a:t>রাশেদিন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a:t>
            </a:r>
          </a:p>
          <a:p>
            <a:r>
              <a:rPr lang="en-US" sz="2800" dirty="0" smtClean="0">
                <a:latin typeface="NikoshBAN" panose="02000000000000000000" pitchFamily="2" charset="0"/>
                <a:cs typeface="NikoshBAN" panose="02000000000000000000" pitchFamily="2" charset="0"/>
              </a:rPr>
              <a:t>৩.খুলাফায়ে </a:t>
            </a:r>
            <a:r>
              <a:rPr lang="en-US" sz="2800" dirty="0" err="1" smtClean="0">
                <a:latin typeface="NikoshBAN" panose="02000000000000000000" pitchFamily="2" charset="0"/>
                <a:cs typeface="NikoshBAN" panose="02000000000000000000" pitchFamily="2" charset="0"/>
              </a:rPr>
              <a:t>রাশেদিন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পদ্ধতিতে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নির্বাচিত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হতেন</a:t>
            </a:r>
            <a:r>
              <a:rPr lang="en-US" sz="2800" dirty="0" smtClean="0">
                <a:latin typeface="NikoshBAN" panose="02000000000000000000" pitchFamily="2" charset="0"/>
                <a:cs typeface="NikoshBAN" panose="02000000000000000000" pitchFamily="2" charset="0"/>
              </a:rPr>
              <a:t>?</a:t>
            </a:r>
          </a:p>
          <a:p>
            <a:r>
              <a:rPr lang="en-US" sz="2800" dirty="0" smtClean="0">
                <a:latin typeface="NikoshBAN" panose="02000000000000000000" pitchFamily="2" charset="0"/>
                <a:cs typeface="NikoshBAN" panose="02000000000000000000" pitchFamily="2" charset="0"/>
              </a:rPr>
              <a:t>৪.খলিফা </a:t>
            </a:r>
            <a:r>
              <a:rPr lang="en-US" sz="2800" dirty="0" err="1" smtClean="0">
                <a:latin typeface="NikoshBAN" panose="02000000000000000000" pitchFamily="2" charset="0"/>
                <a:cs typeface="NikoshBAN" panose="02000000000000000000" pitchFamily="2" charset="0"/>
              </a:rPr>
              <a:t>নির্বাচনের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মুসলমানরা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হতেন</a:t>
            </a:r>
            <a:r>
              <a:rPr lang="en-US" sz="2800" dirty="0" smtClean="0">
                <a:latin typeface="NikoshBAN" panose="02000000000000000000" pitchFamily="2" charset="0"/>
                <a:cs typeface="NikoshBAN" panose="02000000000000000000" pitchFamily="2" charset="0"/>
              </a:rPr>
              <a:t>?</a:t>
            </a:r>
          </a:p>
          <a:p>
            <a:r>
              <a:rPr lang="en-US" sz="2800" dirty="0" smtClean="0">
                <a:latin typeface="NikoshBAN" panose="02000000000000000000" pitchFamily="2" charset="0"/>
                <a:cs typeface="NikoshBAN" panose="02000000000000000000" pitchFamily="2" charset="0"/>
              </a:rPr>
              <a:t>৫.ইসলামি </a:t>
            </a:r>
            <a:r>
              <a:rPr lang="en-US" sz="2800" dirty="0" err="1" smtClean="0">
                <a:latin typeface="NikoshBAN" panose="02000000000000000000" pitchFamily="2" charset="0"/>
                <a:cs typeface="NikoshBAN" panose="02000000000000000000" pitchFamily="2" charset="0"/>
              </a:rPr>
              <a:t>রাষ্ট্রের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প্রথম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কোথায়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a:t>
            </a:r>
          </a:p>
          <a:p>
            <a:r>
              <a:rPr lang="en-US" sz="2800" dirty="0" smtClean="0">
                <a:latin typeface="NikoshBAN" panose="02000000000000000000" pitchFamily="2" charset="0"/>
                <a:cs typeface="NikoshBAN" panose="02000000000000000000" pitchFamily="2" charset="0"/>
              </a:rPr>
              <a:t>৬.খুলাফায়ে </a:t>
            </a:r>
            <a:r>
              <a:rPr lang="en-US" sz="2800" dirty="0" err="1" smtClean="0">
                <a:latin typeface="NikoshBAN" panose="02000000000000000000" pitchFamily="2" charset="0"/>
                <a:cs typeface="NikoshBAN" panose="02000000000000000000" pitchFamily="2" charset="0"/>
              </a:rPr>
              <a:t>রাশেদিনরা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বছর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endParaRPr lang="en-US" sz="2800" dirty="0"/>
          </a:p>
        </p:txBody>
      </p:sp>
      <p:sp>
        <p:nvSpPr>
          <p:cNvPr id="4" name="Rounded Rectangle 3"/>
          <p:cNvSpPr/>
          <p:nvPr/>
        </p:nvSpPr>
        <p:spPr>
          <a:xfrm>
            <a:off x="1187354" y="791571"/>
            <a:ext cx="9935571" cy="5076966"/>
          </a:xfrm>
          <a:prstGeom prst="roundRect">
            <a:avLst/>
          </a:prstGeom>
          <a:no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8919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40">
          <a:fgClr>
            <a:srgbClr val="0099CC"/>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845" y="658034"/>
            <a:ext cx="6026047" cy="3179448"/>
          </a:xfrm>
          <a:prstGeom prst="rect">
            <a:avLst/>
          </a:prstGeom>
        </p:spPr>
      </p:pic>
      <p:sp>
        <p:nvSpPr>
          <p:cNvPr id="3" name="Cloud 2"/>
          <p:cNvSpPr/>
          <p:nvPr/>
        </p:nvSpPr>
        <p:spPr>
          <a:xfrm>
            <a:off x="929391" y="764498"/>
            <a:ext cx="2098622" cy="2008682"/>
          </a:xfrm>
          <a:prstGeom prst="cloud">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NikoshBAN" panose="02000000000000000000" pitchFamily="2" charset="0"/>
                <a:cs typeface="NikoshBAN" panose="02000000000000000000" pitchFamily="2" charset="0"/>
              </a:rPr>
              <a:t>বাড়ির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কাজ</a:t>
            </a:r>
            <a:endParaRPr lang="en-US" sz="3200" b="1" dirty="0"/>
          </a:p>
        </p:txBody>
      </p:sp>
      <p:sp>
        <p:nvSpPr>
          <p:cNvPr id="4" name="Plaque 3"/>
          <p:cNvSpPr/>
          <p:nvPr/>
        </p:nvSpPr>
        <p:spPr>
          <a:xfrm>
            <a:off x="1487383" y="4401066"/>
            <a:ext cx="9294349" cy="1139925"/>
          </a:xfrm>
          <a:prstGeom prst="plaque">
            <a:avLst>
              <a:gd name="adj" fmla="val 18536"/>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NikoshBAN" panose="02000000000000000000" pitchFamily="2" charset="0"/>
                <a:cs typeface="NikoshBAN" panose="02000000000000000000" pitchFamily="2" charset="0"/>
              </a:rPr>
              <a:t>খুলাফায়ে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রাশেদীনের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নির্বাচনের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পদ্ধতির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বর্তমান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বিশ্বের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নির্বাচন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পদ্ধতির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তুলনামূলক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আলোচনা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a:t>
            </a:r>
            <a:endParaRPr lang="en-US" sz="2800" b="1" dirty="0">
              <a:solidFill>
                <a:schemeClr val="tx1"/>
              </a:solidFill>
            </a:endParaRPr>
          </a:p>
        </p:txBody>
      </p:sp>
    </p:spTree>
    <p:extLst>
      <p:ext uri="{BB962C8B-B14F-4D97-AF65-F5344CB8AC3E}">
        <p14:creationId xmlns:p14="http://schemas.microsoft.com/office/powerpoint/2010/main" val="36629916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sp>
        <p:nvSpPr>
          <p:cNvPr id="2" name="Bevel 1"/>
          <p:cNvSpPr/>
          <p:nvPr/>
        </p:nvSpPr>
        <p:spPr>
          <a:xfrm>
            <a:off x="1693889" y="824460"/>
            <a:ext cx="8904157" cy="5531370"/>
          </a:xfrm>
          <a:prstGeom prst="bevel">
            <a:avLst>
              <a:gd name="adj" fmla="val 62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210" y="1888762"/>
            <a:ext cx="6805534" cy="3507698"/>
          </a:xfrm>
          <a:prstGeom prst="rect">
            <a:avLst/>
          </a:prstGeom>
        </p:spPr>
      </p:pic>
    </p:spTree>
    <p:extLst>
      <p:ext uri="{BB962C8B-B14F-4D97-AF65-F5344CB8AC3E}">
        <p14:creationId xmlns:p14="http://schemas.microsoft.com/office/powerpoint/2010/main" val="26343761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laid">
          <a:fgClr>
            <a:schemeClr val="accent1"/>
          </a:fgClr>
          <a:bgClr>
            <a:schemeClr val="accent4"/>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7372" y="1387966"/>
            <a:ext cx="10363200" cy="4613916"/>
          </a:xfrm>
        </p:spPr>
        <p:txBody>
          <a:bodyPr>
            <a:normAutofit/>
          </a:bodyPr>
          <a:lstStyle/>
          <a:p>
            <a:r>
              <a:rPr lang="en-US" sz="3600" dirty="0" smtClean="0"/>
              <a:t> </a:t>
            </a:r>
            <a:endParaRPr lang="en-US" sz="6000" b="1" dirty="0" smtClean="0">
              <a:latin typeface="NikoshBAN" panose="02000000000000000000" pitchFamily="2" charset="0"/>
              <a:cs typeface="NikoshBAN" panose="02000000000000000000" pitchFamily="2" charset="0"/>
            </a:endParaRPr>
          </a:p>
          <a:p>
            <a:endParaRPr lang="en-US" sz="6000" b="1" dirty="0">
              <a:latin typeface="NikoshBAN" panose="02000000000000000000" pitchFamily="2" charset="0"/>
              <a:cs typeface="NikoshBAN" panose="02000000000000000000" pitchFamily="2" charset="0"/>
            </a:endParaRPr>
          </a:p>
        </p:txBody>
      </p:sp>
      <p:sp>
        <p:nvSpPr>
          <p:cNvPr id="5" name="Frame 4"/>
          <p:cNvSpPr/>
          <p:nvPr/>
        </p:nvSpPr>
        <p:spPr>
          <a:xfrm>
            <a:off x="839449" y="449705"/>
            <a:ext cx="10628025" cy="5996065"/>
          </a:xfrm>
          <a:prstGeom prst="frame">
            <a:avLst>
              <a:gd name="adj1" fmla="val 56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nip Same Side Corner Rectangle 1"/>
          <p:cNvSpPr/>
          <p:nvPr/>
        </p:nvSpPr>
        <p:spPr>
          <a:xfrm>
            <a:off x="1678898" y="944380"/>
            <a:ext cx="8829207" cy="5081666"/>
          </a:xfrm>
          <a:prstGeom prst="snip2SameRect">
            <a:avLst/>
          </a:prstGeom>
          <a:pattFill prst="dkUpDiag">
            <a:fgClr>
              <a:schemeClr val="accent4">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ইসলামের ইতিহাস ও সংস্কৃতি</a:t>
            </a:r>
            <a:endPar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একাদশ</a:t>
            </a:r>
            <a:r>
              <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দ্বাদশ </a:t>
            </a:r>
          </a:p>
          <a:p>
            <a:pPr algn="ctr"/>
            <a:r>
              <a:rPr lang="bn-IN"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 </a:t>
            </a:r>
            <a:r>
              <a:rPr lang="en-US" sz="36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১ম </a:t>
            </a:r>
            <a:r>
              <a:rPr lang="en-US" sz="36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a:t>
            </a:r>
            <a:r>
              <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IN"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36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sz="36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তৃতীয়</a:t>
            </a:r>
            <a:r>
              <a:rPr lang="en-US" sz="36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3600" b="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পিরিয়ডঃ</a:t>
            </a:r>
            <a:r>
              <a:rPr lang="en-US" sz="36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১ম</a:t>
            </a:r>
            <a:endParaRPr lang="bn-IN"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36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en-US" sz="36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ঘন্টা </a:t>
            </a:r>
            <a:endPar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600" b="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a:t>
            </a:r>
            <a:r>
              <a:rPr lang="en-US" sz="36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solidFill>
                <a:srgbClr val="7030A0"/>
              </a:solidFill>
            </a:endParaRPr>
          </a:p>
        </p:txBody>
      </p:sp>
    </p:spTree>
    <p:extLst>
      <p:ext uri="{BB962C8B-B14F-4D97-AF65-F5344CB8AC3E}">
        <p14:creationId xmlns:p14="http://schemas.microsoft.com/office/powerpoint/2010/main" val="160988090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otDmnd">
          <a:fgClr>
            <a:srgbClr val="C00000"/>
          </a:fgClr>
          <a:bgClr>
            <a:schemeClr val="bg1"/>
          </a:bgClr>
        </a:pattFill>
        <a:effectLst/>
      </p:bgPr>
    </p:bg>
    <p:spTree>
      <p:nvGrpSpPr>
        <p:cNvPr id="1" name=""/>
        <p:cNvGrpSpPr/>
        <p:nvPr/>
      </p:nvGrpSpPr>
      <p:grpSpPr>
        <a:xfrm>
          <a:off x="0" y="0"/>
          <a:ext cx="0" cy="0"/>
          <a:chOff x="0" y="0"/>
          <a:chExt cx="0" cy="0"/>
        </a:xfrm>
      </p:grpSpPr>
      <p:sp>
        <p:nvSpPr>
          <p:cNvPr id="3" name="Snip Diagonal Corner Rectangle 2"/>
          <p:cNvSpPr/>
          <p:nvPr/>
        </p:nvSpPr>
        <p:spPr>
          <a:xfrm>
            <a:off x="1334125" y="3507702"/>
            <a:ext cx="9353861" cy="1259174"/>
          </a:xfrm>
          <a:prstGeom prst="snip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খুলাফায়ে</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রাশেদিনের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নির্বাচন</a:t>
            </a:r>
            <a:r>
              <a:rPr lang="en-US" sz="3600" b="1" dirty="0" smtClean="0">
                <a:solidFill>
                  <a:schemeClr val="tx1"/>
                </a:solidFill>
                <a:latin typeface="NikoshBAN" panose="02000000000000000000" pitchFamily="2" charset="0"/>
                <a:cs typeface="NikoshBAN" panose="02000000000000000000" pitchFamily="2" charset="0"/>
              </a:rPr>
              <a:t> ও </a:t>
            </a:r>
            <a:r>
              <a:rPr lang="en-US" sz="3600" b="1" dirty="0" err="1" smtClean="0">
                <a:solidFill>
                  <a:schemeClr val="tx1"/>
                </a:solidFill>
                <a:latin typeface="NikoshBAN" panose="02000000000000000000" pitchFamily="2" charset="0"/>
                <a:cs typeface="NikoshBAN" panose="02000000000000000000" pitchFamily="2" charset="0"/>
              </a:rPr>
              <a:t>বৈশিষ্ট্য</a:t>
            </a:r>
            <a:endParaRPr lang="en-US" sz="3600" b="1"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3627620" y="1648919"/>
            <a:ext cx="4856813" cy="112426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latin typeface="NikoshBAN" panose="02000000000000000000" pitchFamily="2" charset="0"/>
                <a:cs typeface="NikoshBAN" panose="02000000000000000000" pitchFamily="2" charset="0"/>
              </a:rPr>
              <a:t>পাঠ</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পরিচিতি</a:t>
            </a:r>
            <a:endParaRPr lang="en-US" sz="5400" b="1" dirty="0">
              <a:latin typeface="NikoshBAN" panose="02000000000000000000" pitchFamily="2" charset="0"/>
              <a:cs typeface="NikoshBAN" panose="02000000000000000000" pitchFamily="2" charset="0"/>
            </a:endParaRPr>
          </a:p>
        </p:txBody>
      </p:sp>
      <p:sp>
        <p:nvSpPr>
          <p:cNvPr id="5" name="Frame 4"/>
          <p:cNvSpPr/>
          <p:nvPr/>
        </p:nvSpPr>
        <p:spPr>
          <a:xfrm>
            <a:off x="854440" y="629586"/>
            <a:ext cx="10343213" cy="5516381"/>
          </a:xfrm>
          <a:prstGeom prst="frame">
            <a:avLst>
              <a:gd name="adj1" fmla="val 51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76377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00FFFF"/>
          </a:bgClr>
        </a:pattFill>
        <a:effectLst/>
      </p:bgPr>
    </p:bg>
    <p:spTree>
      <p:nvGrpSpPr>
        <p:cNvPr id="1" name=""/>
        <p:cNvGrpSpPr/>
        <p:nvPr/>
      </p:nvGrpSpPr>
      <p:grpSpPr>
        <a:xfrm>
          <a:off x="0" y="0"/>
          <a:ext cx="0" cy="0"/>
          <a:chOff x="0" y="0"/>
          <a:chExt cx="0" cy="0"/>
        </a:xfrm>
      </p:grpSpPr>
      <p:sp>
        <p:nvSpPr>
          <p:cNvPr id="3" name="Frame 2"/>
          <p:cNvSpPr/>
          <p:nvPr/>
        </p:nvSpPr>
        <p:spPr>
          <a:xfrm>
            <a:off x="614597" y="152400"/>
            <a:ext cx="10983043" cy="6568440"/>
          </a:xfrm>
          <a:prstGeom prst="frame">
            <a:avLst>
              <a:gd name="adj1" fmla="val 2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nip Diagonal Corner Rectangle 3"/>
          <p:cNvSpPr/>
          <p:nvPr/>
        </p:nvSpPr>
        <p:spPr>
          <a:xfrm>
            <a:off x="974360" y="3436620"/>
            <a:ext cx="7210046" cy="779489"/>
          </a:xfrm>
          <a:prstGeom prst="snip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err="1" smtClean="0">
                <a:solidFill>
                  <a:schemeClr val="tx1"/>
                </a:solidFill>
                <a:latin typeface="NikoshBAN" panose="02000000000000000000" pitchFamily="2" charset="0"/>
                <a:cs typeface="NikoshBAN" panose="02000000000000000000" pitchFamily="2" charset="0"/>
              </a:rPr>
              <a:t>খলিফা</a:t>
            </a:r>
            <a:r>
              <a:rPr lang="en-US" sz="3200" b="1" dirty="0" smtClean="0">
                <a:solidFill>
                  <a:schemeClr val="tx1"/>
                </a:solidFill>
                <a:latin typeface="NikoshBAN" panose="02000000000000000000" pitchFamily="2" charset="0"/>
                <a:cs typeface="NikoshBAN" panose="02000000000000000000" pitchFamily="2" charset="0"/>
              </a:rPr>
              <a:t> ও </a:t>
            </a:r>
            <a:r>
              <a:rPr lang="en-US" sz="3200" b="1" dirty="0" err="1" smtClean="0">
                <a:solidFill>
                  <a:schemeClr val="tx1"/>
                </a:solidFill>
                <a:latin typeface="NikoshBAN" panose="02000000000000000000" pitchFamily="2" charset="0"/>
                <a:cs typeface="NikoshBAN" panose="02000000000000000000" pitchFamily="2" charset="0"/>
              </a:rPr>
              <a:t>খিলাফত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বলতে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পারবে</a:t>
            </a:r>
            <a:r>
              <a:rPr lang="en-US" sz="3200" b="1" dirty="0" smtClean="0">
                <a:solidFill>
                  <a:schemeClr val="tx1"/>
                </a:solidFill>
                <a:latin typeface="NikoshBAN" panose="02000000000000000000" pitchFamily="2" charset="0"/>
                <a:cs typeface="NikoshBAN" panose="02000000000000000000" pitchFamily="2" charset="0"/>
              </a:rPr>
              <a:t>;</a:t>
            </a:r>
            <a:endParaRPr lang="en-US" sz="3200" dirty="0"/>
          </a:p>
        </p:txBody>
      </p:sp>
      <p:sp>
        <p:nvSpPr>
          <p:cNvPr id="5" name="Snip Diagonal Corner Rectangle 4"/>
          <p:cNvSpPr/>
          <p:nvPr/>
        </p:nvSpPr>
        <p:spPr>
          <a:xfrm>
            <a:off x="974360" y="4487744"/>
            <a:ext cx="9875609" cy="791980"/>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NikoshBAN" panose="02000000000000000000" pitchFamily="2" charset="0"/>
                <a:cs typeface="NikoshBAN" panose="02000000000000000000" pitchFamily="2" charset="0"/>
              </a:rPr>
              <a:t>খুলাফায়ে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রাশেদীনের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নির্বাচন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পদ্ধতি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ব্যাখ্যা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পারবে</a:t>
            </a:r>
            <a:r>
              <a:rPr lang="en-US" sz="2800" b="1" dirty="0" smtClean="0">
                <a:solidFill>
                  <a:schemeClr val="tx1"/>
                </a:solidFill>
                <a:latin typeface="NikoshBAN" panose="02000000000000000000" pitchFamily="2" charset="0"/>
                <a:cs typeface="NikoshBAN" panose="02000000000000000000" pitchFamily="2" charset="0"/>
              </a:rPr>
              <a:t>; </a:t>
            </a:r>
            <a:endParaRPr lang="en-US" sz="2800" dirty="0"/>
          </a:p>
        </p:txBody>
      </p:sp>
      <p:sp>
        <p:nvSpPr>
          <p:cNvPr id="6" name="Snip Diagonal Corner Rectangle 5"/>
          <p:cNvSpPr/>
          <p:nvPr/>
        </p:nvSpPr>
        <p:spPr>
          <a:xfrm>
            <a:off x="974359" y="5551359"/>
            <a:ext cx="9875609" cy="744512"/>
          </a:xfrm>
          <a:prstGeom prst="snip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chemeClr val="tx1"/>
                </a:solidFill>
                <a:latin typeface="NikoshBAN" panose="02000000000000000000" pitchFamily="2" charset="0"/>
                <a:cs typeface="NikoshBAN" panose="02000000000000000000" pitchFamily="2" charset="0"/>
              </a:rPr>
              <a:t>খুলাফায়ে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রাশেদীনের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বৈশিষ্ট্য</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বর্ণনা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পারবে</a:t>
            </a:r>
            <a:r>
              <a:rPr lang="en-US" sz="3200" b="1" dirty="0" smtClean="0">
                <a:solidFill>
                  <a:schemeClr val="tx1"/>
                </a:solidFill>
                <a:latin typeface="NikoshBAN" panose="02000000000000000000" pitchFamily="2" charset="0"/>
                <a:cs typeface="NikoshBAN" panose="02000000000000000000" pitchFamily="2" charset="0"/>
              </a:rPr>
              <a:t>।</a:t>
            </a:r>
            <a:endParaRPr lang="en-US" sz="3200" dirty="0"/>
          </a:p>
        </p:txBody>
      </p:sp>
      <p:sp>
        <p:nvSpPr>
          <p:cNvPr id="7" name="Right Arrow 6"/>
          <p:cNvSpPr/>
          <p:nvPr/>
        </p:nvSpPr>
        <p:spPr>
          <a:xfrm>
            <a:off x="974360" y="2278506"/>
            <a:ext cx="5351489" cy="127416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a:t>
            </a:r>
            <a:r>
              <a:rPr lang="en-US" sz="3200" b="1" i="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i="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3200" b="1" i="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i="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3200" b="1" i="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i="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a:t>
            </a:r>
            <a:r>
              <a:rPr lang="en-US" sz="3200" b="1" i="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i="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Oval Callout 7"/>
          <p:cNvSpPr/>
          <p:nvPr/>
        </p:nvSpPr>
        <p:spPr>
          <a:xfrm>
            <a:off x="5227320" y="335280"/>
            <a:ext cx="2538256" cy="1125030"/>
          </a:xfrm>
          <a:prstGeom prst="wedgeEllipseCallout">
            <a:avLst>
              <a:gd name="adj1" fmla="val -102"/>
              <a:gd name="adj2" fmla="val 65508"/>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59124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rgbClr val="FFFF99"/>
          </a:fgClr>
          <a:bgClr>
            <a:schemeClr val="bg1"/>
          </a:bgClr>
        </a:pattFill>
        <a:effectLst/>
      </p:bgPr>
    </p:bg>
    <p:spTree>
      <p:nvGrpSpPr>
        <p:cNvPr id="1" name=""/>
        <p:cNvGrpSpPr/>
        <p:nvPr/>
      </p:nvGrpSpPr>
      <p:grpSpPr>
        <a:xfrm>
          <a:off x="0" y="0"/>
          <a:ext cx="0" cy="0"/>
          <a:chOff x="0" y="0"/>
          <a:chExt cx="0" cy="0"/>
        </a:xfrm>
      </p:grpSpPr>
      <p:sp>
        <p:nvSpPr>
          <p:cNvPr id="2" name="Snip Diagonal Corner Rectangle 1"/>
          <p:cNvSpPr/>
          <p:nvPr/>
        </p:nvSpPr>
        <p:spPr>
          <a:xfrm>
            <a:off x="243840" y="259080"/>
            <a:ext cx="11673840" cy="6381564"/>
          </a:xfrm>
          <a:prstGeom prst="snip2Diag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1980" y="1187704"/>
            <a:ext cx="10957560" cy="4524315"/>
          </a:xfrm>
          <a:prstGeom prst="rect">
            <a:avLst/>
          </a:prstGeom>
          <a:noFill/>
        </p:spPr>
        <p:txBody>
          <a:bodyPr wrap="square" rtlCol="0">
            <a:spAutoFit/>
          </a:bodyPr>
          <a:lstStyle/>
          <a:p>
            <a:pPr algn="just"/>
            <a:r>
              <a:rPr lang="en-US" sz="2400" b="1" dirty="0" smtClean="0">
                <a:latin typeface="NikoshBAN" panose="02000000000000000000" pitchFamily="2" charset="0"/>
                <a:cs typeface="NikoshBAN" panose="02000000000000000000" pitchFamily="2" charset="0"/>
              </a:rPr>
              <a:t>‘</a:t>
            </a:r>
            <a:r>
              <a:rPr lang="en-US" sz="2400" b="1" dirty="0" err="1" smtClean="0">
                <a:latin typeface="NikoshBAN" panose="02000000000000000000" pitchFamily="2" charset="0"/>
                <a:cs typeface="NikoshBAN" panose="02000000000000000000" pitchFamily="2" charset="0"/>
              </a:rPr>
              <a:t>খলিফা</a:t>
            </a:r>
            <a:r>
              <a:rPr lang="en-US" sz="2400" b="1"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আরবি</a:t>
            </a:r>
            <a:r>
              <a:rPr lang="en-US" sz="2400" b="1"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শব্দ</a:t>
            </a:r>
            <a:r>
              <a:rPr lang="en-US" sz="2400" b="1"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প্রতিনিধি</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(Representative).</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খিলাফত</a:t>
            </a:r>
            <a:r>
              <a:rPr lang="en-US" sz="2400" b="1"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শব্দটি</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খালফুন</a:t>
            </a:r>
            <a:r>
              <a:rPr lang="en-US" sz="2400" b="1"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শব্দ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এসেছে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প্রতিনিধিত্ব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স্থলাভিষিক্ত</a:t>
            </a:r>
            <a:r>
              <a:rPr lang="en-US" sz="2400" dirty="0" smtClean="0">
                <a:latin typeface="NikoshBAN" panose="02000000000000000000" pitchFamily="2" charset="0"/>
                <a:cs typeface="NikoshBAN" panose="02000000000000000000" pitchFamily="2" charset="0"/>
              </a:rPr>
              <a:t> (Representation)। </a:t>
            </a:r>
            <a:r>
              <a:rPr lang="en-US" sz="2400" dirty="0" err="1" smtClean="0">
                <a:latin typeface="NikoshBAN" panose="02000000000000000000" pitchFamily="2" charset="0"/>
                <a:cs typeface="NikoshBAN" panose="02000000000000000000" pitchFamily="2" charset="0"/>
              </a:rPr>
              <a:t>এটি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মুসলমানদের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ধর্মীয়-রাজনৈতিক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প্রতিষ্ঠান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মুসলিমের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ঐক্যের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প্রতীক</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Religio</a:t>
            </a:r>
            <a:r>
              <a:rPr lang="en-US" sz="2400" dirty="0" smtClean="0">
                <a:latin typeface="Times New Roman" panose="02020603050405020304" pitchFamily="18" charset="0"/>
                <a:cs typeface="Times New Roman" panose="02020603050405020304" pitchFamily="18" charset="0"/>
              </a:rPr>
              <a:t>-Political Institution)</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মহানবী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ইন্তেকালের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ইসলাম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ধর্ম</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ইসলামি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রাষ্ট্রের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সম্প্রসারণ</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সার্বভৌমত্বে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সৃষ্টিকর্তা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আল্লাহর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মর্যাদা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অক্ষুন্ন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রাখার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লক্ষ্যে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খিলাফত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আত্মপ্রকাশ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ইবনে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খালদুন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খিলাফত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হচ্ছে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প্রতিষ্ঠান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হযরত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মুহাম্মদ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মিশনের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প্রতিনিধিত্ব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ইসলামে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খিলাফত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শাসনব্যবস্থার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আল্লাহর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বিধান</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মহানবী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সুন্নাহ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পরিচালিত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শাসনব্যবস্থায়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সার্বভৌমত্বের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একমাত্র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অধিকারী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আল্লাহ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তিনিই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বিশ্বজগতের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স্রষ্টা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সর্বোচ্চ</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শাসক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খলিফার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সর্বোচ্চ</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শাসক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আল্লাহর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আইনকে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লক্ষ্য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কার্যকর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নির্দেশিত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রাজনৈতিক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ব্যবস্থাপনা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পরিচালনা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endParaRPr lang="en-US" sz="2400" dirty="0"/>
          </a:p>
        </p:txBody>
      </p:sp>
    </p:spTree>
    <p:extLst>
      <p:ext uri="{BB962C8B-B14F-4D97-AF65-F5344CB8AC3E}">
        <p14:creationId xmlns:p14="http://schemas.microsoft.com/office/powerpoint/2010/main" val="1378620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80">
          <a:fgClr>
            <a:srgbClr val="99FF99"/>
          </a:fgClr>
          <a:bgClr>
            <a:srgbClr val="FFFF99"/>
          </a:bgClr>
        </a:pattFill>
        <a:effectLst/>
      </p:bgPr>
    </p:bg>
    <p:spTree>
      <p:nvGrpSpPr>
        <p:cNvPr id="1" name=""/>
        <p:cNvGrpSpPr/>
        <p:nvPr/>
      </p:nvGrpSpPr>
      <p:grpSpPr>
        <a:xfrm>
          <a:off x="0" y="0"/>
          <a:ext cx="0" cy="0"/>
          <a:chOff x="0" y="0"/>
          <a:chExt cx="0" cy="0"/>
        </a:xfrm>
      </p:grpSpPr>
      <p:sp>
        <p:nvSpPr>
          <p:cNvPr id="2" name="Frame 1"/>
          <p:cNvSpPr/>
          <p:nvPr/>
        </p:nvSpPr>
        <p:spPr>
          <a:xfrm>
            <a:off x="579120" y="457200"/>
            <a:ext cx="11018520" cy="5928360"/>
          </a:xfrm>
          <a:prstGeom prst="frame">
            <a:avLst>
              <a:gd name="adj1" fmla="val 49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089160" y="789890"/>
            <a:ext cx="9998439" cy="5262979"/>
          </a:xfrm>
          <a:prstGeom prst="rect">
            <a:avLst/>
          </a:prstGeom>
          <a:noFill/>
        </p:spPr>
        <p:txBody>
          <a:bodyPr wrap="square" rtlCol="0">
            <a:spAutoFit/>
          </a:bodyPr>
          <a:lstStyle/>
          <a:p>
            <a:pPr algn="just"/>
            <a:r>
              <a:rPr lang="en-US" sz="2800" b="1"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a:t>
            </a:r>
            <a:r>
              <a:rPr lang="en-US" sz="2800" b="1" dirty="0" err="1" smtClean="0">
                <a:latin typeface="NikoshBAN" panose="02000000000000000000" pitchFamily="2" charset="0"/>
                <a:cs typeface="NikoshBAN" panose="02000000000000000000" pitchFamily="2" charset="0"/>
              </a:rPr>
              <a:t>খুলাফা</a:t>
            </a:r>
            <a:r>
              <a:rPr lang="en-US" sz="2800" b="1"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উৎপত্তি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শব্দের</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বহুবচন</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খুলাফায়ে</a:t>
            </a:r>
            <a:r>
              <a:rPr lang="en-US" sz="2800" b="1" dirty="0" smtClean="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রাশেদীন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হচ্ছে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সঠিক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পথনির্দেশনাপ্রাপ্ত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ন্যায়নিষ্ট</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ন্যায়পরায়ণ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খলিফাগণ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মুহাম্মদ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সহচরদের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ব্যক্তিকে</a:t>
            </a:r>
            <a:r>
              <a:rPr lang="en-US" sz="2800" dirty="0" smtClean="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a:t>
            </a:r>
            <a:r>
              <a:rPr lang="en-US" sz="2800" b="1" dirty="0" err="1" smtClean="0">
                <a:latin typeface="NikoshBAN" panose="02000000000000000000" pitchFamily="2" charset="0"/>
                <a:cs typeface="NikoshBAN" panose="02000000000000000000" pitchFamily="2" charset="0"/>
              </a:rPr>
              <a:t>খুলাফায়ে</a:t>
            </a:r>
            <a:r>
              <a:rPr lang="en-US" sz="2800" b="1" dirty="0" smtClean="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রাশেদীন</a:t>
            </a:r>
            <a:r>
              <a:rPr lang="en-US" sz="2800" b="1"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মুহাম্মদ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ইন্তেকালের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(৬৩২-৬৬১খ্রিঃ) </a:t>
            </a:r>
            <a:r>
              <a:rPr lang="en-US" sz="2800" dirty="0" err="1" smtClean="0">
                <a:latin typeface="NikoshBAN" panose="02000000000000000000" pitchFamily="2" charset="0"/>
                <a:cs typeface="NikoshBAN" panose="02000000000000000000" pitchFamily="2" charset="0"/>
              </a:rPr>
              <a:t>পর্যন্ত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নেতৃত্ব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মানবতার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আদর্শ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গেছেন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খুলাফায়ে</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রাশেদীন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ধারণাটির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উৎপত্তি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আব্বাসীয়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মহানবী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মুহাম্মদ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সাহাবী</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মুসলিম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জাহানের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খলিফা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হলেন</a:t>
            </a:r>
            <a:r>
              <a:rPr lang="en-US" sz="2800" dirty="0" smtClean="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(১) </a:t>
            </a:r>
            <a:r>
              <a:rPr lang="en-US" sz="2800" b="1" dirty="0" err="1" smtClean="0">
                <a:latin typeface="NikoshBAN" panose="02000000000000000000" pitchFamily="2" charset="0"/>
                <a:cs typeface="NikoshBAN" panose="02000000000000000000" pitchFamily="2" charset="0"/>
              </a:rPr>
              <a:t>হযরত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বকর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রা</a:t>
            </a:r>
            <a:r>
              <a:rPr lang="en-US" sz="2800" b="1" dirty="0" smtClean="0">
                <a:latin typeface="NikoshBAN" panose="02000000000000000000" pitchFamily="2" charset="0"/>
                <a:cs typeface="NikoshBAN" panose="02000000000000000000" pitchFamily="2" charset="0"/>
              </a:rPr>
              <a:t>) (২) </a:t>
            </a:r>
            <a:r>
              <a:rPr lang="en-US" sz="2800" b="1" dirty="0" err="1" smtClean="0">
                <a:latin typeface="NikoshBAN" panose="02000000000000000000" pitchFamily="2" charset="0"/>
                <a:cs typeface="NikoshBAN" panose="02000000000000000000" pitchFamily="2" charset="0"/>
              </a:rPr>
              <a:t>হযরত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ওমর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ফারুক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রা</a:t>
            </a:r>
            <a:r>
              <a:rPr lang="en-US" sz="2800" b="1" dirty="0" smtClean="0">
                <a:latin typeface="NikoshBAN" panose="02000000000000000000" pitchFamily="2" charset="0"/>
                <a:cs typeface="NikoshBAN" panose="02000000000000000000" pitchFamily="2" charset="0"/>
              </a:rPr>
              <a:t>) (৩) </a:t>
            </a:r>
            <a:r>
              <a:rPr lang="en-US" sz="2800" b="1" dirty="0" err="1" smtClean="0">
                <a:latin typeface="NikoshBAN" panose="02000000000000000000" pitchFamily="2" charset="0"/>
                <a:cs typeface="NikoshBAN" panose="02000000000000000000" pitchFamily="2" charset="0"/>
              </a:rPr>
              <a:t>হযরত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ওসমান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রা</a:t>
            </a:r>
            <a:r>
              <a:rPr lang="en-US" sz="2800" b="1" dirty="0" smtClean="0">
                <a:latin typeface="NikoshBAN" panose="02000000000000000000" pitchFamily="2" charset="0"/>
                <a:cs typeface="NikoshBAN" panose="02000000000000000000" pitchFamily="2" charset="0"/>
              </a:rPr>
              <a:t>) (৪) </a:t>
            </a:r>
            <a:r>
              <a:rPr lang="en-US" sz="2800" b="1" dirty="0" err="1" smtClean="0">
                <a:latin typeface="NikoshBAN" panose="02000000000000000000" pitchFamily="2" charset="0"/>
                <a:cs typeface="NikoshBAN" panose="02000000000000000000" pitchFamily="2" charset="0"/>
              </a:rPr>
              <a:t>হযরত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আলি</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রা</a:t>
            </a:r>
            <a:r>
              <a:rPr lang="en-US" sz="2800" b="1" dirty="0" smtClean="0">
                <a:latin typeface="NikoshBAN" panose="02000000000000000000" pitchFamily="2" charset="0"/>
                <a:cs typeface="NikoshBAN" panose="02000000000000000000" pitchFamily="2" charset="0"/>
              </a:rPr>
              <a:t>)। </a:t>
            </a:r>
            <a:endParaRPr lang="en-US" sz="3200" b="1" dirty="0"/>
          </a:p>
        </p:txBody>
      </p:sp>
    </p:spTree>
    <p:extLst>
      <p:ext uri="{BB962C8B-B14F-4D97-AF65-F5344CB8AC3E}">
        <p14:creationId xmlns:p14="http://schemas.microsoft.com/office/powerpoint/2010/main" val="330859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trellis">
          <a:fgClr>
            <a:srgbClr val="CCCC00"/>
          </a:fgClr>
          <a:bgClr>
            <a:schemeClr val="bg1"/>
          </a:bgClr>
        </a:pattFill>
        <a:effectLst/>
      </p:bgPr>
    </p:bg>
    <p:spTree>
      <p:nvGrpSpPr>
        <p:cNvPr id="1" name=""/>
        <p:cNvGrpSpPr/>
        <p:nvPr/>
      </p:nvGrpSpPr>
      <p:grpSpPr>
        <a:xfrm>
          <a:off x="0" y="0"/>
          <a:ext cx="0" cy="0"/>
          <a:chOff x="0" y="0"/>
          <a:chExt cx="0" cy="0"/>
        </a:xfrm>
      </p:grpSpPr>
      <p:sp>
        <p:nvSpPr>
          <p:cNvPr id="3" name="Oval Callout 2"/>
          <p:cNvSpPr/>
          <p:nvPr/>
        </p:nvSpPr>
        <p:spPr>
          <a:xfrm>
            <a:off x="4302177" y="1001657"/>
            <a:ext cx="2999376" cy="1323386"/>
          </a:xfrm>
          <a:prstGeom prst="wedgeEllipseCallout">
            <a:avLst>
              <a:gd name="adj1" fmla="val 1535"/>
              <a:gd name="adj2" fmla="val 74365"/>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NikoshBAN" panose="02000000000000000000" pitchFamily="2" charset="0"/>
                <a:cs typeface="NikoshBAN" panose="02000000000000000000" pitchFamily="2" charset="0"/>
              </a:rPr>
              <a:t>একক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কাজ</a:t>
            </a:r>
            <a:endParaRPr lang="en-US" sz="2800" b="1" dirty="0"/>
          </a:p>
        </p:txBody>
      </p:sp>
      <p:sp>
        <p:nvSpPr>
          <p:cNvPr id="4" name="TextBox 3"/>
          <p:cNvSpPr txBox="1"/>
          <p:nvPr/>
        </p:nvSpPr>
        <p:spPr>
          <a:xfrm>
            <a:off x="3485551" y="2906974"/>
            <a:ext cx="6067882" cy="1815882"/>
          </a:xfrm>
          <a:prstGeom prst="rect">
            <a:avLst/>
          </a:prstGeom>
          <a:noFill/>
        </p:spPr>
        <p:txBody>
          <a:bodyPr wrap="square" rtlCol="0">
            <a:spAutoFit/>
          </a:bodyPr>
          <a:lstStyle/>
          <a:p>
            <a:r>
              <a:rPr lang="en-US" sz="2800" b="1" dirty="0" smtClean="0">
                <a:latin typeface="NikoshBAN" panose="02000000000000000000" pitchFamily="2" charset="0"/>
                <a:cs typeface="NikoshBAN" panose="02000000000000000000" pitchFamily="2" charset="0"/>
              </a:rPr>
              <a:t>১. </a:t>
            </a:r>
            <a:r>
              <a:rPr lang="en-US" sz="2800" b="1" dirty="0" err="1" smtClean="0">
                <a:latin typeface="NikoshBAN" panose="02000000000000000000" pitchFamily="2" charset="0"/>
                <a:cs typeface="NikoshBAN" panose="02000000000000000000" pitchFamily="2" charset="0"/>
              </a:rPr>
              <a:t>খলিফা</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শব্দের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অর্থ</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a:t>
            </a:r>
            <a:r>
              <a:rPr lang="en-US" sz="2800" b="1" dirty="0" smtClean="0">
                <a:latin typeface="NikoshBAN" panose="02000000000000000000" pitchFamily="2" charset="0"/>
                <a:cs typeface="NikoshBAN" panose="02000000000000000000" pitchFamily="2" charset="0"/>
              </a:rPr>
              <a:t>?</a:t>
            </a:r>
          </a:p>
          <a:p>
            <a:r>
              <a:rPr lang="en-US" sz="2800" b="1" dirty="0" smtClean="0">
                <a:latin typeface="NikoshBAN" panose="02000000000000000000" pitchFamily="2" charset="0"/>
                <a:cs typeface="NikoshBAN" panose="02000000000000000000" pitchFamily="2" charset="0"/>
              </a:rPr>
              <a:t>২. </a:t>
            </a:r>
            <a:r>
              <a:rPr lang="en-US" sz="2800" b="1" dirty="0" err="1" smtClean="0">
                <a:latin typeface="NikoshBAN" panose="02000000000000000000" pitchFamily="2" charset="0"/>
                <a:cs typeface="NikoshBAN" panose="02000000000000000000" pitchFamily="2" charset="0"/>
              </a:rPr>
              <a:t>রাশেদিন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শব্দের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অর্থ</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a:t>
            </a:r>
            <a:r>
              <a:rPr lang="en-US" sz="2800" b="1" dirty="0" smtClean="0">
                <a:latin typeface="NikoshBAN" panose="02000000000000000000" pitchFamily="2" charset="0"/>
                <a:cs typeface="NikoshBAN" panose="02000000000000000000" pitchFamily="2" charset="0"/>
              </a:rPr>
              <a:t>?</a:t>
            </a:r>
          </a:p>
          <a:p>
            <a:r>
              <a:rPr lang="en-US" sz="2800" b="1" dirty="0" smtClean="0">
                <a:latin typeface="NikoshBAN" panose="02000000000000000000" pitchFamily="2" charset="0"/>
                <a:cs typeface="NikoshBAN" panose="02000000000000000000" pitchFamily="2" charset="0"/>
              </a:rPr>
              <a:t>৩. </a:t>
            </a:r>
            <a:r>
              <a:rPr lang="en-US" sz="2800" b="1" dirty="0" err="1" smtClean="0">
                <a:latin typeface="NikoshBAN" panose="02000000000000000000" pitchFamily="2" charset="0"/>
                <a:cs typeface="NikoshBAN" panose="02000000000000000000" pitchFamily="2" charset="0"/>
              </a:rPr>
              <a:t>খিলাফত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কখন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প্রতিষ্ঠিত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হয়</a:t>
            </a:r>
            <a:r>
              <a:rPr lang="en-US" sz="2800" b="1" dirty="0" smtClean="0">
                <a:latin typeface="NikoshBAN" panose="02000000000000000000" pitchFamily="2" charset="0"/>
                <a:cs typeface="NikoshBAN" panose="02000000000000000000" pitchFamily="2" charset="0"/>
              </a:rPr>
              <a:t>?</a:t>
            </a:r>
          </a:p>
          <a:p>
            <a:r>
              <a:rPr lang="en-US" sz="2800" b="1" dirty="0" smtClean="0">
                <a:latin typeface="NikoshBAN" panose="02000000000000000000" pitchFamily="2" charset="0"/>
                <a:cs typeface="NikoshBAN" panose="02000000000000000000" pitchFamily="2" charset="0"/>
              </a:rPr>
              <a:t>৪. </a:t>
            </a:r>
            <a:r>
              <a:rPr lang="en-US" sz="2800" b="1" dirty="0" err="1" smtClean="0">
                <a:latin typeface="NikoshBAN" panose="02000000000000000000" pitchFamily="2" charset="0"/>
                <a:cs typeface="NikoshBAN" panose="02000000000000000000" pitchFamily="2" charset="0"/>
              </a:rPr>
              <a:t>ইসলামের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প্রথম</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খলিফার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নাম</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a:t>
            </a:r>
            <a:r>
              <a:rPr lang="en-US" sz="2800" b="1" dirty="0" smtClean="0">
                <a:latin typeface="NikoshBAN" panose="02000000000000000000" pitchFamily="2" charset="0"/>
                <a:cs typeface="NikoshBAN" panose="02000000000000000000" pitchFamily="2" charset="0"/>
              </a:rPr>
              <a:t>? </a:t>
            </a:r>
            <a:endParaRPr lang="en-US" sz="2800" b="1" dirty="0"/>
          </a:p>
        </p:txBody>
      </p:sp>
      <p:sp>
        <p:nvSpPr>
          <p:cNvPr id="2" name="Frame 1"/>
          <p:cNvSpPr/>
          <p:nvPr/>
        </p:nvSpPr>
        <p:spPr>
          <a:xfrm>
            <a:off x="2803161" y="419724"/>
            <a:ext cx="7045377" cy="5591331"/>
          </a:xfrm>
          <a:prstGeom prst="frame">
            <a:avLst>
              <a:gd name="adj1" fmla="val 2580"/>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5339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Snip Single Corner Rectangle 1"/>
          <p:cNvSpPr/>
          <p:nvPr/>
        </p:nvSpPr>
        <p:spPr>
          <a:xfrm>
            <a:off x="749507" y="749508"/>
            <a:ext cx="10448145" cy="5411449"/>
          </a:xfrm>
          <a:prstGeom prst="snip1Rect">
            <a:avLst/>
          </a:prstGeom>
          <a:solidFill>
            <a:srgbClr val="FFCCCC"/>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29193" y="1499016"/>
            <a:ext cx="9634425" cy="954107"/>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রাষ্ট্র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চিন্তাবিদ</a:t>
            </a:r>
            <a:r>
              <a:rPr lang="en-US" sz="2800"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আল</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মাওয়ার্দীর</a:t>
            </a:r>
            <a:r>
              <a:rPr lang="en-US" sz="2800" b="1"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a:t>
            </a:r>
            <a:r>
              <a:rPr lang="en-US" sz="2800" dirty="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সাতটি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গুণের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হবে</a:t>
            </a:r>
            <a:r>
              <a:rPr lang="en-US" sz="2800" dirty="0" smtClean="0">
                <a:latin typeface="NikoshBAN" panose="02000000000000000000" pitchFamily="2" charset="0"/>
                <a:cs typeface="NikoshBAN" panose="02000000000000000000" pitchFamily="2" charset="0"/>
              </a:rPr>
              <a:t>-</a:t>
            </a:r>
          </a:p>
        </p:txBody>
      </p:sp>
      <p:sp>
        <p:nvSpPr>
          <p:cNvPr id="4" name="TextBox 3"/>
          <p:cNvSpPr txBox="1"/>
          <p:nvPr/>
        </p:nvSpPr>
        <p:spPr>
          <a:xfrm>
            <a:off x="859809" y="2439412"/>
            <a:ext cx="10140287" cy="3046988"/>
          </a:xfrm>
          <a:prstGeom prst="rect">
            <a:avLst/>
          </a:prstGeom>
          <a:noFill/>
        </p:spPr>
        <p:txBody>
          <a:bodyPr wrap="square" rtlCol="0">
            <a:spAutoFit/>
          </a:bodyPr>
          <a:lstStyle/>
          <a:p>
            <a:pPr marL="514350" indent="-514350">
              <a:buAutoNum type="arabicPeriod"/>
            </a:pPr>
            <a:r>
              <a:rPr lang="en-US" sz="2400" b="1" dirty="0" err="1">
                <a:latin typeface="NikoshBAN" panose="02000000000000000000" pitchFamily="2" charset="0"/>
                <a:cs typeface="NikoshBAN" panose="02000000000000000000" pitchFamily="2" charset="0"/>
              </a:rPr>
              <a:t>কুরাইশ</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বংশোদ্ভুত</a:t>
            </a:r>
            <a:r>
              <a:rPr lang="en-US" sz="2400" b="1" dirty="0">
                <a:latin typeface="NikoshBAN" panose="02000000000000000000" pitchFamily="2" charset="0"/>
                <a:cs typeface="NikoshBAN" panose="02000000000000000000" pitchFamily="2" charset="0"/>
              </a:rPr>
              <a:t>,</a:t>
            </a:r>
          </a:p>
          <a:p>
            <a:pPr marL="514350" indent="-514350">
              <a:buAutoNum type="arabicPeriod"/>
            </a:pPr>
            <a:r>
              <a:rPr lang="en-US" sz="2400" b="1" dirty="0" err="1">
                <a:latin typeface="NikoshBAN" panose="02000000000000000000" pitchFamily="2" charset="0"/>
                <a:cs typeface="NikoshBAN" panose="02000000000000000000" pitchFamily="2" charset="0"/>
              </a:rPr>
              <a:t>মুসলমান</a:t>
            </a:r>
            <a:r>
              <a:rPr lang="en-US" sz="2400" b="1" dirty="0">
                <a:latin typeface="NikoshBAN" panose="02000000000000000000" pitchFamily="2" charset="0"/>
                <a:cs typeface="NikoshBAN" panose="02000000000000000000" pitchFamily="2" charset="0"/>
              </a:rPr>
              <a:t>,</a:t>
            </a:r>
          </a:p>
          <a:p>
            <a:pPr marL="514350" indent="-514350">
              <a:buAutoNum type="arabicPeriod"/>
            </a:pPr>
            <a:r>
              <a:rPr lang="en-US" sz="2400" b="1" dirty="0" err="1">
                <a:latin typeface="NikoshBAN" panose="02000000000000000000" pitchFamily="2" charset="0"/>
                <a:cs typeface="NikoshBAN" panose="02000000000000000000" pitchFamily="2" charset="0"/>
              </a:rPr>
              <a:t>পুরুষ</a:t>
            </a:r>
            <a:r>
              <a:rPr lang="en-US" sz="2400" b="1" dirty="0">
                <a:latin typeface="NikoshBAN" panose="02000000000000000000" pitchFamily="2" charset="0"/>
                <a:cs typeface="NikoshBAN" panose="02000000000000000000" pitchFamily="2" charset="0"/>
              </a:rPr>
              <a:t>,</a:t>
            </a:r>
          </a:p>
          <a:p>
            <a:pPr marL="514350" indent="-514350">
              <a:buAutoNum type="arabicPeriod"/>
            </a:pPr>
            <a:r>
              <a:rPr lang="en-US" sz="2400" b="1" dirty="0" err="1">
                <a:latin typeface="NikoshBAN" panose="02000000000000000000" pitchFamily="2" charset="0"/>
                <a:cs typeface="NikoshBAN" panose="02000000000000000000" pitchFamily="2" charset="0"/>
              </a:rPr>
              <a:t>প্রাপ্তবয়স্ক</a:t>
            </a:r>
            <a:r>
              <a:rPr lang="en-US" sz="2400" b="1" dirty="0">
                <a:latin typeface="NikoshBAN" panose="02000000000000000000" pitchFamily="2" charset="0"/>
                <a:cs typeface="NikoshBAN" panose="02000000000000000000" pitchFamily="2" charset="0"/>
              </a:rPr>
              <a:t>,</a:t>
            </a:r>
          </a:p>
          <a:p>
            <a:pPr marL="514350" indent="-514350">
              <a:buAutoNum type="arabicPeriod"/>
            </a:pPr>
            <a:r>
              <a:rPr lang="en-US" sz="2400" b="1" dirty="0" err="1">
                <a:latin typeface="NikoshBAN" panose="02000000000000000000" pitchFamily="2" charset="0"/>
                <a:cs typeface="NikoshBAN" panose="02000000000000000000" pitchFamily="2" charset="0"/>
              </a:rPr>
              <a:t>চরিত্রবান</a:t>
            </a:r>
            <a:r>
              <a:rPr lang="en-US" sz="2400" b="1" dirty="0">
                <a:latin typeface="NikoshBAN" panose="02000000000000000000" pitchFamily="2" charset="0"/>
                <a:cs typeface="NikoshBAN" panose="02000000000000000000" pitchFamily="2" charset="0"/>
              </a:rPr>
              <a:t>,</a:t>
            </a:r>
          </a:p>
          <a:p>
            <a:pPr marL="514350" indent="-514350">
              <a:buAutoNum type="arabicPeriod"/>
            </a:pPr>
            <a:r>
              <a:rPr lang="en-US" sz="2400" b="1" dirty="0" err="1">
                <a:latin typeface="NikoshBAN" panose="02000000000000000000" pitchFamily="2" charset="0"/>
                <a:cs typeface="NikoshBAN" panose="02000000000000000000" pitchFamily="2" charset="0"/>
              </a:rPr>
              <a:t>শারীরিক</a:t>
            </a:r>
            <a:r>
              <a:rPr lang="en-US" sz="2400" b="1" dirty="0">
                <a:latin typeface="NikoshBAN" panose="02000000000000000000" pitchFamily="2" charset="0"/>
                <a:cs typeface="NikoshBAN" panose="02000000000000000000" pitchFamily="2" charset="0"/>
              </a:rPr>
              <a:t> ও </a:t>
            </a:r>
            <a:r>
              <a:rPr lang="en-US" sz="2400" b="1" dirty="0" err="1">
                <a:latin typeface="NikoshBAN" panose="02000000000000000000" pitchFamily="2" charset="0"/>
                <a:cs typeface="NikoshBAN" panose="02000000000000000000" pitchFamily="2" charset="0"/>
              </a:rPr>
              <a:t>মানসিক</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ব্যাধিমুক্ত</a:t>
            </a:r>
            <a:r>
              <a:rPr lang="en-US" sz="2400" b="1" dirty="0">
                <a:latin typeface="NikoshBAN" panose="02000000000000000000" pitchFamily="2" charset="0"/>
                <a:cs typeface="NikoshBAN" panose="02000000000000000000" pitchFamily="2" charset="0"/>
              </a:rPr>
              <a:t>,</a:t>
            </a:r>
          </a:p>
          <a:p>
            <a:pPr marL="514350" indent="-514350">
              <a:buAutoNum type="arabicPeriod"/>
            </a:pPr>
            <a:r>
              <a:rPr lang="en-US" sz="2400" b="1" dirty="0" err="1">
                <a:latin typeface="NikoshBAN" panose="02000000000000000000" pitchFamily="2" charset="0"/>
                <a:cs typeface="NikoshBAN" panose="02000000000000000000" pitchFamily="2" charset="0"/>
              </a:rPr>
              <a:t>শাসনকার্য</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পরিচালনার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উপযোগী</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কুরআন</a:t>
            </a:r>
            <a:r>
              <a:rPr lang="en-US" sz="2400" b="1" dirty="0">
                <a:latin typeface="NikoshBAN" panose="02000000000000000000" pitchFamily="2" charset="0"/>
                <a:cs typeface="NikoshBAN" panose="02000000000000000000" pitchFamily="2" charset="0"/>
              </a:rPr>
              <a:t> ও </a:t>
            </a:r>
            <a:r>
              <a:rPr lang="en-US" sz="2400" b="1" dirty="0" err="1">
                <a:latin typeface="NikoshBAN" panose="02000000000000000000" pitchFamily="2" charset="0"/>
                <a:cs typeface="NikoshBAN" panose="02000000000000000000" pitchFamily="2" charset="0"/>
              </a:rPr>
              <a:t>হাদিসের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জ্ঞানের</a:t>
            </a:r>
            <a:r>
              <a:rPr lang="en-US" sz="2400" b="1" dirty="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অধিকারী</a:t>
            </a:r>
            <a:r>
              <a:rPr lang="en-US" sz="2400" b="1" dirty="0" smtClean="0">
                <a:latin typeface="NikoshBAN" panose="02000000000000000000" pitchFamily="2" charset="0"/>
                <a:cs typeface="NikoshBAN" panose="02000000000000000000" pitchFamily="2" charset="0"/>
              </a:rPr>
              <a:t>।</a:t>
            </a:r>
            <a:endParaRPr lang="en-US" sz="2400" b="1" dirty="0"/>
          </a:p>
        </p:txBody>
      </p:sp>
      <p:sp>
        <p:nvSpPr>
          <p:cNvPr id="6" name="TextBox 5"/>
          <p:cNvSpPr txBox="1"/>
          <p:nvPr/>
        </p:nvSpPr>
        <p:spPr>
          <a:xfrm>
            <a:off x="1023583" y="5486400"/>
            <a:ext cx="9908274" cy="461665"/>
          </a:xfrm>
          <a:prstGeom prst="rect">
            <a:avLst/>
          </a:prstGeom>
          <a:noFill/>
        </p:spPr>
        <p:txBody>
          <a:bodyPr wrap="square" rtlCol="0">
            <a:spAutoFit/>
          </a:bodyPr>
          <a:lstStyle/>
          <a:p>
            <a:r>
              <a:rPr lang="en-US" sz="2400" dirty="0" err="1" smtClean="0">
                <a:latin typeface="NikoshBAN" panose="02000000000000000000" pitchFamily="2" charset="0"/>
                <a:cs typeface="NikoshBAN" panose="02000000000000000000" pitchFamily="2" charset="0"/>
              </a:rPr>
              <a:t>খলিফাদের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তিনটি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উপাধি</a:t>
            </a:r>
            <a:r>
              <a:rPr lang="en-US" sz="2400" dirty="0" smtClean="0">
                <a:latin typeface="NikoshBAN" panose="02000000000000000000" pitchFamily="2" charset="0"/>
                <a:cs typeface="NikoshBAN" panose="02000000000000000000" pitchFamily="2" charset="0"/>
              </a:rPr>
              <a:t> (ক) </a:t>
            </a:r>
            <a:r>
              <a:rPr lang="en-US" sz="2400" b="1" dirty="0" err="1" smtClean="0">
                <a:latin typeface="NikoshBAN" panose="02000000000000000000" pitchFamily="2" charset="0"/>
                <a:cs typeface="NikoshBAN" panose="02000000000000000000" pitchFamily="2" charset="0"/>
              </a:rPr>
              <a:t>খলিফা</a:t>
            </a:r>
            <a:r>
              <a:rPr lang="en-US" sz="2400" dirty="0" smtClean="0">
                <a:latin typeface="NikoshBAN" panose="02000000000000000000" pitchFamily="2" charset="0"/>
                <a:cs typeface="NikoshBAN" panose="02000000000000000000" pitchFamily="2" charset="0"/>
              </a:rPr>
              <a:t> (খ) </a:t>
            </a:r>
            <a:r>
              <a:rPr lang="en-US" sz="2400" b="1" dirty="0" err="1" smtClean="0">
                <a:latin typeface="NikoshBAN" panose="02000000000000000000" pitchFamily="2" charset="0"/>
                <a:cs typeface="NikoshBAN" panose="02000000000000000000" pitchFamily="2" charset="0"/>
              </a:rPr>
              <a:t>ইমাম</a:t>
            </a:r>
            <a:r>
              <a:rPr lang="en-US" sz="2400" dirty="0" smtClean="0">
                <a:latin typeface="NikoshBAN" panose="02000000000000000000" pitchFamily="2" charset="0"/>
                <a:cs typeface="NikoshBAN" panose="02000000000000000000" pitchFamily="2" charset="0"/>
              </a:rPr>
              <a:t> (গ) </a:t>
            </a:r>
            <a:r>
              <a:rPr lang="en-US" sz="2400" b="1" dirty="0" err="1" smtClean="0">
                <a:latin typeface="NikoshBAN" panose="02000000000000000000" pitchFamily="2" charset="0"/>
                <a:cs typeface="NikoshBAN" panose="02000000000000000000" pitchFamily="2" charset="0"/>
              </a:rPr>
              <a:t>আমির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উল</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মুমেনিন</a:t>
            </a:r>
            <a:r>
              <a:rPr lang="en-US" sz="2400" dirty="0" smtClean="0">
                <a:latin typeface="NikoshBAN" panose="02000000000000000000" pitchFamily="2" charset="0"/>
                <a:cs typeface="NikoshBAN" panose="02000000000000000000" pitchFamily="2" charset="0"/>
              </a:rPr>
              <a:t>। </a:t>
            </a:r>
            <a:endParaRPr lang="en-US" sz="2400" dirty="0"/>
          </a:p>
        </p:txBody>
      </p:sp>
      <p:sp>
        <p:nvSpPr>
          <p:cNvPr id="5" name="Horizontal Scroll 4"/>
          <p:cNvSpPr/>
          <p:nvPr/>
        </p:nvSpPr>
        <p:spPr>
          <a:xfrm>
            <a:off x="4077324" y="629587"/>
            <a:ext cx="3770139" cy="944379"/>
          </a:xfrm>
          <a:prstGeom prst="horizontalScroll">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NikoshBAN" panose="02000000000000000000" pitchFamily="2" charset="0"/>
                <a:cs typeface="NikoshBAN" panose="02000000000000000000" pitchFamily="2" charset="0"/>
              </a:rPr>
              <a:t>খলিফার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যোগ্যতাঃ</a:t>
            </a:r>
            <a:r>
              <a:rPr lang="en-US" sz="28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64871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923</TotalTime>
  <Words>1458</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শিক্ষক পরিচিতি আ</dc:title>
  <dc:creator>User</dc:creator>
  <cp:lastModifiedBy>user</cp:lastModifiedBy>
  <cp:revision>188</cp:revision>
  <dcterms:created xsi:type="dcterms:W3CDTF">2019-03-21T06:32:58Z</dcterms:created>
  <dcterms:modified xsi:type="dcterms:W3CDTF">2021-07-07T15:47:44Z</dcterms:modified>
</cp:coreProperties>
</file>