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96EAF-A1FF-4E5C-91BD-73233810448C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E22F-F907-4107-80CF-D3E1EA18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EE22F-F907-4107-80CF-D3E1EA1807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DF0D-5103-4480-9ABE-9D5A972F85B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05B6-E3E5-4E04-B476-966544D76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আ</a:t>
            </a:r>
            <a:r>
              <a:rPr lang="bn-IN" sz="2400" dirty="0" smtClean="0"/>
              <a:t>আআক</a:t>
            </a:r>
            <a:r>
              <a:rPr lang="en-US" sz="2400" dirty="0" smtClean="0"/>
              <a:t>আ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372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ক্লাশে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সবাইকে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371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</a:rPr>
              <a:t>শানে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নুজুল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উল্লেখিত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আয়াত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সমূহ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মালিক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সাইফ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নামক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একজন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ইহুদী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প্রসংগে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নাজিল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হয়েছে।সে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মোমিনদের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অন্তরে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সন্দেহ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সৃষ্টি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লক্ষ্যে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বেড়াত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কুরআন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সেই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কিতিব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নয়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যার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শুভ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সংবাদ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পূর্ববর্তী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আসমানি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গ্রন্থে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দেওয়া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হয়েছে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আল্লাহ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তায়ালা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আয়াত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নাজিল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বিভ্রান্তিকর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উক্তিতে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সৃষ্ট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সন্দেহ</a:t>
            </a:r>
            <a:r>
              <a:rPr lang="en-US" sz="2800" dirty="0" smtClean="0">
                <a:solidFill>
                  <a:srgbClr val="0070C0"/>
                </a:solidFill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</a:rPr>
              <a:t>সংশয়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দূর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করেছেন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9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8899" y="7620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u="sng" dirty="0" smtClean="0">
                <a:solidFill>
                  <a:srgbClr val="FF0000"/>
                </a:solidFill>
              </a:rPr>
              <a:t>تحقيق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752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متقين :- صيغة جمع مذكر،بحث اسم </a:t>
            </a:r>
            <a:r>
              <a:rPr lang="ar-SA" sz="2800" smtClean="0"/>
              <a:t>فاعل ،باب افتعال ، مصدر الاتقاء – معناه 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يؤمنون : - صيغة  جمع مذكر غائب ،بحث اثبات فعل مضارع معروف ، باب افعال، مصدر الايمان،معناه-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507284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smtClean="0"/>
              <a:t>المفلحون : - صيغة جمع مذكر ، بحث اسم فاعل، باب افعال، مصدر الافلاح ، معناه 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740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74153"/>
            <a:ext cx="8667750" cy="6581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14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u="sng" dirty="0" smtClean="0">
                <a:solidFill>
                  <a:srgbClr val="FF0000"/>
                </a:solidFill>
              </a:rPr>
              <a:t>اختبار الدرس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1491" y="2262801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u="sng" dirty="0" smtClean="0">
                <a:solidFill>
                  <a:srgbClr val="0070C0"/>
                </a:solidFill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</a:rPr>
              <a:t>পাঠ</a:t>
            </a:r>
            <a:r>
              <a:rPr lang="en-US" sz="4400" b="1" u="sng" dirty="0" smtClean="0">
                <a:solidFill>
                  <a:srgbClr val="0070C0"/>
                </a:solidFill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</a:rPr>
              <a:t>মূল্যায়ন</a:t>
            </a:r>
            <a:endParaRPr 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6" y="3157210"/>
            <a:ext cx="66571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প্রশ্নঃ</a:t>
            </a:r>
            <a:r>
              <a:rPr lang="en-US" sz="2000" dirty="0" smtClean="0"/>
              <a:t>   </a:t>
            </a:r>
            <a:r>
              <a:rPr lang="ar-SA" sz="2800" dirty="0" smtClean="0"/>
              <a:t>ا</a:t>
            </a:r>
            <a:r>
              <a:rPr lang="ar-SA" sz="2400" dirty="0" smtClean="0"/>
              <a:t>لم</a:t>
            </a:r>
            <a:r>
              <a:rPr lang="ar-SA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</a:p>
          <a:p>
            <a:r>
              <a:rPr lang="en-US" sz="2000" dirty="0" err="1" smtClean="0"/>
              <a:t>উত্তরঃ</a:t>
            </a:r>
            <a:r>
              <a:rPr lang="ar-SA" sz="3200" dirty="0" smtClean="0"/>
              <a:t>الحروف المقطعات  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বিচ্ছিন্ন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বর্ণমালা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প্রশ্নঃ</a:t>
            </a:r>
            <a:r>
              <a:rPr lang="en-US" sz="2000" dirty="0" smtClean="0"/>
              <a:t> </a:t>
            </a:r>
            <a:r>
              <a:rPr lang="ar-SA" sz="3200" dirty="0" smtClean="0"/>
              <a:t>ذالك الكتاب لا ريب فيه </a:t>
            </a:r>
            <a:r>
              <a:rPr lang="en-US" sz="3200" dirty="0" smtClean="0"/>
              <a:t> </a:t>
            </a:r>
            <a:r>
              <a:rPr lang="en-US" sz="2000" dirty="0" err="1" smtClean="0"/>
              <a:t>আয়াতাংশের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</a:p>
          <a:p>
            <a:r>
              <a:rPr lang="en-US" sz="2000" dirty="0" err="1" smtClean="0"/>
              <a:t>উত্তরঃ</a:t>
            </a:r>
            <a:r>
              <a:rPr lang="en-US" sz="2000" dirty="0" smtClean="0"/>
              <a:t> </a:t>
            </a:r>
            <a:r>
              <a:rPr lang="en-US" sz="2000" dirty="0" err="1" smtClean="0"/>
              <a:t>এটা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কিতাব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সন্দেহ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নেই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প্রশ্নঃ</a:t>
            </a:r>
            <a:r>
              <a:rPr lang="en-US" sz="2000" dirty="0" smtClean="0"/>
              <a:t> </a:t>
            </a:r>
            <a:r>
              <a:rPr lang="ar-SA" sz="3200" dirty="0" smtClean="0"/>
              <a:t>يوقنون</a:t>
            </a:r>
            <a:r>
              <a:rPr lang="en-US" sz="3200" dirty="0" smtClean="0"/>
              <a:t>-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 </a:t>
            </a:r>
          </a:p>
          <a:p>
            <a:r>
              <a:rPr lang="en-US" sz="2000" dirty="0"/>
              <a:t> </a:t>
            </a:r>
            <a:r>
              <a:rPr lang="en-US" sz="2000" dirty="0" err="1" smtClean="0"/>
              <a:t>উত্তরঃ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বাবে</a:t>
            </a:r>
            <a:r>
              <a:rPr lang="en-US" sz="2000" dirty="0" smtClean="0"/>
              <a:t> </a:t>
            </a:r>
            <a:r>
              <a:rPr lang="ar-SA" sz="3200" dirty="0" smtClean="0"/>
              <a:t>افعال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7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82"/>
            <a:ext cx="91292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914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বাড়ির</a:t>
            </a:r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কাজ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05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বাড়িতে</a:t>
            </a:r>
            <a:r>
              <a:rPr lang="en-US" dirty="0" smtClean="0"/>
              <a:t> </a:t>
            </a:r>
            <a:r>
              <a:rPr lang="en-US" dirty="0" err="1" smtClean="0"/>
              <a:t>গিয়ে</a:t>
            </a:r>
            <a:r>
              <a:rPr lang="en-US" dirty="0" smtClean="0"/>
              <a:t> </a:t>
            </a:r>
            <a:r>
              <a:rPr lang="en-US" dirty="0" err="1" smtClean="0"/>
              <a:t>পাঠটি</a:t>
            </a:r>
            <a:r>
              <a:rPr lang="en-US" dirty="0" smtClean="0"/>
              <a:t> </a:t>
            </a:r>
            <a:r>
              <a:rPr lang="en-US" dirty="0" err="1" smtClean="0"/>
              <a:t>মনযোগ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পড়বে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প্রশ্নটির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প্রশ্নঃ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মুত্তাকি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কারা</a:t>
            </a:r>
            <a:r>
              <a:rPr lang="en-US" sz="2000" dirty="0" smtClean="0"/>
              <a:t> ?</a:t>
            </a:r>
            <a:r>
              <a:rPr lang="en-US" sz="2000" dirty="0" err="1" smtClean="0"/>
              <a:t>কুরআনের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আলোকে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মুত্তাকিদের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গুণাবলী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বর্ণনা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।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3672" y="3276600"/>
            <a:ext cx="7086601" cy="3124200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25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91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شكرا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83773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الله حافظ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1"/>
            <a:ext cx="71627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48243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accent4"/>
                </a:solidFill>
              </a:rPr>
              <a:t>السلام عليكم و رحمة الله وبركاته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0480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اهلا و سهلا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71439"/>
            <a:ext cx="4762500" cy="2548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45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بسم الله الرحمن الرحيم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61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09"/>
            <a:ext cx="9143999" cy="6851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436" y="9906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تعريف الاستاذ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5400" u="sng" dirty="0" smtClean="0">
                <a:solidFill>
                  <a:srgbClr val="FF0000"/>
                </a:solidFill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0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মোঃ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আব্দুল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কদ্দুছ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</a:t>
            </a:r>
            <a:r>
              <a:rPr lang="en-US" dirty="0" err="1" smtClean="0">
                <a:solidFill>
                  <a:srgbClr val="0070C0"/>
                </a:solidFill>
              </a:rPr>
              <a:t>এম.এম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এম.এ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বি.এড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সহসুপার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কৈয়ারচালা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পূর্বপাড়া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বালিকা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দাখিল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মাদরাসা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ফুলবাড়িয়া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</a:rPr>
              <a:t>ময়মনসিংহ</a:t>
            </a:r>
            <a:r>
              <a:rPr lang="en-US" sz="2000" dirty="0" smtClean="0">
                <a:solidFill>
                  <a:srgbClr val="0070C0"/>
                </a:solidFill>
              </a:rPr>
              <a:t>।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1847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14500" y="1524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تعريف الدرس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পরিচিতি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429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শ্রেণীঃ</a:t>
            </a:r>
            <a:r>
              <a:rPr lang="en-US" sz="2000" dirty="0" smtClean="0">
                <a:solidFill>
                  <a:srgbClr val="0070C0"/>
                </a:solidFill>
              </a:rPr>
              <a:t> ৯ম 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বিষয়ঃ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কুরআন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মাজিদ</a:t>
            </a:r>
            <a:r>
              <a:rPr lang="en-US" sz="2000" dirty="0" smtClean="0">
                <a:solidFill>
                  <a:srgbClr val="0070C0"/>
                </a:solidFill>
              </a:rPr>
              <a:t> ও </a:t>
            </a:r>
            <a:r>
              <a:rPr lang="en-US" sz="2000" dirty="0" err="1" smtClean="0">
                <a:solidFill>
                  <a:srgbClr val="0070C0"/>
                </a:solidFill>
              </a:rPr>
              <a:t>তাজভিদ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sz="2000" dirty="0" smtClean="0">
                <a:solidFill>
                  <a:srgbClr val="0070C0"/>
                </a:solidFill>
              </a:rPr>
              <a:t> ১ম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1847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75259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76200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03379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اختبار الذهن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মেধা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যাচাই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8789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انظر الى الصور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16708"/>
            <a:ext cx="2438400" cy="162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624316"/>
            <a:ext cx="2971800" cy="165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2041801"/>
            <a:ext cx="1755218" cy="117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41292"/>
            <a:ext cx="17526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4" y="3269715"/>
            <a:ext cx="3657600" cy="2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0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9588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اعلان الدرس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447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ঘোষণা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7113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আজকে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আলোচনা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করব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276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সুরা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আল-বাকারা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495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প্রথম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রুকু</a:t>
            </a:r>
            <a:r>
              <a:rPr lang="en-US" sz="2400" dirty="0" smtClean="0">
                <a:solidFill>
                  <a:srgbClr val="0070C0"/>
                </a:solidFill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</a:rPr>
              <a:t>আয়াত</a:t>
            </a:r>
            <a:r>
              <a:rPr lang="en-US" sz="2400" dirty="0" smtClean="0">
                <a:solidFill>
                  <a:srgbClr val="0070C0"/>
                </a:solidFill>
              </a:rPr>
              <a:t> ১ - - - ৫ 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69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نتائج الدرس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752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00000"/>
                </a:solidFill>
              </a:rPr>
              <a:t>শিখন</a:t>
            </a:r>
            <a:r>
              <a:rPr lang="en-US" sz="3600" u="sng" dirty="0" smtClean="0">
                <a:solidFill>
                  <a:srgbClr val="C00000"/>
                </a:solidFill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</a:rPr>
              <a:t>ফল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পাঠ</a:t>
            </a:r>
            <a:r>
              <a:rPr lang="en-US" sz="2000" dirty="0" smtClean="0"/>
              <a:t> </a:t>
            </a:r>
            <a:r>
              <a:rPr lang="en-US" sz="2000" dirty="0" err="1" smtClean="0"/>
              <a:t>শেষে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শিক্ষার্থীরা</a:t>
            </a:r>
            <a:r>
              <a:rPr lang="en-US" sz="2000" dirty="0" smtClean="0"/>
              <a:t> -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3909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আয়াত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গুলির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অনুবাদ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আয়াত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গুলির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আয়াত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গুলির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শানে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নুজুল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বর্ণনা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মুত্তাকিদের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পরিচয়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বর্ণনা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গুরুত্বপূর্ণ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শব্দগুলির</a:t>
            </a:r>
            <a:r>
              <a:rPr lang="ar-SA" sz="2400" dirty="0" smtClean="0">
                <a:solidFill>
                  <a:srgbClr val="0070C0"/>
                </a:solidFill>
              </a:rPr>
              <a:t>تحقيق 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70C0"/>
                </a:solidFill>
              </a:rPr>
              <a:t>গুরুত্বপূর্ণ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বাক্য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গুলির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ar-SA" sz="2400" dirty="0" smtClean="0">
                <a:solidFill>
                  <a:srgbClr val="0070C0"/>
                </a:solidFill>
              </a:rPr>
              <a:t>تركيب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14335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" y="48491"/>
            <a:ext cx="90383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527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উপস্থাপন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প্রথমে</a:t>
            </a:r>
            <a:r>
              <a:rPr lang="en-US" dirty="0" smtClean="0"/>
              <a:t> </a:t>
            </a:r>
            <a:r>
              <a:rPr lang="en-US" dirty="0" err="1" smtClean="0"/>
              <a:t>আয়াতগুলির</a:t>
            </a:r>
            <a:r>
              <a:rPr lang="en-US" dirty="0" smtClean="0"/>
              <a:t> </a:t>
            </a:r>
            <a:r>
              <a:rPr lang="en-US" dirty="0" err="1" smtClean="0"/>
              <a:t>তেলাওয়াত</a:t>
            </a:r>
            <a:r>
              <a:rPr lang="en-US" dirty="0" smtClean="0"/>
              <a:t> </a:t>
            </a:r>
            <a:r>
              <a:rPr lang="en-US" dirty="0" err="1" smtClean="0"/>
              <a:t>শুনে</a:t>
            </a:r>
            <a:r>
              <a:rPr lang="en-US" dirty="0" smtClean="0"/>
              <a:t> </a:t>
            </a:r>
            <a:r>
              <a:rPr lang="en-US" dirty="0" err="1" smtClean="0"/>
              <a:t>নেই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763982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solidFill>
                  <a:srgbClr val="0070C0"/>
                </a:solidFill>
              </a:rPr>
              <a:t>الم – ذالك الكتاب لاريب فيه –هدى للمتقين –الذين يؤمنون بالغيب و يقيمون الصلواة ومما رزقناهم ينفقون- والذين يؤمنون بما انزل اليك وما انزل من قبلك و بالاخرة هم يوقنون- اولئك على هدى من ربهم و الئك هم المفلحون -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8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33400"/>
            <a:ext cx="866775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6" y="-1663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990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</a:rPr>
              <a:t>অনুবাদ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১. </a:t>
            </a:r>
            <a:r>
              <a:rPr lang="en-US" sz="2000" dirty="0" err="1" smtClean="0">
                <a:solidFill>
                  <a:srgbClr val="0070C0"/>
                </a:solidFill>
              </a:rPr>
              <a:t>আলিফ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লাম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মীম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এর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অর্থ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আল্লাহ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এবং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রাসুল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সা.ভাল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জানেন</a:t>
            </a:r>
            <a:r>
              <a:rPr lang="en-US" sz="2000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২.এটা </a:t>
            </a:r>
            <a:r>
              <a:rPr lang="en-US" sz="2000" dirty="0" err="1" smtClean="0">
                <a:solidFill>
                  <a:srgbClr val="0070C0"/>
                </a:solidFill>
              </a:rPr>
              <a:t>সেই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কিতাব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</a:rPr>
              <a:t>যাতে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কোন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সন্দেহ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নেই।এটা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মুত্তাকিদের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জন্য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পথ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প্রদর্শক</a:t>
            </a:r>
            <a:r>
              <a:rPr lang="en-US" sz="2000" dirty="0" smtClean="0">
                <a:solidFill>
                  <a:srgbClr val="0070C0"/>
                </a:solidFill>
              </a:rPr>
              <a:t>।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৩. </a:t>
            </a:r>
            <a:r>
              <a:rPr lang="en-US" sz="2000" dirty="0" err="1" smtClean="0">
                <a:solidFill>
                  <a:srgbClr val="0070C0"/>
                </a:solidFill>
              </a:rPr>
              <a:t>অদৃশ্যের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প্রতি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ইমান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আনে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সালাত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কায়েম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এবং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আমি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তাদেরকে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যে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জীবিকা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দান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করেছি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থেকে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তারা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ব্যয়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করে</a:t>
            </a:r>
            <a:r>
              <a:rPr lang="en-US" sz="2000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৪. </a:t>
            </a:r>
            <a:r>
              <a:rPr lang="en-US" sz="2000" dirty="0" err="1" smtClean="0">
                <a:solidFill>
                  <a:srgbClr val="0070C0"/>
                </a:solidFill>
              </a:rPr>
              <a:t>আর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আপনার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প্রতি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যা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অবতীর্ণ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হয়েছে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এবং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আপনার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পূর্বে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যা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অবতীর্ণ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হয়েছিল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তাতে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যারা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ইমান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আনে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এবং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যারা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আখেরাতে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দৃঢ়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বিশ্বাস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করে</a:t>
            </a:r>
            <a:r>
              <a:rPr lang="en-US" sz="2000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৫. </a:t>
            </a:r>
            <a:r>
              <a:rPr lang="en-US" sz="2000" dirty="0" err="1" smtClean="0">
                <a:solidFill>
                  <a:srgbClr val="0070C0"/>
                </a:solidFill>
              </a:rPr>
              <a:t>তারাই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তাদের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প্রতিপালকের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নির্দেশিত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পথে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রয়েছে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এবং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তারাই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সফলকাম</a:t>
            </a:r>
            <a:r>
              <a:rPr lang="en-US" sz="2000" dirty="0" smtClean="0">
                <a:solidFill>
                  <a:srgbClr val="0070C0"/>
                </a:solidFill>
              </a:rPr>
              <a:t> ।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4419600"/>
            <a:ext cx="184785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1847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2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457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71</cp:revision>
  <dcterms:created xsi:type="dcterms:W3CDTF">2021-06-30T14:24:17Z</dcterms:created>
  <dcterms:modified xsi:type="dcterms:W3CDTF">2021-07-03T11:21:06Z</dcterms:modified>
</cp:coreProperties>
</file>