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79" r:id="rId3"/>
    <p:sldId id="257" r:id="rId4"/>
    <p:sldId id="264" r:id="rId5"/>
    <p:sldId id="260" r:id="rId6"/>
    <p:sldId id="278" r:id="rId7"/>
    <p:sldId id="273" r:id="rId8"/>
    <p:sldId id="285" r:id="rId9"/>
    <p:sldId id="275" r:id="rId10"/>
    <p:sldId id="274" r:id="rId11"/>
    <p:sldId id="276" r:id="rId12"/>
    <p:sldId id="266" r:id="rId13"/>
    <p:sldId id="267" r:id="rId14"/>
    <p:sldId id="268" r:id="rId15"/>
    <p:sldId id="269" r:id="rId16"/>
    <p:sldId id="270" r:id="rId17"/>
    <p:sldId id="281" r:id="rId18"/>
    <p:sldId id="282" r:id="rId19"/>
    <p:sldId id="283" r:id="rId20"/>
    <p:sldId id="284" r:id="rId21"/>
    <p:sldId id="27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B9E214-1BC5-4D37-A3C2-2B66B963AEFA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F162F4-B553-4C30-9C4E-48D43A96F4D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1631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9E214-1BC5-4D37-A3C2-2B66B963AEFA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62F4-B553-4C30-9C4E-48D43A96F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55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9E214-1BC5-4D37-A3C2-2B66B963AEFA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62F4-B553-4C30-9C4E-48D43A96F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1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9E214-1BC5-4D37-A3C2-2B66B963AEFA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62F4-B553-4C30-9C4E-48D43A96F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621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9E214-1BC5-4D37-A3C2-2B66B963AEFA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62F4-B553-4C30-9C4E-48D43A96F4D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0708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9E214-1BC5-4D37-A3C2-2B66B963AEFA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62F4-B553-4C30-9C4E-48D43A96F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51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9E214-1BC5-4D37-A3C2-2B66B963AEFA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62F4-B553-4C30-9C4E-48D43A96F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97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9E214-1BC5-4D37-A3C2-2B66B963AEFA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62F4-B553-4C30-9C4E-48D43A96F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27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9E214-1BC5-4D37-A3C2-2B66B963AEFA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62F4-B553-4C30-9C4E-48D43A96F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105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9E214-1BC5-4D37-A3C2-2B66B963AEFA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62F4-B553-4C30-9C4E-48D43A96F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81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9E214-1BC5-4D37-A3C2-2B66B963AEFA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62F4-B553-4C30-9C4E-48D43A96F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27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2B9E214-1BC5-4D37-A3C2-2B66B963AEFA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BF162F4-B553-4C30-9C4E-48D43A96F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06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35821" y="642426"/>
            <a:ext cx="5570302" cy="1240162"/>
          </a:xfrm>
          <a:prstGeom prst="ellipse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solidFill>
                  <a:schemeClr val="tx1"/>
                </a:solidFill>
              </a:rPr>
              <a:t>بسم الله الرحمن الرحيم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4061" y="4508928"/>
            <a:ext cx="10434917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7030A0"/>
                </a:solidFill>
              </a:rPr>
              <a:t>পদুয়া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আইনুল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উলুম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দারুচ্ছুন্নাহ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কামিল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এম,এ</a:t>
            </a:r>
            <a:r>
              <a:rPr lang="en-US" sz="3600" dirty="0" smtClean="0">
                <a:solidFill>
                  <a:srgbClr val="7030A0"/>
                </a:solidFill>
              </a:rPr>
              <a:t>, </a:t>
            </a:r>
            <a:r>
              <a:rPr lang="en-US" sz="3600" dirty="0" err="1" smtClean="0">
                <a:solidFill>
                  <a:srgbClr val="7030A0"/>
                </a:solidFill>
              </a:rPr>
              <a:t>মাদরাসা</a:t>
            </a:r>
            <a:endParaRPr lang="en-US" sz="3600" dirty="0" smtClean="0">
              <a:solidFill>
                <a:srgbClr val="7030A0"/>
              </a:solidFill>
            </a:endParaRPr>
          </a:p>
          <a:p>
            <a:pPr algn="ctr"/>
            <a:r>
              <a:rPr lang="en-US" sz="3600" dirty="0" err="1" smtClean="0">
                <a:solidFill>
                  <a:srgbClr val="7030A0"/>
                </a:solidFill>
              </a:rPr>
              <a:t>লোহাগাড়া</a:t>
            </a:r>
            <a:r>
              <a:rPr lang="en-US" sz="3600" dirty="0" smtClean="0">
                <a:solidFill>
                  <a:srgbClr val="7030A0"/>
                </a:solidFill>
              </a:rPr>
              <a:t>, </a:t>
            </a:r>
            <a:r>
              <a:rPr lang="en-US" sz="3600" dirty="0" err="1" smtClean="0">
                <a:solidFill>
                  <a:srgbClr val="7030A0"/>
                </a:solidFill>
              </a:rPr>
              <a:t>চট্টগ্রাম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042641" y="2608724"/>
            <a:ext cx="2017059" cy="981636"/>
          </a:xfrm>
          <a:prstGeom prst="roundRect">
            <a:avLst/>
          </a:prstGeom>
          <a:solidFill>
            <a:srgbClr val="92D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</a:rPr>
              <a:t>পরিচিতি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05530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63275" y="605121"/>
            <a:ext cx="8283388" cy="52322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/>
              <a:t>الأب     :  كم ساعة تقرأ القرن كل يوم ؟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963275" y="1552584"/>
            <a:ext cx="8283389" cy="52322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/>
              <a:t>نعمان   :   اقرأ ساعة والنصف تقريبا .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963275" y="2581840"/>
            <a:ext cx="8283388" cy="52322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/>
              <a:t>الأب     :  أأنت تقرأ القران بالترجمة ام تتلو القران فقط  ؟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963275" y="3583091"/>
            <a:ext cx="8283389" cy="52322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/>
              <a:t>نعمان   :   اقرأ القران بالترجمة .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963275" y="4666128"/>
            <a:ext cx="8283388" cy="52322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/>
              <a:t>الأب     :  اجسنت من اين أنت تقرأ القران ألان ؟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963275" y="5613591"/>
            <a:ext cx="8283389" cy="52322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/>
              <a:t>نعمان   :   اقرأ من سورة البقرة . 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4505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4568">
        <p14:prism isContent="1" isInverted="1"/>
      </p:transition>
    </mc:Choice>
    <mc:Fallback xmlns="">
      <p:transition spd="slow" advTm="456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9487" y="605121"/>
            <a:ext cx="8283388" cy="523220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/>
              <a:t>الأب     :  من اي كتاب أنت تقرأ الترجمة ؟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909487" y="1552584"/>
            <a:ext cx="8283389" cy="523220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/>
              <a:t>نعمان   :   اقرأ من كتاب المدرسة .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909487" y="2581840"/>
            <a:ext cx="8283388" cy="523220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/>
              <a:t>الأب     :  هذا جيد ؟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909487" y="3583091"/>
            <a:ext cx="8283389" cy="523220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/>
              <a:t>نعمان   :   قد يفسر الاستاذ في الفصل يا ابي .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909487" y="4666128"/>
            <a:ext cx="8283388" cy="523220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/>
              <a:t>الأب     :  كم سورة في القران الكريم ؟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909487" y="5613591"/>
            <a:ext cx="8283389" cy="523220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/>
              <a:t>نعمان   :   في القران الكريم مأة و اربع عشرة سورة . 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238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3528">
        <p14:honeycomb/>
      </p:transition>
    </mc:Choice>
    <mc:Fallback xmlns="">
      <p:transition spd="slow" advTm="352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09487" y="605121"/>
            <a:ext cx="8283388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/>
              <a:t>الأب     :  ما هي السورة المكية والمدنية ؟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909487" y="1566031"/>
            <a:ext cx="8283389" cy="18158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/>
              <a:t>نعمان   :   في القران الكريم مأة واربع عشرة سورة, </a:t>
            </a:r>
          </a:p>
          <a:p>
            <a:pPr algn="r"/>
            <a:r>
              <a:rPr lang="ar-SA" sz="2800" dirty="0"/>
              <a:t> </a:t>
            </a:r>
            <a:r>
              <a:rPr lang="ar-SA" sz="2800" dirty="0" smtClean="0"/>
              <a:t>             أما السور المكية هي التي نزلت قبل الهجرة</a:t>
            </a:r>
          </a:p>
          <a:p>
            <a:pPr algn="r"/>
            <a:r>
              <a:rPr lang="ar-SA" sz="2800" dirty="0"/>
              <a:t> </a:t>
            </a:r>
            <a:r>
              <a:rPr lang="ar-SA" sz="2800" dirty="0" smtClean="0"/>
              <a:t>             ولو في غير مكة والسور المدنية هي التي  </a:t>
            </a:r>
          </a:p>
          <a:p>
            <a:pPr algn="r"/>
            <a:r>
              <a:rPr lang="ar-SA" sz="2800" dirty="0"/>
              <a:t> </a:t>
            </a:r>
            <a:r>
              <a:rPr lang="ar-SA" sz="2800" dirty="0" smtClean="0"/>
              <a:t>             نزلت بعد الهجرة ولو في غير المدينة . 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909487" y="3819603"/>
            <a:ext cx="8377522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/>
              <a:t>الأب    :  ما هي خصائص السور المكية والسور المدنية ؟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909487" y="4752983"/>
            <a:ext cx="8283389" cy="1384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/>
              <a:t>نعمان   :   السور المكية نزلت بالوعد والوعيد والتبشير </a:t>
            </a:r>
          </a:p>
          <a:p>
            <a:pPr algn="r"/>
            <a:r>
              <a:rPr lang="ar-SA" sz="2800" dirty="0"/>
              <a:t> </a:t>
            </a:r>
            <a:r>
              <a:rPr lang="ar-SA" sz="2800" dirty="0" smtClean="0"/>
              <a:t>             والتحذير, والسور المدنية نزلت بألأحكام </a:t>
            </a:r>
          </a:p>
          <a:p>
            <a:pPr algn="r"/>
            <a:r>
              <a:rPr lang="ar-SA" sz="2800" dirty="0"/>
              <a:t> </a:t>
            </a:r>
            <a:r>
              <a:rPr lang="ar-SA" sz="2800" dirty="0" smtClean="0"/>
              <a:t>             التشريعية غالبا . 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21055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3970">
        <p15:prstTrans prst="airplane"/>
      </p:transition>
    </mc:Choice>
    <mc:Fallback xmlns="">
      <p:transition spd="slow" advTm="397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63275" y="1251216"/>
            <a:ext cx="8377522" cy="52322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/>
              <a:t>الأب      :  ما اطول سورة في القران الكريم ؟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963275" y="2184596"/>
            <a:ext cx="8377522" cy="954107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/>
              <a:t>نعمان   : </a:t>
            </a:r>
            <a:r>
              <a:rPr lang="ar-SA" sz="2800" dirty="0"/>
              <a:t>اطول سورة في القران الكريم </a:t>
            </a:r>
            <a:r>
              <a:rPr lang="ar-SA" sz="2800" dirty="0" smtClean="0"/>
              <a:t>هي : سورة</a:t>
            </a:r>
          </a:p>
          <a:p>
            <a:pPr algn="r"/>
            <a:r>
              <a:rPr lang="ar-SA" sz="2800" dirty="0"/>
              <a:t> </a:t>
            </a:r>
            <a:r>
              <a:rPr lang="ar-SA" sz="2800" dirty="0" smtClean="0"/>
              <a:t>           البقرة , 286 اية.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994652" y="3608924"/>
            <a:ext cx="8377522" cy="52322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/>
              <a:t>الأب      :  ما اقصر سورة في القران الكريم ؟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061888" y="4542304"/>
            <a:ext cx="8278910" cy="954107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/>
              <a:t>نعمان   : اقصر </a:t>
            </a:r>
            <a:r>
              <a:rPr lang="ar-SA" sz="2800" dirty="0"/>
              <a:t>سورة في القران الكريم </a:t>
            </a:r>
            <a:r>
              <a:rPr lang="ar-SA" sz="2800" dirty="0" smtClean="0"/>
              <a:t>هي : سورة  </a:t>
            </a:r>
          </a:p>
          <a:p>
            <a:pPr algn="r"/>
            <a:r>
              <a:rPr lang="ar-SA" sz="2800" dirty="0"/>
              <a:t> </a:t>
            </a:r>
            <a:r>
              <a:rPr lang="ar-SA" sz="2800" dirty="0" smtClean="0"/>
              <a:t>           الكوثر, 3 اية.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84060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968">
        <p14:prism isInverted="1"/>
      </p:transition>
    </mc:Choice>
    <mc:Fallback xmlns="">
      <p:transition spd="slow" advTm="396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63275" y="1251216"/>
            <a:ext cx="8377522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/>
              <a:t>الأب      :  هل تحفظ اية الكرسي يا ولدي ؟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061887" y="3608924"/>
            <a:ext cx="8377522" cy="9541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/>
              <a:t>الأب      :  خلال كم سنة تم نزول القران الكريم علي</a:t>
            </a:r>
          </a:p>
          <a:p>
            <a:pPr algn="r"/>
            <a:r>
              <a:rPr lang="ar-SA" sz="2800" dirty="0"/>
              <a:t> </a:t>
            </a:r>
            <a:r>
              <a:rPr lang="ar-SA" sz="2800" dirty="0" smtClean="0"/>
              <a:t>             رسول الله صلي الله علية وسلم ؟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061887" y="2189070"/>
            <a:ext cx="8283389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/>
              <a:t>نعمان   : نعم يا ابوي انا حفظتها, الحمد لله .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173946" y="5219139"/>
            <a:ext cx="8283389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/>
              <a:t>نعمان   : نزل القران في ثلاث و عشرين سنة 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1275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48"/>
    </mc:Choice>
    <mc:Fallback xmlns="">
      <p:transition spd="slow" advTm="36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963275" y="1251216"/>
            <a:ext cx="8377522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/>
              <a:t>الأب      :  من الذي رتب سور القران كما هي الان في</a:t>
            </a:r>
          </a:p>
          <a:p>
            <a:pPr algn="r"/>
            <a:r>
              <a:rPr lang="ar-SA" sz="2800" dirty="0"/>
              <a:t> </a:t>
            </a:r>
            <a:r>
              <a:rPr lang="ar-SA" sz="2800" dirty="0" smtClean="0"/>
              <a:t>             المصحف ؟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061887" y="3608924"/>
            <a:ext cx="8377522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/>
              <a:t>الأب      :  من الذي امر بجمع القران بعد وفاة النبي</a:t>
            </a:r>
          </a:p>
          <a:p>
            <a:pPr algn="r"/>
            <a:r>
              <a:rPr lang="ar-SA" sz="2800" dirty="0"/>
              <a:t> </a:t>
            </a:r>
            <a:r>
              <a:rPr lang="ar-SA" sz="2800" dirty="0" smtClean="0"/>
              <a:t>             صلي الله عليه وسلم ؟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061887" y="2632821"/>
            <a:ext cx="8283389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/>
              <a:t>نعمان   : هو رسول الله . 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2173946" y="5219139"/>
            <a:ext cx="8283389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/>
              <a:t>نعمان   : سيدنا ابو بكر الصديق رضي الله عنه 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40392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2230">
        <p15:prstTrans prst="fracture"/>
      </p:transition>
    </mc:Choice>
    <mc:Fallback xmlns="">
      <p:transition spd="slow" advTm="223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61887" y="1793570"/>
            <a:ext cx="8377522" cy="95410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/>
              <a:t>الأب      : ما شاء الله انت تعلم عن القران الكريم جيد,  </a:t>
            </a:r>
          </a:p>
          <a:p>
            <a:pPr algn="r"/>
            <a:r>
              <a:rPr lang="ar-SA" sz="2800" dirty="0"/>
              <a:t> </a:t>
            </a:r>
            <a:r>
              <a:rPr lang="ar-SA" sz="2800" dirty="0" smtClean="0"/>
              <a:t>            انت طالب ممتاز. ادعو لك خيرا ؟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173946" y="3403785"/>
            <a:ext cx="8283389" cy="52322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/>
              <a:t>نعمان   : الحمد لله شكرا جزيلا يا ابوي 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758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2938">
        <p14:pan dir="u"/>
      </p:transition>
    </mc:Choice>
    <mc:Fallback xmlns="">
      <p:transition spd="slow" advTm="293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681318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ar-SA" sz="2800" dirty="0" smtClean="0">
                <a:solidFill>
                  <a:srgbClr val="0000FF"/>
                </a:solidFill>
              </a:rPr>
              <a:t>الف - استخرج الافعال الماضية ثم حول الي المضارع. 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649" y="1492623"/>
            <a:ext cx="9872871" cy="4437530"/>
          </a:xfrm>
        </p:spPr>
        <p:txBody>
          <a:bodyPr/>
          <a:lstStyle/>
          <a:p>
            <a:pPr algn="r"/>
            <a:r>
              <a:rPr lang="ar-SA" dirty="0" smtClean="0">
                <a:solidFill>
                  <a:srgbClr val="00B0F0"/>
                </a:solidFill>
              </a:rPr>
              <a:t>الجواب : استخراج الافعال الماضية مع التحويل الي المضارع. </a:t>
            </a:r>
            <a:endParaRPr lang="en-US" dirty="0">
              <a:solidFill>
                <a:srgbClr val="00B0F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040776"/>
              </p:ext>
            </p:extLst>
          </p:nvPr>
        </p:nvGraphicFramePr>
        <p:xfrm>
          <a:off x="2032000" y="2091260"/>
          <a:ext cx="8127999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3718"/>
                <a:gridCol w="2770094"/>
                <a:gridCol w="198418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التحويل الي المضارع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الافعال الماضية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الرقم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يجيئ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جاء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تحسن</a:t>
                      </a:r>
                      <a:r>
                        <a:rPr lang="ar-SA" sz="2400" baseline="0" dirty="0" smtClean="0"/>
                        <a:t> 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احسنت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2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تنزل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نزلت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3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احفظ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حفظت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4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يرتب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رتب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5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يأمر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أمر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6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يشاء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شاء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7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1482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0" y="609600"/>
            <a:ext cx="9875520" cy="6813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sz="2800" dirty="0">
                <a:solidFill>
                  <a:srgbClr val="0000FF"/>
                </a:solidFill>
              </a:rPr>
              <a:t>ب</a:t>
            </a:r>
            <a:r>
              <a:rPr lang="ar-SA" sz="2800" dirty="0" smtClean="0">
                <a:solidFill>
                  <a:srgbClr val="0000FF"/>
                </a:solidFill>
              </a:rPr>
              <a:t> - استخرج الافعال المضارع ثم حول الي الماضي. 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145649" y="1492623"/>
            <a:ext cx="9872871" cy="443753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dirty="0" smtClean="0">
                <a:solidFill>
                  <a:srgbClr val="C00000"/>
                </a:solidFill>
              </a:rPr>
              <a:t>الجواب : استخراج الافعال المضارع مع التحويل الي الماضي . </a:t>
            </a:r>
          </a:p>
          <a:p>
            <a:pPr algn="r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933766"/>
              </p:ext>
            </p:extLst>
          </p:nvPr>
        </p:nvGraphicFramePr>
        <p:xfrm>
          <a:off x="2032000" y="2091260"/>
          <a:ext cx="8127999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3718"/>
                <a:gridCol w="2770094"/>
                <a:gridCol w="198418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التحويل الي الماضي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الافعال المضارع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الرقم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درس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يدرس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قرأ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يقرأ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2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تلوت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تتلو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3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فسر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يفسر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4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حفظت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تحفظ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5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علمت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تعلم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6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قرأت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أقرأ</a:t>
                      </a:r>
                      <a:r>
                        <a:rPr lang="ar-SA" sz="2400" baseline="0" dirty="0" smtClean="0"/>
                        <a:t> 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7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05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143000" y="609600"/>
            <a:ext cx="9875520" cy="6813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sz="2800" dirty="0">
                <a:solidFill>
                  <a:srgbClr val="0000FF"/>
                </a:solidFill>
              </a:rPr>
              <a:t>ج</a:t>
            </a:r>
            <a:r>
              <a:rPr lang="ar-SA" sz="2800" dirty="0" smtClean="0">
                <a:solidFill>
                  <a:srgbClr val="0000FF"/>
                </a:solidFill>
              </a:rPr>
              <a:t> - استخرج خمس كلمات من اسم التفضيل ثم اكتب معانيها . 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45649" y="1492623"/>
            <a:ext cx="9872871" cy="443753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dirty="0" smtClean="0"/>
              <a:t>الجواب : </a:t>
            </a:r>
            <a:r>
              <a:rPr lang="ar-SA" dirty="0" smtClean="0">
                <a:solidFill>
                  <a:srgbClr val="0000FF"/>
                </a:solidFill>
              </a:rPr>
              <a:t>استخراج</a:t>
            </a:r>
            <a:r>
              <a:rPr lang="ar-SA" sz="2400" dirty="0">
                <a:solidFill>
                  <a:srgbClr val="0000FF"/>
                </a:solidFill>
              </a:rPr>
              <a:t> خمس كلمات من اسم </a:t>
            </a:r>
            <a:r>
              <a:rPr lang="ar-SA" sz="2400" dirty="0" smtClean="0">
                <a:solidFill>
                  <a:srgbClr val="0000FF"/>
                </a:solidFill>
              </a:rPr>
              <a:t>التفضيل وكتابة </a:t>
            </a:r>
            <a:r>
              <a:rPr lang="ar-SA" sz="2400" dirty="0">
                <a:solidFill>
                  <a:srgbClr val="0000FF"/>
                </a:solidFill>
              </a:rPr>
              <a:t>معانيها</a:t>
            </a:r>
            <a:r>
              <a:rPr lang="ar-SA" dirty="0" smtClean="0"/>
              <a:t>. </a:t>
            </a:r>
          </a:p>
          <a:p>
            <a:pPr algn="r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437243"/>
              </p:ext>
            </p:extLst>
          </p:nvPr>
        </p:nvGraphicFramePr>
        <p:xfrm>
          <a:off x="2032000" y="2091260"/>
          <a:ext cx="8127999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3718"/>
                <a:gridCol w="3092823"/>
                <a:gridCol w="16614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معانيها</a:t>
                      </a:r>
                      <a:endParaRPr lang="en-US" sz="24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كلمات اسم التفضيل</a:t>
                      </a:r>
                      <a:endParaRPr lang="en-US" sz="24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الرقم</a:t>
                      </a:r>
                      <a:endParaRPr lang="en-US" sz="24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শ্রেষ্ঠতম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أجود</a:t>
                      </a:r>
                      <a:endParaRPr lang="en-US" sz="24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সুন্দরতম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أحسن</a:t>
                      </a:r>
                      <a:endParaRPr lang="en-US" sz="24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2</a:t>
                      </a:r>
                      <a:endParaRPr lang="en-US" sz="24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সবচেয়ে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মহিমান্বিত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أعظم</a:t>
                      </a:r>
                      <a:endParaRPr lang="en-US" sz="24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3</a:t>
                      </a:r>
                      <a:endParaRPr lang="en-US" sz="24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দীর্ঘতম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أطول</a:t>
                      </a:r>
                      <a:endParaRPr lang="en-US" sz="24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4</a:t>
                      </a:r>
                      <a:endParaRPr lang="en-US" sz="24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ক্ষুদ্রতম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أقصر</a:t>
                      </a:r>
                      <a:endParaRPr lang="en-US" sz="24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5</a:t>
                      </a:r>
                      <a:endParaRPr lang="en-US" sz="24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5076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84" y="244466"/>
            <a:ext cx="11732454" cy="636033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369" y="262454"/>
            <a:ext cx="1253540" cy="141932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104" y="317384"/>
            <a:ext cx="1590090" cy="1364397"/>
          </a:xfrm>
          <a:prstGeom prst="rect">
            <a:avLst/>
          </a:prstGeom>
          <a:ln w="3810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833" y="327637"/>
            <a:ext cx="2833349" cy="354168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659906" y="1990165"/>
            <a:ext cx="1627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النص المدروس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911622" y="3160058"/>
            <a:ext cx="2725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Mahmudul</a:t>
            </a:r>
            <a:r>
              <a:rPr lang="en-US" sz="1600" dirty="0" smtClean="0"/>
              <a:t> </a:t>
            </a:r>
            <a:r>
              <a:rPr lang="en-US" sz="1600" dirty="0" err="1" smtClean="0"/>
              <a:t>Huq</a:t>
            </a:r>
            <a:r>
              <a:rPr lang="en-US" sz="1600" dirty="0" smtClean="0"/>
              <a:t>. </a:t>
            </a:r>
            <a:r>
              <a:rPr lang="en-US" sz="1600" dirty="0" err="1" smtClean="0"/>
              <a:t>Asst</a:t>
            </a:r>
            <a:r>
              <a:rPr lang="en-US" sz="1600" dirty="0" smtClean="0"/>
              <a:t>: </a:t>
            </a:r>
            <a:r>
              <a:rPr lang="en-US" sz="1600" dirty="0" err="1" smtClean="0"/>
              <a:t>Moulovi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6193103" y="4262718"/>
            <a:ext cx="5738805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rgbClr val="00B050"/>
                </a:solidFill>
              </a:rPr>
              <a:t>মাহমুদুল</a:t>
            </a:r>
            <a:r>
              <a:rPr lang="en-US" sz="3600" dirty="0">
                <a:solidFill>
                  <a:srgbClr val="00B050"/>
                </a:solidFill>
              </a:rPr>
              <a:t> </a:t>
            </a:r>
            <a:r>
              <a:rPr lang="en-US" sz="3600" dirty="0" err="1">
                <a:solidFill>
                  <a:srgbClr val="00B050"/>
                </a:solidFill>
              </a:rPr>
              <a:t>হক</a:t>
            </a:r>
            <a:r>
              <a:rPr lang="en-US" sz="3600" dirty="0">
                <a:solidFill>
                  <a:srgbClr val="00B050"/>
                </a:solidFill>
              </a:rPr>
              <a:t/>
            </a:r>
            <a:br>
              <a:rPr lang="en-US" sz="3600" dirty="0">
                <a:solidFill>
                  <a:srgbClr val="00B050"/>
                </a:solidFill>
              </a:rPr>
            </a:br>
            <a:r>
              <a:rPr lang="en-US" sz="2800" dirty="0" err="1">
                <a:solidFill>
                  <a:srgbClr val="00B050"/>
                </a:solidFill>
              </a:rPr>
              <a:t>সহকারি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মৌলভী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br>
              <a:rPr lang="en-US" sz="2800" dirty="0">
                <a:solidFill>
                  <a:srgbClr val="00B050"/>
                </a:solidFill>
              </a:rPr>
            </a:br>
            <a:r>
              <a:rPr lang="en-US" dirty="0" err="1">
                <a:solidFill>
                  <a:srgbClr val="00B050"/>
                </a:solidFill>
              </a:rPr>
              <a:t>পদুয়া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আইনুল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উলুম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দারুচ্ছুন্নাহ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কামিল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মাদ্রাসা</a:t>
            </a:r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 err="1">
                <a:solidFill>
                  <a:srgbClr val="00B050"/>
                </a:solidFill>
              </a:rPr>
              <a:t>উপজেলা</a:t>
            </a:r>
            <a:r>
              <a:rPr lang="en-US" dirty="0">
                <a:solidFill>
                  <a:srgbClr val="00B050"/>
                </a:solidFill>
              </a:rPr>
              <a:t>: </a:t>
            </a:r>
            <a:r>
              <a:rPr lang="en-US" dirty="0" err="1">
                <a:solidFill>
                  <a:srgbClr val="00B050"/>
                </a:solidFill>
              </a:rPr>
              <a:t>লোহাগাড়া</a:t>
            </a:r>
            <a:r>
              <a:rPr lang="en-US" dirty="0">
                <a:solidFill>
                  <a:srgbClr val="00B050"/>
                </a:solidFill>
              </a:rPr>
              <a:t>, </a:t>
            </a:r>
            <a:r>
              <a:rPr lang="en-US" dirty="0" err="1">
                <a:solidFill>
                  <a:srgbClr val="00B050"/>
                </a:solidFill>
              </a:rPr>
              <a:t>জেলা</a:t>
            </a:r>
            <a:r>
              <a:rPr lang="en-US" dirty="0">
                <a:solidFill>
                  <a:srgbClr val="00B050"/>
                </a:solidFill>
              </a:rPr>
              <a:t>: </a:t>
            </a:r>
            <a:r>
              <a:rPr lang="en-US" dirty="0" err="1">
                <a:solidFill>
                  <a:srgbClr val="00B050"/>
                </a:solidFill>
              </a:rPr>
              <a:t>চট্টগ্রাম</a:t>
            </a:r>
            <a:r>
              <a:rPr lang="en-US" dirty="0">
                <a:solidFill>
                  <a:srgbClr val="00B050"/>
                </a:solidFill>
              </a:rPr>
              <a:t> </a:t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 err="1">
                <a:solidFill>
                  <a:srgbClr val="00B050"/>
                </a:solidFill>
              </a:rPr>
              <a:t>মোবাইল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নং</a:t>
            </a:r>
            <a:r>
              <a:rPr lang="en-US" dirty="0">
                <a:solidFill>
                  <a:srgbClr val="00B050"/>
                </a:solidFill>
              </a:rPr>
              <a:t> ০১৮১৭৭৩৭৮৩২</a:t>
            </a:r>
          </a:p>
        </p:txBody>
      </p:sp>
    </p:spTree>
    <p:extLst>
      <p:ext uri="{BB962C8B-B14F-4D97-AF65-F5344CB8AC3E}">
        <p14:creationId xmlns:p14="http://schemas.microsoft.com/office/powerpoint/2010/main" val="3619504873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0" y="609599"/>
            <a:ext cx="9875520" cy="8830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sz="2800" dirty="0" smtClean="0">
                <a:solidFill>
                  <a:srgbClr val="0000FF"/>
                </a:solidFill>
              </a:rPr>
              <a:t>د – تبادل الحوار شفهيا و كتابة مستخدما للكلمات بين القوسين .</a:t>
            </a:r>
          </a:p>
          <a:p>
            <a:pPr algn="r"/>
            <a:r>
              <a:rPr lang="ar-SA" sz="2800" dirty="0" smtClean="0">
                <a:solidFill>
                  <a:schemeClr val="tx1"/>
                </a:solidFill>
              </a:rPr>
              <a:t>(تقرأ \ القران الكريم \ بعد صلاة الفجر.)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145649" y="1613646"/>
            <a:ext cx="9872871" cy="443753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dirty="0" smtClean="0">
                <a:solidFill>
                  <a:srgbClr val="C00000"/>
                </a:solidFill>
              </a:rPr>
              <a:t>الجواب : استخراج الافعال المضارع مع التحويل الي الماضي . </a:t>
            </a:r>
          </a:p>
          <a:p>
            <a:pPr algn="r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624374"/>
              </p:ext>
            </p:extLst>
          </p:nvPr>
        </p:nvGraphicFramePr>
        <p:xfrm>
          <a:off x="1736166" y="2266071"/>
          <a:ext cx="896769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3094"/>
                <a:gridCol w="2514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الحوار</a:t>
                      </a:r>
                      <a:endParaRPr lang="en-US" sz="24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الرقم</a:t>
                      </a:r>
                      <a:endParaRPr lang="en-US" sz="24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ar-SA" sz="2400" dirty="0" smtClean="0"/>
                        <a:t>سعد  : ماذا تقرأ يا أحد ؟</a:t>
                      </a:r>
                      <a:endParaRPr lang="en-US" sz="24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ar-SA" sz="2400" dirty="0" smtClean="0"/>
                        <a:t>أحد</a:t>
                      </a:r>
                      <a:r>
                        <a:rPr lang="ar-SA" sz="2400" baseline="0" dirty="0" smtClean="0"/>
                        <a:t>    : أقرأ القران الكريم . </a:t>
                      </a:r>
                      <a:endParaRPr lang="en-US" sz="24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2</a:t>
                      </a:r>
                      <a:endParaRPr lang="en-US" sz="24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ar-SA" sz="2400" dirty="0" smtClean="0"/>
                        <a:t>سعد  : من اي وقت تقرأ القران ؟ </a:t>
                      </a:r>
                      <a:endParaRPr lang="en-US" sz="24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3</a:t>
                      </a:r>
                      <a:endParaRPr lang="en-US" sz="24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ar-SA" sz="2400" dirty="0" smtClean="0"/>
                        <a:t>أحد</a:t>
                      </a:r>
                      <a:r>
                        <a:rPr lang="ar-SA" sz="2400" baseline="0" dirty="0" smtClean="0"/>
                        <a:t>    : أقرأ القران من بعد صلاة الفجر. </a:t>
                      </a:r>
                      <a:endParaRPr lang="en-US" sz="24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4</a:t>
                      </a:r>
                      <a:endParaRPr lang="en-US" sz="24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ar-SA" sz="2400" dirty="0" smtClean="0"/>
                        <a:t>سعد  : أأنت تقرأ القران كل يوم ؟  </a:t>
                      </a:r>
                      <a:endParaRPr lang="en-US" sz="24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5</a:t>
                      </a:r>
                      <a:endParaRPr lang="en-US" sz="24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ar-SA" sz="2400" dirty="0" smtClean="0"/>
                        <a:t>أحد</a:t>
                      </a:r>
                      <a:r>
                        <a:rPr lang="ar-SA" sz="2400" baseline="0" dirty="0" smtClean="0"/>
                        <a:t>    : نعم, أقرأ كل يوم . </a:t>
                      </a:r>
                      <a:endParaRPr lang="en-US" sz="24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6</a:t>
                      </a:r>
                      <a:endParaRPr lang="en-US" sz="24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ar-SA" sz="2400" dirty="0" smtClean="0"/>
                        <a:t>سعد  : طيب</a:t>
                      </a:r>
                      <a:r>
                        <a:rPr lang="ar-SA" sz="2400" baseline="0" dirty="0" smtClean="0"/>
                        <a:t> . </a:t>
                      </a:r>
                      <a:endParaRPr lang="en-US" sz="24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7</a:t>
                      </a:r>
                      <a:endParaRPr lang="en-US" sz="24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132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48" y="199041"/>
            <a:ext cx="11725834" cy="630933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93376" y="484093"/>
            <a:ext cx="10623177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ar-SA" sz="3200" dirty="0" smtClean="0">
                <a:solidFill>
                  <a:srgbClr val="FFFF00"/>
                </a:solidFill>
              </a:rPr>
              <a:t>ارجو لقائكم في حصة اخري انشاء الله عز و جل جزاكم الله خيرا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76726" y="5475821"/>
            <a:ext cx="81085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400" dirty="0">
                <a:solidFill>
                  <a:srgbClr val="FF0000"/>
                </a:solidFill>
              </a:rPr>
              <a:t>السلام عليكم ورحمة الله وبركاته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04768" y="3039035"/>
            <a:ext cx="25011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002060"/>
                </a:solidFill>
              </a:rPr>
              <a:t>ধন্যবাদ</a:t>
            </a:r>
            <a:r>
              <a:rPr lang="en-US" sz="5400" dirty="0" smtClean="0">
                <a:solidFill>
                  <a:srgbClr val="002060"/>
                </a:solidFill>
              </a:rPr>
              <a:t> </a:t>
            </a:r>
            <a:endParaRPr lang="en-US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87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288">
        <p14:conveyor dir="l"/>
      </p:transition>
    </mc:Choice>
    <mc:Fallback xmlns="">
      <p:transition spd="slow" advTm="228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40927" y="1223492"/>
            <a:ext cx="7688686" cy="2034862"/>
          </a:xfrm>
          <a:prstGeom prst="round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0800000" scaled="1"/>
            <a:tileRect/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dirty="0">
                <a:solidFill>
                  <a:srgbClr val="C00000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السلام عليكم ورحمة الله وبركاته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2112137" y="4224274"/>
            <a:ext cx="8438632" cy="14465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ar-SA" sz="4400" dirty="0" smtClean="0">
                <a:solidFill>
                  <a:srgbClr val="C00000"/>
                </a:solidFill>
              </a:rPr>
              <a:t>اهلا سهلا مرحبا في حصة هذا اليوم</a:t>
            </a:r>
            <a:endParaRPr lang="en-US" sz="4400" dirty="0" smtClean="0">
              <a:solidFill>
                <a:srgbClr val="C00000"/>
              </a:solidFill>
            </a:endParaRPr>
          </a:p>
          <a:p>
            <a:pPr algn="ctr"/>
            <a:r>
              <a:rPr lang="en-US" sz="4400" dirty="0" err="1" smtClean="0"/>
              <a:t>আজকের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ক্লাসে</a:t>
            </a:r>
            <a:r>
              <a:rPr lang="en-US" sz="4400" dirty="0" smtClean="0"/>
              <a:t> </a:t>
            </a:r>
            <a:r>
              <a:rPr lang="en-US" sz="4400" dirty="0" err="1" smtClean="0"/>
              <a:t>সকলকে</a:t>
            </a:r>
            <a:r>
              <a:rPr lang="en-US" sz="4400" dirty="0" smtClean="0"/>
              <a:t> </a:t>
            </a:r>
            <a:r>
              <a:rPr lang="en-US" sz="4400" dirty="0" err="1" smtClean="0"/>
              <a:t>স্বাগতম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349222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69145" y="914399"/>
            <a:ext cx="10072467" cy="505499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C0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5400" dirty="0" smtClean="0">
              <a:solidFill>
                <a:schemeClr val="accent4"/>
              </a:solidFill>
              <a:latin typeface="Arabic Typesetting" panose="03020402040406030203" pitchFamily="66" charset="-78"/>
              <a:ea typeface="Arial Unicode MS" panose="020B0604020202020204" pitchFamily="34" charset="-128"/>
              <a:cs typeface="Arabic Typesetting" panose="03020402040406030203" pitchFamily="66" charset="-78"/>
            </a:endParaRPr>
          </a:p>
          <a:p>
            <a:pPr algn="ctr"/>
            <a:r>
              <a:rPr lang="ar-SA" sz="4800" dirty="0" smtClean="0">
                <a:solidFill>
                  <a:srgbClr val="FFFF00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الحمد </a:t>
            </a:r>
            <a:r>
              <a:rPr lang="ar-SA" sz="4800" dirty="0">
                <a:solidFill>
                  <a:srgbClr val="FFFF00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لله رب العالمين- والصلوة والسلام علي رسوله الكريم وعلي اله واصحابه </a:t>
            </a:r>
            <a:r>
              <a:rPr lang="ar-SA" sz="4800" dirty="0" smtClean="0">
                <a:solidFill>
                  <a:srgbClr val="FFFF00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اجمعين</a:t>
            </a:r>
            <a:r>
              <a:rPr lang="ar-SA" sz="5400" dirty="0" smtClean="0">
                <a:solidFill>
                  <a:srgbClr val="FFFF00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-</a:t>
            </a:r>
          </a:p>
          <a:p>
            <a:pPr algn="ctr"/>
            <a:r>
              <a:rPr lang="ar-SA" sz="6000" dirty="0">
                <a:solidFill>
                  <a:srgbClr val="FFFF00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/>
            </a:r>
            <a:br>
              <a:rPr lang="ar-SA" sz="6000" dirty="0">
                <a:solidFill>
                  <a:srgbClr val="FFFF00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</a:br>
            <a:r>
              <a:rPr lang="ar-SA" sz="6000" dirty="0">
                <a:solidFill>
                  <a:srgbClr val="FFFF00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 اما بعد</a:t>
            </a:r>
            <a:r>
              <a:rPr lang="ar-SA" sz="6000" dirty="0" smtClean="0">
                <a:solidFill>
                  <a:srgbClr val="FFFF00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:- سبحانك لا علم لنا ألا ما علمتنا أنك انت العليم الحكيم</a:t>
            </a:r>
            <a:endParaRPr lang="en-US" sz="6000" dirty="0">
              <a:solidFill>
                <a:srgbClr val="FFFF00"/>
              </a:solidFill>
              <a:latin typeface="Arabic Typesetting" panose="03020402040406030203" pitchFamily="66" charset="-78"/>
              <a:ea typeface="Arial Unicode MS" panose="020B0604020202020204" pitchFamily="34" charset="-128"/>
              <a:cs typeface="Arabic Typesetting" panose="03020402040406030203" pitchFamily="66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1610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5396">
        <p14:conveyor dir="l"/>
      </p:transition>
    </mc:Choice>
    <mc:Fallback xmlns="">
      <p:transition spd="slow" advTm="539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445101" y="983019"/>
            <a:ext cx="4893969" cy="1369589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scene3d>
            <a:camera prst="perspectiveContrastingRightFacing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dirty="0">
                <a:solidFill>
                  <a:srgbClr val="002060"/>
                </a:solidFill>
              </a:rPr>
              <a:t>تعارف الدرس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1602924" y="2562895"/>
            <a:ext cx="8975979" cy="3837904"/>
          </a:xfrm>
          <a:prstGeom prst="horizontalScroll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3200" dirty="0" smtClean="0">
                <a:solidFill>
                  <a:schemeClr val="tx1"/>
                </a:solidFill>
              </a:rPr>
              <a:t>الصف           </a:t>
            </a:r>
            <a:r>
              <a:rPr lang="ar-SA" sz="3200" dirty="0">
                <a:solidFill>
                  <a:schemeClr val="tx1"/>
                </a:solidFill>
              </a:rPr>
              <a:t>: </a:t>
            </a:r>
            <a:r>
              <a:rPr lang="ar-SA" sz="3200" dirty="0" smtClean="0">
                <a:solidFill>
                  <a:schemeClr val="tx1"/>
                </a:solidFill>
              </a:rPr>
              <a:t>التاسع و العاشر للداخل</a:t>
            </a:r>
            <a:endParaRPr lang="ar-SA" sz="3200" dirty="0">
              <a:solidFill>
                <a:schemeClr val="tx1"/>
              </a:solidFill>
            </a:endParaRPr>
          </a:p>
          <a:p>
            <a:pPr algn="r"/>
            <a:r>
              <a:rPr lang="ar-SA" sz="3200" dirty="0" smtClean="0">
                <a:solidFill>
                  <a:schemeClr val="tx1"/>
                </a:solidFill>
              </a:rPr>
              <a:t>الموضوع       : اللغة العربية الاتصالية</a:t>
            </a:r>
            <a:endParaRPr lang="ar-SA" sz="3200" dirty="0">
              <a:solidFill>
                <a:schemeClr val="tx1"/>
              </a:solidFill>
            </a:endParaRPr>
          </a:p>
          <a:p>
            <a:pPr algn="r"/>
            <a:r>
              <a:rPr lang="ar-SA" sz="3200" dirty="0" smtClean="0">
                <a:solidFill>
                  <a:schemeClr val="tx1"/>
                </a:solidFill>
              </a:rPr>
              <a:t>الوحدة         : الاولي</a:t>
            </a:r>
          </a:p>
          <a:p>
            <a:pPr algn="r"/>
            <a:r>
              <a:rPr lang="ar-SA" sz="3200" dirty="0" smtClean="0">
                <a:solidFill>
                  <a:schemeClr val="tx1"/>
                </a:solidFill>
              </a:rPr>
              <a:t>الدرس         : الثاني </a:t>
            </a:r>
          </a:p>
          <a:p>
            <a:pPr algn="r"/>
            <a:r>
              <a:rPr lang="ar-SA" sz="3200" dirty="0" smtClean="0">
                <a:solidFill>
                  <a:schemeClr val="tx1"/>
                </a:solidFill>
              </a:rPr>
              <a:t>عنوان الدرس : القران كتاب الله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69724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9032">
        <p15:prstTrans prst="curtains"/>
      </p:transition>
    </mc:Choice>
    <mc:Fallback xmlns="">
      <p:transition spd="slow" advTm="903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7918" y="1342179"/>
            <a:ext cx="5742904" cy="969471"/>
          </a:xfrm>
          <a:solidFill>
            <a:srgbClr val="92D050"/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نتيجة الدرس 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শিখন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ফল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0306" y="2694859"/>
            <a:ext cx="5943600" cy="2721210"/>
          </a:xfrm>
          <a:solidFill>
            <a:schemeClr val="accent1">
              <a:lumMod val="60000"/>
              <a:lumOff val="40000"/>
            </a:schemeClr>
          </a:solidFill>
          <a:ln w="571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1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১।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আরবি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ভাষায়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সংলাপ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করতে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পারবে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।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২।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আরবি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ভাষায়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কথা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বলতে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পারবে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।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৩।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পিতা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পুত্রের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মধ্যে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কথা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বলার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ধরব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জানতে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পারবে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।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৪।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কোরআন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মজিদের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গুরুত্বপূর্ণ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তথ্যাবলী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সম্পর্কে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জানতে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পারবে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।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৫।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মাক্কী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সূরা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ও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মাদানী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সূরার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পার্থক্য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বুঝতে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পারবে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।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1822" y="2707740"/>
            <a:ext cx="5181600" cy="2708328"/>
          </a:xfr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endParaRPr lang="en-US" sz="1100" dirty="0" smtClean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ar-SA" dirty="0" smtClean="0">
                <a:solidFill>
                  <a:schemeClr val="tx1"/>
                </a:solidFill>
              </a:rPr>
              <a:t>- يقدر الطلاب ان يحاور باللغة العربية . </a:t>
            </a:r>
          </a:p>
          <a:p>
            <a:pPr marL="0" indent="0" algn="r">
              <a:buNone/>
            </a:pPr>
            <a:r>
              <a:rPr lang="ar-SA" dirty="0" smtClean="0">
                <a:solidFill>
                  <a:schemeClr val="tx1"/>
                </a:solidFill>
              </a:rPr>
              <a:t>- يتكلم باللغة العربية.</a:t>
            </a:r>
          </a:p>
          <a:p>
            <a:pPr marL="0" indent="0" algn="r">
              <a:buNone/>
            </a:pPr>
            <a:r>
              <a:rPr lang="ar-SA" dirty="0" smtClean="0">
                <a:solidFill>
                  <a:schemeClr val="tx1"/>
                </a:solidFill>
              </a:rPr>
              <a:t>- يتعارف اسلوب التكلم بين الأب و الأبن.  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ar-SA" dirty="0" smtClean="0">
                <a:solidFill>
                  <a:schemeClr val="tx1"/>
                </a:solidFill>
              </a:rPr>
              <a:t>- يتعارف عن القران معلومات هامة. 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ar-SA" dirty="0" smtClean="0">
                <a:solidFill>
                  <a:schemeClr val="tx1"/>
                </a:solidFill>
              </a:rPr>
              <a:t>- يتعارف فرق السور المكية والسور المدنية 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7705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677061"/>
            <a:ext cx="10098741" cy="5493628"/>
          </a:xfrm>
          <a:prstGeom prst="rect">
            <a:avLst/>
          </a:prstGeom>
          <a:ln w="76200">
            <a:solidFill>
              <a:srgbClr val="92D05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3684494" y="1143000"/>
            <a:ext cx="3617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dirty="0" smtClean="0">
                <a:solidFill>
                  <a:schemeClr val="bg1"/>
                </a:solidFill>
              </a:rPr>
              <a:t>القران الكريم كتاب الله 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9459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8560">
        <p14:prism isInverted="1"/>
      </p:transition>
    </mc:Choice>
    <mc:Fallback xmlns="">
      <p:transition spd="slow" advTm="856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9610" y="609601"/>
            <a:ext cx="3213847" cy="640976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/>
          </a:bodyPr>
          <a:lstStyle/>
          <a:p>
            <a:pPr algn="ctr"/>
            <a:r>
              <a:rPr lang="ar-SA" sz="2800" dirty="0">
                <a:solidFill>
                  <a:srgbClr val="002060"/>
                </a:solidFill>
              </a:rPr>
              <a:t> </a:t>
            </a:r>
            <a:r>
              <a:rPr lang="ar-SA" sz="2800" dirty="0" smtClean="0">
                <a:solidFill>
                  <a:srgbClr val="002060"/>
                </a:solidFill>
              </a:rPr>
              <a:t> الخلاصة </a:t>
            </a:r>
            <a:r>
              <a:rPr lang="en-US" sz="2800" dirty="0" err="1" smtClean="0">
                <a:solidFill>
                  <a:srgbClr val="002060"/>
                </a:solidFill>
              </a:rPr>
              <a:t>সারাংশ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80884"/>
            <a:ext cx="9872871" cy="4038600"/>
          </a:xfrm>
          <a:solidFill>
            <a:schemeClr val="accent5">
              <a:lumMod val="40000"/>
              <a:lumOff val="60000"/>
            </a:schemeClr>
          </a:solidFill>
          <a:ln w="38100">
            <a:noFill/>
          </a:ln>
          <a:scene3d>
            <a:camera prst="perspectiveFront"/>
            <a:lightRig rig="threePt" dir="t"/>
          </a:scene3d>
          <a:sp3d>
            <a:bevelT prst="relaxedInset"/>
          </a:sp3d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en-US" sz="2400" dirty="0" err="1" smtClean="0">
                <a:solidFill>
                  <a:srgbClr val="000000"/>
                </a:solidFill>
              </a:rPr>
              <a:t>আল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কোরআন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হচ্ছে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আল্লাহর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কিতাব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যা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সহিফা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সমূহে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লিপিবদ্ধ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এবং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রাসুল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সাঃ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থেকে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সন্দেহমুক্ত</a:t>
            </a:r>
            <a:r>
              <a:rPr lang="en-US" sz="2400" dirty="0" smtClean="0">
                <a:solidFill>
                  <a:srgbClr val="000000"/>
                </a:solidFill>
              </a:rPr>
              <a:t>  </a:t>
            </a:r>
            <a:r>
              <a:rPr lang="en-US" sz="2400" dirty="0" err="1" smtClean="0">
                <a:solidFill>
                  <a:srgbClr val="000000"/>
                </a:solidFill>
              </a:rPr>
              <a:t>প্রক্রিয়ায়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ধারাবাহিকভাবে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উদধৃত</a:t>
            </a:r>
            <a:r>
              <a:rPr lang="en-US" sz="2400" dirty="0" smtClean="0">
                <a:solidFill>
                  <a:srgbClr val="000000"/>
                </a:solidFill>
              </a:rPr>
              <a:t>। </a:t>
            </a:r>
            <a:r>
              <a:rPr lang="en-US" sz="2400" dirty="0" err="1" smtClean="0">
                <a:solidFill>
                  <a:srgbClr val="000000"/>
                </a:solidFill>
              </a:rPr>
              <a:t>পিতা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তার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পুত্র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নোমানকে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কোরআনের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কতিপয়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তথ্য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সম্পর্কে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বর্ণনা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দেন</a:t>
            </a:r>
            <a:r>
              <a:rPr lang="en-US" sz="2400" dirty="0" smtClean="0">
                <a:solidFill>
                  <a:srgbClr val="000000"/>
                </a:solidFill>
              </a:rPr>
              <a:t>। </a:t>
            </a:r>
          </a:p>
          <a:p>
            <a:pPr marL="45720" indent="0" algn="just">
              <a:buNone/>
            </a:pPr>
            <a:r>
              <a:rPr lang="en-US" sz="2400" dirty="0" err="1" smtClean="0">
                <a:solidFill>
                  <a:srgbClr val="000000"/>
                </a:solidFill>
              </a:rPr>
              <a:t>একদিন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নোমান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কোরআন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তেলাওয়াত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করছিল</a:t>
            </a:r>
            <a:r>
              <a:rPr lang="en-US" sz="2400" dirty="0" smtClean="0">
                <a:solidFill>
                  <a:srgbClr val="000000"/>
                </a:solidFill>
              </a:rPr>
              <a:t>। </a:t>
            </a:r>
            <a:r>
              <a:rPr lang="en-US" sz="2400" dirty="0" err="1" smtClean="0">
                <a:solidFill>
                  <a:srgbClr val="000000"/>
                </a:solidFill>
              </a:rPr>
              <a:t>তার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পিতা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তাকে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কোরআন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সম্পর্কে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কিছু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গুরুত্বপূর্ণ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প্রশ্ন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করেন</a:t>
            </a:r>
            <a:r>
              <a:rPr lang="en-US" sz="2400" dirty="0" smtClean="0">
                <a:solidFill>
                  <a:srgbClr val="000000"/>
                </a:solidFill>
              </a:rPr>
              <a:t>। </a:t>
            </a:r>
            <a:r>
              <a:rPr lang="en-US" sz="2400" dirty="0" err="1" smtClean="0">
                <a:solidFill>
                  <a:srgbClr val="000000"/>
                </a:solidFill>
              </a:rPr>
              <a:t>নোমান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উত্তরে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বলেন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সে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তাফসিরসহ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কোরআন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পড়েন</a:t>
            </a:r>
            <a:r>
              <a:rPr lang="en-US" sz="2400" dirty="0" smtClean="0">
                <a:solidFill>
                  <a:srgbClr val="000000"/>
                </a:solidFill>
              </a:rPr>
              <a:t>। </a:t>
            </a:r>
            <a:r>
              <a:rPr lang="en-US" sz="2400" dirty="0" err="1" smtClean="0">
                <a:solidFill>
                  <a:srgbClr val="000000"/>
                </a:solidFill>
              </a:rPr>
              <a:t>সে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তাফসির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ইবনে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কাসির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পড়ে</a:t>
            </a:r>
            <a:r>
              <a:rPr lang="en-US" sz="2400" dirty="0" smtClean="0">
                <a:solidFill>
                  <a:srgbClr val="000000"/>
                </a:solidFill>
              </a:rPr>
              <a:t>। </a:t>
            </a:r>
            <a:r>
              <a:rPr lang="en-US" sz="2400" dirty="0" err="1" smtClean="0">
                <a:solidFill>
                  <a:srgbClr val="000000"/>
                </a:solidFill>
              </a:rPr>
              <a:t>নোমান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আরো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উল্লেখ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করেন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মাক্কী</a:t>
            </a:r>
            <a:r>
              <a:rPr lang="en-US" sz="2400" dirty="0" smtClean="0">
                <a:solidFill>
                  <a:srgbClr val="000000"/>
                </a:solidFill>
              </a:rPr>
              <a:t> ও </a:t>
            </a:r>
            <a:r>
              <a:rPr lang="en-US" sz="2400" dirty="0" err="1" smtClean="0">
                <a:solidFill>
                  <a:srgbClr val="000000"/>
                </a:solidFill>
              </a:rPr>
              <a:t>মাদানী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সূরার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বৈশিষ্ট্য</a:t>
            </a:r>
            <a:r>
              <a:rPr lang="en-US" sz="2400" dirty="0">
                <a:solidFill>
                  <a:srgbClr val="000000"/>
                </a:solidFill>
              </a:rPr>
              <a:t>,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বৃহত্তম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সূরা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আল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বাকারা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ক্ষুদ্রতম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সূরা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আল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কাউসার</a:t>
            </a:r>
            <a:r>
              <a:rPr lang="en-US" sz="2400" dirty="0" smtClean="0">
                <a:solidFill>
                  <a:srgbClr val="000000"/>
                </a:solidFill>
              </a:rPr>
              <a:t> ও </a:t>
            </a:r>
            <a:r>
              <a:rPr lang="en-US" sz="2400" dirty="0" err="1" smtClean="0">
                <a:solidFill>
                  <a:srgbClr val="000000"/>
                </a:solidFill>
              </a:rPr>
              <a:t>সবচেয়ে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মর্যাদাপূর্ণ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আয়াত</a:t>
            </a:r>
            <a:r>
              <a:rPr lang="en-US" sz="2400" dirty="0" smtClean="0">
                <a:solidFill>
                  <a:srgbClr val="000000"/>
                </a:solidFill>
              </a:rPr>
              <a:t>  </a:t>
            </a:r>
            <a:r>
              <a:rPr lang="en-US" sz="2400" dirty="0" err="1" smtClean="0">
                <a:solidFill>
                  <a:srgbClr val="000000"/>
                </a:solidFill>
              </a:rPr>
              <a:t>হল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আয়াতুল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কুরসি</a:t>
            </a:r>
            <a:r>
              <a:rPr lang="en-US" sz="2400" dirty="0" smtClean="0">
                <a:solidFill>
                  <a:srgbClr val="000000"/>
                </a:solidFill>
              </a:rPr>
              <a:t> । </a:t>
            </a:r>
          </a:p>
          <a:p>
            <a:pPr marL="45720" indent="0" algn="just">
              <a:buNone/>
            </a:pPr>
            <a:r>
              <a:rPr lang="en-US" sz="2400" dirty="0" err="1" smtClean="0">
                <a:solidFill>
                  <a:srgbClr val="000000"/>
                </a:solidFill>
              </a:rPr>
              <a:t>দীর্ঘ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তেশ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বছরে</a:t>
            </a:r>
            <a:r>
              <a:rPr lang="en-US" sz="2400" dirty="0" smtClean="0">
                <a:solidFill>
                  <a:srgbClr val="000000"/>
                </a:solidFill>
              </a:rPr>
              <a:t> এ </a:t>
            </a:r>
            <a:r>
              <a:rPr lang="en-US" sz="2400" dirty="0" err="1" smtClean="0">
                <a:solidFill>
                  <a:srgbClr val="000000"/>
                </a:solidFill>
              </a:rPr>
              <a:t>কোরআন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আল্লাহ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স্বীয়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রাসুল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হযরত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মুহাম্মদ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সাঃ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এর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উপর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নাযিল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করেন</a:t>
            </a:r>
            <a:r>
              <a:rPr lang="en-US" sz="2400" dirty="0" smtClean="0">
                <a:solidFill>
                  <a:srgbClr val="000000"/>
                </a:solidFill>
              </a:rPr>
              <a:t>। </a:t>
            </a:r>
            <a:r>
              <a:rPr lang="en-US" sz="2400" dirty="0" err="1" smtClean="0">
                <a:solidFill>
                  <a:srgbClr val="000000"/>
                </a:solidFill>
              </a:rPr>
              <a:t>রাসুল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সাঃ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তাকে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সাজিয়েছেন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হযরত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আবু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বকর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রাঃ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তা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একত্রিত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করেছেন</a:t>
            </a:r>
            <a:r>
              <a:rPr lang="en-US" sz="2400" dirty="0" smtClean="0">
                <a:solidFill>
                  <a:srgbClr val="000000"/>
                </a:solidFill>
              </a:rPr>
              <a:t>। 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62775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2-Point Star 4"/>
          <p:cNvSpPr/>
          <p:nvPr/>
        </p:nvSpPr>
        <p:spPr>
          <a:xfrm>
            <a:off x="4222379" y="510995"/>
            <a:ext cx="4666127" cy="1021970"/>
          </a:xfrm>
          <a:prstGeom prst="star12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>
                <a:solidFill>
                  <a:schemeClr val="tx1"/>
                </a:solidFill>
              </a:rPr>
              <a:t>القران كتاب الله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3652" y="2151529"/>
            <a:ext cx="8633011" cy="138499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/>
              <a:t>نعمان ولد صالح يدرس في الصف التاسع من الداخل وهو طالب مواظب ومطيع وأبوه استاذ القران الكريم – ذات يوم كان نعمان يقرأ القران فجاءه أبوه وقال له :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380136" y="4249271"/>
            <a:ext cx="7368988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/>
              <a:t>الأب     :  ماذا تقرأ يا نعمان ؟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380136" y="5411886"/>
            <a:ext cx="7368989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/>
              <a:t>نعمان   :   اقرأ القران الكريم . 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59523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1222">
        <p15:prstTrans prst="airplane"/>
      </p:transition>
    </mc:Choice>
    <mc:Fallback xmlns="">
      <p:transition spd="slow" advTm="1122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2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2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6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486</TotalTime>
  <Words>931</Words>
  <Application>Microsoft Office PowerPoint</Application>
  <PresentationFormat>Widescreen</PresentationFormat>
  <Paragraphs>176</Paragraphs>
  <Slides>21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 Unicode MS</vt:lpstr>
      <vt:lpstr>Arabic Typesetting</vt:lpstr>
      <vt:lpstr>Corbel</vt:lpstr>
      <vt:lpstr>Tahoma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نتيجة الدرس  শিখন ফল </vt:lpstr>
      <vt:lpstr>PowerPoint Presentation</vt:lpstr>
      <vt:lpstr>  الخلاصة সারাংশ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الف - استخرج الافعال الماضية ثم حول الي المضارع.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(SM)</dc:creator>
  <cp:lastModifiedBy>Muhammad (SM)</cp:lastModifiedBy>
  <cp:revision>158</cp:revision>
  <dcterms:created xsi:type="dcterms:W3CDTF">2021-07-05T11:41:42Z</dcterms:created>
  <dcterms:modified xsi:type="dcterms:W3CDTF">2021-07-07T04:38:27Z</dcterms:modified>
</cp:coreProperties>
</file>