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76" r:id="rId3"/>
    <p:sldId id="272" r:id="rId4"/>
    <p:sldId id="261" r:id="rId5"/>
    <p:sldId id="262" r:id="rId6"/>
    <p:sldId id="277" r:id="rId7"/>
    <p:sldId id="278" r:id="rId8"/>
    <p:sldId id="279" r:id="rId9"/>
    <p:sldId id="280" r:id="rId10"/>
    <p:sldId id="283" r:id="rId11"/>
    <p:sldId id="281" r:id="rId12"/>
    <p:sldId id="282" r:id="rId13"/>
    <p:sldId id="284" r:id="rId14"/>
    <p:sldId id="265" r:id="rId15"/>
    <p:sldId id="268" r:id="rId16"/>
    <p:sldId id="274" r:id="rId17"/>
    <p:sldId id="267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6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84EC6-2576-4CB5-A996-FC6CF46BAB56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59FE-B565-48E5-8918-EC7900474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7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59FE-B565-48E5-8918-EC79004742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4BAFAC-71B3-43E1-809D-E89A2F3EB80E}" type="datetimeFigureOut">
              <a:rPr lang="en-US" smtClean="0"/>
              <a:pPr/>
              <a:t>07-07-21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6323A5-EADF-4121-B98F-9273E43D5B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3056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33400"/>
            <a:ext cx="6858000" cy="3785652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গিয়ামবাতিস্তা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ভিকো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(১৬৬৮-১৭৪৪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ইতালিয়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সমাজচিন্তাবিদ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New Science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বিবর্তন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বিবর্তনের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ধারাকে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যথা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:- ১. 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Age of Gods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দেবতাদের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যুগ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 ২. 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Age of Heroes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বীর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যোদ্ধাদের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যুগ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 ৩. 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Age of Man (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যুগ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ভিকো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মূলত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ঐতিহাসিক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এ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সমাজচিন্তার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জগতে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দিগন্তের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সূচনা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পাশ্চাত্যের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মনীষী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ভিকোকে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থাকেন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2209800" cy="415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100" dirty="0" err="1" smtClean="0">
                <a:latin typeface="Nikosh" pitchFamily="2" charset="0"/>
                <a:cs typeface="Nikosh" pitchFamily="2" charset="0"/>
              </a:rPr>
              <a:t>গিয়ামবাতিস্তা</a:t>
            </a:r>
            <a:r>
              <a:rPr lang="en-US" sz="21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latin typeface="Nikosh" pitchFamily="2" charset="0"/>
                <a:cs typeface="Nikosh" pitchFamily="2" charset="0"/>
              </a:rPr>
              <a:t>ভিকো</a:t>
            </a:r>
            <a:endParaRPr lang="en-US" sz="21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11724"/>
            <a:ext cx="220980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3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ব্যারন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ডি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মন্টেস্কু</a:t>
            </a:r>
            <a:endParaRPr lang="en-US" sz="23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4226510"/>
            <a:ext cx="6858000" cy="26314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ফরাসি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ব্যারন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মন্টেস্কু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(১৬৮৯-১৭৫৫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(</a:t>
            </a:r>
            <a:r>
              <a:rPr lang="en-US" sz="2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Spirit of Laws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সংস্কৃতি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সমাজজীবনের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মৃত্তিকা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জলবায়ুর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প্রতিক্রিয়া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সমৃদ্ধ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লোচনা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মন্টেস্কুর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এ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 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লোচনা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গভীর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অন্তর্দৃষ্টিসম্পন্ন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প্রসঙ্গে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David </a:t>
            </a:r>
            <a:r>
              <a:rPr lang="en-US" sz="2200" dirty="0" err="1" smtClean="0">
                <a:latin typeface="Nikosh" pitchFamily="2" charset="0"/>
                <a:cs typeface="Nikosh" pitchFamily="2" charset="0"/>
              </a:rPr>
              <a:t>Jary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 &amp; Julia </a:t>
            </a:r>
            <a:r>
              <a:rPr lang="en-US" sz="2200" dirty="0" err="1" smtClean="0">
                <a:latin typeface="Nikosh" pitchFamily="2" charset="0"/>
                <a:cs typeface="Nikosh" pitchFamily="2" charset="0"/>
              </a:rPr>
              <a:t>Jary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”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“</a:t>
            </a:r>
            <a:r>
              <a:rPr lang="en-US" sz="2100" dirty="0" smtClean="0">
                <a:latin typeface="Nikosh" pitchFamily="2" charset="0"/>
                <a:cs typeface="Nikosh" pitchFamily="2" charset="0"/>
              </a:rPr>
              <a:t>Spirit of Laws –is a more massive and seriously sociological study” </a:t>
            </a:r>
            <a:endParaRPr lang="en-US" sz="21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bcc\Desktop\Image Of Multimedia\GiambattistaV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2209800" cy="2588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 descr="C:\Users\bcc\Desktop\Image Of Multimedia\med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2209800" cy="2212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781800" cy="2923877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ফরাসি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অগাস্ট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কোত</a:t>
            </a:r>
            <a:r>
              <a:rPr lang="as-IN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August Comte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১৭৯৮-১৮৫৭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পৃথক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বিজ্ঞানের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উপলব্ধি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‍Social Physics 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পর্দাথবিদ্যা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পরবর্তীতে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(১৮৩৯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এ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নামটি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Sociology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প্রবর্তন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ধারাকে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তিনটি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সুস্পষ্ট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Law of three Stage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ত্রয়োস্তরের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সূত্র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১.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ধর্মতত্ত্বগত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২.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অধিবিদ্যাগত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দৃষ্টবাদী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3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286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অগাস্ট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কোত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48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হার্বার্ট</a:t>
            </a:r>
            <a:r>
              <a:rPr lang="en-US" sz="2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স্পেন্সার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934123"/>
            <a:ext cx="6858000" cy="29238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অগাস্ট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কোতে</a:t>
            </a:r>
            <a:r>
              <a:rPr lang="as-IN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as-IN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লেখনীতে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সমৃদ্ধি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প্রখ্যাত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ইংরেজ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হার্বার্ট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স্পেন্সার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1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Herbert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Spencer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 ১৮২৫-১৯০৩ </a:t>
            </a:r>
            <a:r>
              <a:rPr lang="en-US" sz="23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as-IN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অন্যতম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বিশিষ্ট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জীববিজ্ঞানী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বিবর্তনবাদের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রবার্ট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ডারউইনের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(১৮০৯-১৮৮২)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বিবর্তনবাদী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তত্ত্ব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প্রভাবিত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হয়েছিলেন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বিবর্তনবাদের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সূত্র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অনুসরণ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সমাজকে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১৮৭৬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প্রকাশিত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as-IN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গ্রন্থ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‘</a:t>
            </a:r>
            <a:r>
              <a:rPr lang="en-US" sz="21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Principles of </a:t>
            </a:r>
            <a:r>
              <a:rPr lang="en-US" sz="21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Sociology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’-তে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জীব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দেহের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সাদৃশ্য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দেখান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‘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জৈবিক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সাদৃশ্যের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তত্ব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3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2" descr="C:\Users\USR-04\Desktop\Golam Faruk\Auguste Com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2286000" cy="2362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286000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762000"/>
            <a:ext cx="6781800" cy="3216265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প্রখ্যাত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ফরাসি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সমাজচিন্তাবিদ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Emile Durkheim 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১৭৯৮-১৮৫৭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চিন্তাধারা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নবদিগন্তের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সূচনা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সমাজবিজ্ঞানকে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ধারায়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অধ্যয়নে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অনুরাগী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সমাজবিজ্ঞানকে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1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Social Fact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ভিত্তির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প্রতিষ্ঠিত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ডুর্খেইম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বিশ্বাস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সমাজজীবনকে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ঘটনা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বিষয়বস্তুর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ন্যায়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প্রতিভাবান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সমাজবিজ্ঞানীর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গ্রন্থের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23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1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-The Division of Labour in Society, Rules of Sociological Method, The Suicide, Sociology and Philosophy</a:t>
            </a:r>
            <a:r>
              <a:rPr lang="en-US" sz="21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.</a:t>
            </a:r>
            <a:endParaRPr lang="en-US" sz="21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36220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300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Gwgj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Wz‡L©Bg</a:t>
            </a:r>
            <a:endParaRPr lang="en-US" sz="2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00800"/>
            <a:ext cx="2286000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23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ম্যাক্স</a:t>
            </a:r>
            <a:r>
              <a:rPr lang="en-US" sz="23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ওয়েবার</a:t>
            </a:r>
            <a:endParaRPr lang="en-US" sz="23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4288066"/>
            <a:ext cx="6781800" cy="2569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বিংশ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শতাব্দীর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প্রথম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দিকের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মনস্তাত্ত্বিক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সমাজচিন্তার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ধারক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জার্মান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পন্ডিত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ম্যাক্স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ওয়েবারের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100" dirty="0" smtClean="0">
                <a:latin typeface="Nikosh" pitchFamily="2" charset="0"/>
                <a:cs typeface="Nikosh" pitchFamily="2" charset="0"/>
              </a:rPr>
              <a:t>Max Weber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, ১৮৬৪-১৯২০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বিশেষভাবে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মূল্যবান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দর্শন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বিকাশের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গতিপথে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বলিষ্ঠ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র ‘</a:t>
            </a:r>
            <a:r>
              <a:rPr lang="en-US" sz="21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Essay in Sociology</a:t>
            </a:r>
            <a:r>
              <a:rPr lang="en-US" sz="23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3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‘</a:t>
            </a:r>
            <a:r>
              <a:rPr lang="en-US" sz="21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Theory of Social and Economic Organizatio</a:t>
            </a:r>
            <a:r>
              <a:rPr lang="en-US" sz="2100" dirty="0" smtClean="0">
                <a:latin typeface="Nikosh" pitchFamily="2" charset="0"/>
                <a:cs typeface="Nikosh" pitchFamily="2" charset="0"/>
              </a:rPr>
              <a:t>n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গ্রন্থদ্বয়ে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মলাতন্ত্র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যুক্তিগ্রাহ্য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লোচনা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as-IN" sz="2300" dirty="0" smtClean="0">
                <a:latin typeface="Nikosh" pitchFamily="2" charset="0"/>
                <a:cs typeface="Nikosh" pitchFamily="2" charset="0"/>
              </a:rPr>
              <a:t> আ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মলাতন্ত্রের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জনকের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মর্যাদায়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অভিষিক্ত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300" dirty="0" err="1" smtClean="0">
                <a:latin typeface="Nikosh" pitchFamily="2" charset="0"/>
                <a:cs typeface="Nikosh" pitchFamily="2" charset="0"/>
              </a:rPr>
              <a:t>করেছে</a:t>
            </a:r>
            <a:r>
              <a:rPr lang="en-US" sz="23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3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62000"/>
            <a:ext cx="2362201" cy="2438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2286000" cy="213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781800" cy="3785652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সমাজচিন্তার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ইতিহাসে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জার্মান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অর্থনীতিবিদ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মার্কস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Karl Marx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১৮১৮-১৮৮৩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অবিস্মরণীয়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মূল্যবান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দর্শন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মতবাদ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সৃস্টি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করেছে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দ্বান্দ্বিক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বস্তুবাদী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ধারণার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তথা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বিবর্তনের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ধারাকে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দিম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সাম্যবাদী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দাসভিত্তিক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সাম্যবাদী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জিবাদী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সমাজতান্ত্রিক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-এ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চটি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পর্যায়ে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 (</a:t>
            </a:r>
            <a:r>
              <a:rPr lang="en-US" sz="2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Class Struggle Theory, Theory of Surplus Value, The Capital, Theory of Social Change, State Theory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পঠন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পাঠন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বিকাশকে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বিশেষভাবে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ত্বরান্বিত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করেছে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2286000" cy="44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300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কার্ল</a:t>
            </a:r>
            <a:r>
              <a:rPr lang="en-US" sz="23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মার্কস</a:t>
            </a:r>
            <a:endParaRPr lang="en-US" sz="23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96335"/>
            <a:ext cx="22860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লুইস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হেনরী</a:t>
            </a:r>
            <a:r>
              <a:rPr lang="en-US" sz="2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মর্গান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549676"/>
            <a:ext cx="6858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মেরিকান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পন্ডিত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লুইস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হেনরী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মর্গান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200" dirty="0" smtClean="0">
                <a:latin typeface="Nikosh" pitchFamily="2" charset="0"/>
                <a:cs typeface="Nikosh" pitchFamily="2" charset="0"/>
              </a:rPr>
              <a:t>L. H. Morgan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১৮১৮-১৮৮১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মূলত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নৃবিজ্ঞানী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হলেও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নৃবিজ্ঞানের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মর্গান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যুগান্তকারী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sz="2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Ancient Society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বিবর্তন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ব্যক্তিগত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সংগঠনের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লোড়ন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সৃস্টিকারী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তত্ত্ব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bcc\Desktop\Image Of Multimedia\Lewishenrymor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22860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2286000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9144000" cy="594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প্রাচ্যের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চার্বাকবাদী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পাশ্চাত্যের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অজ্ঞেয়বাদী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ভূমিকাও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যথেষ্ট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গুরত্বপূর্ণ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WviDBb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ডেভিড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হিউম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সিগমন্ড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d«‡</a:t>
            </a:r>
            <a:r>
              <a:rPr lang="en-US" sz="32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</a:t>
            </a:r>
            <a:r>
              <a:rPr lang="en-US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এইচ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কুলি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এফ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অগবার্ণ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এফ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নিমকফ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পেরেটো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সরোকিন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ট্যালকট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পারসন্স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ম্যানহেইম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কিংসলে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ডেভিস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বটোমর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সামনার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ম্যাকাইভার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জিসবার্ট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ডেভিড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ড্রেসলার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বিনয়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কুমার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নাজমুল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করিম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cÖgyL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wPšÍvwe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mgvRweÁv‡bi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D™¢‡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c_‡K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myMg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K‡ib</a:t>
            </a:r>
            <a:endParaRPr lang="en-US" sz="32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1892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wkKv‡Mv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wek¦we`¨vjq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mgvRweÁvb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hvÎv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2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fviZxq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Dcgnv‡`‡k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KŠwUj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ÒA_©kv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¯¿Ó I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ÒKvg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m~ÎÓ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Mª‡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š’i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mgvRweÁv‡bi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MvovcËb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14400"/>
            <a:ext cx="9144000" cy="594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1921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j‡²Š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vj‡q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cÖwZôvi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Dcgnv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1857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KjKvZv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1921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PP©vi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AvbyôvwbK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m~ÎcvZ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1957-58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wkÿve‡l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ciewZ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©‡Z †`‡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vj‡q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Lvjvi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ga¨w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`‡q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NU‡Q|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GKK I `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3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wPšÍvwe`‡`i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Sociology”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Pqb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600" dirty="0" smtClean="0">
                <a:latin typeface="Nikosh" pitchFamily="2" charset="0"/>
                <a:cs typeface="Nikosh" pitchFamily="2" charset="0"/>
              </a:rPr>
              <a:t>আ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ল-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মুকাদ্দিমা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গ্রন্থটির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রচয়িতা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838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742950" indent="-742950" algn="just"/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১.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জনক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742950" indent="-742950" algn="just"/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২. 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The Republic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গ্রন্থের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742950" indent="-742950" algn="just"/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৩. 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The politics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গ্রন্থের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রচয়িতা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742950" indent="-742950" algn="just"/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৪.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জীবদেহের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তুলনা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742950" indent="-742950" algn="just"/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৫. </a:t>
            </a:r>
            <a:r>
              <a:rPr lang="as-IN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মলাতন্ত্রের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জনক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কে</a:t>
            </a:r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 marL="742950" indent="-742950" algn="just"/>
            <a:endParaRPr lang="en-US" sz="3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just"/>
            <a:endParaRPr lang="en-US" sz="3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just"/>
            <a:endParaRPr lang="en-US" sz="32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marL="742950" indent="-742950" algn="just"/>
            <a:r>
              <a:rPr lang="en-US" sz="32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</a:p>
          <a:p>
            <a:pPr marL="742950" indent="-742950" algn="just"/>
            <a:endParaRPr lang="en-US" sz="32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g~j¨vqY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দদকককক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কককক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স্বতন্ত্র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ক্রমবিকাশ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লোচনা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evoxi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KvR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3074" name="Picture 2" descr="C:\Users\bcc\Desktop\Image Of Multimedia\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487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600" b="1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b="1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600" b="1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600" b="1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36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ড.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ব্দুল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মালেক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cÖ‡dmi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Rwibv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gRyg`vi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Zcb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fÆvPvh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Rûiæj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3600" u="sng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u="sng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u="sng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তালাত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তপন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মোশাররফ</a:t>
            </a:r>
            <a:r>
              <a:rPr lang="en-US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as-IN" sz="36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আ</a:t>
            </a:r>
            <a:r>
              <a:rPr lang="en-US" sz="36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করাম</a:t>
            </a:r>
            <a:endParaRPr lang="en-US" sz="36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eB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ea typeface="+mj-ea"/>
                <a:cs typeface="SutonnyMJ" pitchFamily="2" charset="0"/>
              </a:rPr>
              <a:t>idv‡iÝ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505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5400" dirty="0" smtClean="0">
                <a:solidFill>
                  <a:srgbClr val="FF5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5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2133600"/>
            <a:ext cx="4800600" cy="2895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0717" y="2477631"/>
            <a:ext cx="5570483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এ.কে.এম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মাসুদুজ্জামান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ইন্দুরকানি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-01818321562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0480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76200"/>
            <a:ext cx="8382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4098" name="Picture 2" descr="C:\Users\bcc\Desktop\Image Of Multimedia\সবাইকে-ধন্যবাদ-ছবি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sz="4400" dirty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mgvRweÁvb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                        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mgvRweÁv‡bi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DrcwË</a:t>
            </a:r>
            <a:r>
              <a:rPr lang="en-US" sz="44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weKvk</a:t>
            </a:r>
            <a:endParaRPr lang="en-US" sz="4400" dirty="0" smtClean="0">
              <a:solidFill>
                <a:srgbClr val="00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 (</a:t>
            </a:r>
            <a:r>
              <a:rPr lang="en-US" sz="36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Origin &amp; Development of Sociology</a:t>
            </a:r>
            <a:r>
              <a:rPr lang="en-US" sz="44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44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NvlYv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600201"/>
            <a:ext cx="9144000" cy="5257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w</a:t>
            </a:r>
            <a:r>
              <a:rPr lang="en-US" sz="5400" baseline="0" dirty="0" err="1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elq</a:t>
            </a:r>
            <a:r>
              <a:rPr lang="en-US" sz="5400" baseline="0" dirty="0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mgvRweÁv‡bi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ea typeface="+mj-ea"/>
                <a:cs typeface="SutonnyMJ" pitchFamily="2" charset="0"/>
              </a:rPr>
              <a:t>DrcwË</a:t>
            </a:r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র</a:t>
            </a:r>
            <a:r>
              <a:rPr lang="en-US" sz="5400" dirty="0" smtClean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পটভূমি</a:t>
            </a:r>
            <a:endParaRPr lang="en-US" sz="5400" dirty="0" smtClean="0">
              <a:solidFill>
                <a:srgbClr val="FF0000"/>
              </a:solidFill>
              <a:latin typeface="Nikosh" pitchFamily="2" charset="0"/>
              <a:ea typeface="+mj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(</a:t>
            </a:r>
            <a:r>
              <a:rPr lang="en-US" sz="3400" dirty="0" smtClean="0">
                <a:solidFill>
                  <a:srgbClr val="FF0000"/>
                </a:solidFill>
                <a:latin typeface="Nikosh" pitchFamily="2" charset="0"/>
                <a:ea typeface="+mj-ea"/>
                <a:cs typeface="Nikosh" pitchFamily="2" charset="0"/>
              </a:rPr>
              <a:t>Background of the Origin of Sociology)</a:t>
            </a:r>
            <a:endParaRPr lang="en-US" sz="3400" dirty="0">
              <a:solidFill>
                <a:srgbClr val="FF0000"/>
              </a:solidFill>
              <a:latin typeface="Nikosh" pitchFamily="2" charset="0"/>
              <a:ea typeface="+mj-ea"/>
              <a:cs typeface="Nikosh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aseline="0" dirty="0">
              <a:solidFill>
                <a:srgbClr val="002060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mgvRweÁv‡bi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DrcwË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I µg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weKvk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m¤ú‡K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ej‡Z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|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Nikosh" pitchFamily="2" charset="0"/>
                <a:ea typeface="+mj-ea"/>
                <a:cs typeface="Nikosh" pitchFamily="2" charset="0"/>
              </a:rPr>
              <a:t>“</a:t>
            </a:r>
            <a:r>
              <a:rPr lang="en-US" sz="4000" dirty="0" smtClean="0">
                <a:solidFill>
                  <a:srgbClr val="C00000"/>
                </a:solidFill>
                <a:latin typeface="Nikosh" pitchFamily="2" charset="0"/>
                <a:ea typeface="+mj-ea"/>
                <a:cs typeface="Nikosh" pitchFamily="2" charset="0"/>
              </a:rPr>
              <a:t>Sociology”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kãwUi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†K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Pqb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Zv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wjL‡Z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	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cvi‡e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| 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4000" baseline="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baseline="0" dirty="0" err="1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mgvRweÁv‡bi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DrcwË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I µg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weKv‡k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wewfbœ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wPšÍvwe`‡`i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Ae`vb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e¨vL¨v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Ki‡Z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cvi‡e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ea typeface="+mj-ea"/>
                <a:cs typeface="SutonnyMJ" pitchFamily="2" charset="0"/>
              </a:rPr>
              <a:t>| </a:t>
            </a:r>
            <a:endParaRPr lang="en-US" sz="4000" baseline="0" dirty="0">
              <a:solidFill>
                <a:srgbClr val="C00000"/>
              </a:solidFill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চিন্তার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বহু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প্রাচীন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হ্যারি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এলমার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বার্নস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Harry Elmer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Burnes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“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লোককাহিনী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চিন্তাধারার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ব্যাপ্তি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।”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সুদীর্ঘকালের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সমাজচিন্তা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স্বতন্ত্র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অনেক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মনীষীর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প্রত্যক্ষ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পরোক্ষ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অবদানে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সমুজ্জল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নিম্নে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পরিসরে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—</a:t>
            </a: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Hammurabi Constit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52800"/>
            <a:ext cx="2590801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667000" y="3352800"/>
            <a:ext cx="6477000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হাম্বুরাবি</a:t>
            </a:r>
            <a:r>
              <a:rPr lang="en-US" sz="2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সনদ</a:t>
            </a:r>
            <a:r>
              <a:rPr lang="en-US" sz="2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Constitution of King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Humboraby</a:t>
            </a:r>
            <a:r>
              <a:rPr lang="en-US" sz="2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):-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লিখিত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সর্বপ্রাচীন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শিলালিপি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হাম্বুরাবি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সনদ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খ্রিস্টপূর্ব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হাজার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আগেকার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এ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সনদে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তৎকালীন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ব্যাবিলনীয়দের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জীবনের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সংক্ষিপ্ত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চ্যাম্বলিস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(R. Chambliss)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600" dirty="0" smtClean="0">
                <a:latin typeface="Nikosh"/>
                <a:cs typeface="Nikosh"/>
              </a:rPr>
              <a:t>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র Social Thought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গ্রন্থে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হাম্বুরাবি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অগাস্ট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কো</a:t>
            </a:r>
            <a:r>
              <a:rPr lang="as-IN" sz="2600" dirty="0" smtClean="0">
                <a:latin typeface="Nikosh"/>
                <a:cs typeface="Nikosh"/>
              </a:rPr>
              <a:t>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ত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চিন্তাধারার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বিকাশ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দেখিয়েছেন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24600"/>
            <a:ext cx="25908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হাম্বুরাবি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সনদ</a:t>
            </a:r>
            <a:r>
              <a:rPr lang="en-US" sz="28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en-US" sz="3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সমাজবিজ্ঞানের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ক্রমবিকাশে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পাশ্চাত্যের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ভাববাদী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বস্তুবাদী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থেলিস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(৬২৪-৫৪৭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খ্রিস্টপূর্ব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সক্রেটিস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(৪৬৯-৩৯৯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খ্রিস্টপূর্ব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ডেমোক্রিটাস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(৪৬০-৩৭০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খ্রিস্টপূর্ব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প্রমুখের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চিন্তাধারা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গুরত্বপূর্ন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ডেমোক্রিটাস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বস্তুবাদী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দৃষ্টিকোণ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প্রাচীন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গ্রীসের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জীবন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যুক্তিনির্ভর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চিন্তাধারা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সূচনা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সেক্রেটিস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গ্রীসের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পথঘাটকেই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শিক্ষাদান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কেন্দ্র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করতেন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রাস্তার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মোড়ে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দাড়িয়ে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পথচারীদের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আত্মনিয়ন্ত্রণ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(Self Control),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আত্মবিশ্বাস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সৎসাহস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(Courage),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ন্যায়বিচার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(Justice)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জিজ্ঞাসাবাদ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করতেন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এসব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সমাজস্থ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আত্মোপলব্ধি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বিবেকবোধ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জাগ্রত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সহায়ক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শক্তি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                  </a:t>
            </a:r>
          </a:p>
          <a:p>
            <a:pPr algn="just"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              </a:t>
            </a:r>
          </a:p>
          <a:p>
            <a:pPr algn="just">
              <a:buNone/>
            </a:pPr>
            <a:endParaRPr lang="en-US" sz="3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          </a:t>
            </a:r>
          </a:p>
          <a:p>
            <a:pPr algn="just">
              <a:buNone/>
            </a:pP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         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just">
              <a:buNone/>
            </a:pPr>
            <a:endParaRPr lang="en-US" sz="2800" dirty="0"/>
          </a:p>
        </p:txBody>
      </p:sp>
      <p:pic>
        <p:nvPicPr>
          <p:cNvPr id="6" name="Picture 5" descr="Pl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286000" cy="21777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 descr="aristo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0"/>
            <a:ext cx="2209800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0" y="6172200"/>
            <a:ext cx="2057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এরিস্টটল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3048000"/>
            <a:ext cx="2133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প্লেটো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657600"/>
            <a:ext cx="67056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6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এরিস্টটল</a:t>
            </a:r>
            <a:r>
              <a:rPr lang="en-US" sz="2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:-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অন্যদিকে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প্লেটোর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সুযোগ্য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এরিস্টটল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(৩৮৪-৩২২)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6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র (</a:t>
            </a:r>
            <a:r>
              <a:rPr lang="en-US" sz="26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Politics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গ্রন্থে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প্লেটো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তুলনায়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অধিকতর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বাস্তবভিত্তিক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কাঠামোর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ব্যাখ্যা-বিশ্লেষণ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চেষ্টা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রাষ্ট্রের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উৎপত্তি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শ্রেণিনির্ভর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দাস-মনিব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বিপ্লবের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প্রতিরোধের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জ্ঞানগর্ভ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সমাজতাত্ত্বিক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চিন্তার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অমূল্য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762000"/>
            <a:ext cx="6781800" cy="25237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প্লেটো</a:t>
            </a:r>
            <a:r>
              <a:rPr lang="en-US" sz="2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:-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গ্রীক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প্লেটো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(৪২৭-৩৪৭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খ্রিস্টপূর্ব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6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গন্থ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rgbClr val="C00000"/>
                </a:solidFill>
              </a:rPr>
              <a:t>The Republic</a:t>
            </a:r>
            <a:r>
              <a:rPr lang="en-US" sz="2600" dirty="0" smtClean="0"/>
              <a:t>)-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যৌক্তিক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পর্যালোচনা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সমাজতাত্ত্বিক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অগ্রগতি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দান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প্লেটোকে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ভাববাদী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6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তত্ত্বের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সমালোচনা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হলেও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চিন্তার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প্লেটোর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অনন্য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 smtClean="0">
                <a:latin typeface="Nikosh" pitchFamily="2" charset="0"/>
                <a:cs typeface="Nikosh" pitchFamily="2" charset="0"/>
              </a:rPr>
              <a:t>অসমান্য</a:t>
            </a:r>
            <a:r>
              <a:rPr lang="en-US" sz="26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</a:t>
            </a:r>
            <a:r>
              <a:rPr lang="bn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bn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dirty="0" err="1" smtClean="0"/>
              <a:t>পাশি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2177143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286000" y="609600"/>
            <a:ext cx="6858000" cy="3492520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বিকাশের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প্রখ্যাত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মুসলিম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দার্শনিক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ইবনে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খালদুন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(১৩৩২-১৪০৬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তাৎপর্যপূর্ণ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রাষ্ট্রদর্শনের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রচনায়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বিজ্ঞানসম্মত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ছিলেন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অসাধারণ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পান্ডিত্যের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অধিকারী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– ‘</a:t>
            </a:r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কিতাবুল</a:t>
            </a:r>
            <a:r>
              <a:rPr lang="en-US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ইবার</a:t>
            </a:r>
            <a:r>
              <a:rPr lang="en-US" sz="2400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’,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‘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আল-মুকাদ্দিমা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’, ‘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আল-উমরান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’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‘</a:t>
            </a:r>
            <a:r>
              <a:rPr lang="en-US" sz="2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আল-আসাবিয়া</a:t>
            </a:r>
            <a:r>
              <a:rPr lang="en-US" sz="24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’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বৈজ্ঞানিক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বস্তুতান্ত্রিক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যুক্তিবাদী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সংস্কারমুক্ত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পাশাপাশি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ইতিহাসের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গতি-প্রকৃতি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সমাজজীবনে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বাহ্যিক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আধ্যাত্মিক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শক্তিসমূহের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অত্যন্ত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যুক্তিপূর্ন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জ্ঞানগর্ভ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42" name="Picture 2" descr="POLITICAL THEORY - Niccolò Machiavelli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2286000" cy="228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0" y="3276600"/>
            <a:ext cx="2133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ইবনে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খালদুন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96335"/>
            <a:ext cx="2209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/>
              <a:t> </a:t>
            </a:r>
            <a:r>
              <a:rPr lang="en-US" sz="2400" dirty="0" err="1" smtClean="0"/>
              <a:t>ম্যাকিয়াভেলী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4180344"/>
            <a:ext cx="68580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বিখ্যাত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পন্ডিত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চিন্তাবিদ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নিকো্লা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ম্যাকিয়াভেলী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(১৪৬৯-১৫২৭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খ্রিস্টাব্দ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সুবিখ্যাত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গ্রন্থ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(</a:t>
            </a:r>
            <a:r>
              <a:rPr lang="en-US" sz="2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The Prince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)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ধর্ম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নৈতিকতা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রাজনীতি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রাষ্ট্র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শাসন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যুক্তিনির্ভর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সুস্পষ্ট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লিপিবদ্ধ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করেছেন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তিনি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as-IN" sz="2400" dirty="0" smtClean="0">
                <a:latin typeface="Nikosh" pitchFamily="2" charset="0"/>
                <a:cs typeface="Nikosh" pitchFamily="2" charset="0"/>
              </a:rPr>
              <a:t>ঁ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শাসকের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যোগ্যতা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বিষয়াবলি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চিহ্নিতকরণের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পাশাপাশি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চরিত্র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বিশ্লেষণে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সুতীক্ষ্ম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বাস্তববাদী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দৃষ্টিভঙ্গির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পরিচয়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ম্যাকিয়াভেলীকে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চিন্তাবিদ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হিসেবে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আখ্যায়িত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1742</Words>
  <Application>Microsoft Office PowerPoint</Application>
  <PresentationFormat>On-screen Show (4:3)</PresentationFormat>
  <Paragraphs>126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শিক্ষক পরিচিতি</vt:lpstr>
      <vt:lpstr>cvV cwiwPwZ</vt:lpstr>
      <vt:lpstr>cvV †NvlYv</vt:lpstr>
      <vt:lpstr>wkLb dj</vt:lpstr>
      <vt:lpstr> সমাজবিজ্ঞানের উৎপত্তির পটভূমি </vt:lpstr>
      <vt:lpstr> সমাজবিজ্ঞানের উৎপত্তির পটভূমি </vt:lpstr>
      <vt:lpstr>সমাজবিজ্ঞানের উৎপত্তির পটভূমি </vt:lpstr>
      <vt:lpstr>         সমাজবিজ্ঞানের উৎপত্তির পটভূমি </vt:lpstr>
      <vt:lpstr>        সমাজবিজ্ঞানের উৎপত্তির পটভূমি </vt:lpstr>
      <vt:lpstr>         সমাজবিজ্ঞানের উৎপত্তির পটভূমি </vt:lpstr>
      <vt:lpstr>         সমাজবিজ্ঞানের উৎপত্তির পটভূমি </vt:lpstr>
      <vt:lpstr>         সমাজবিজ্ঞানের উৎপত্তির পটভূমি </vt:lpstr>
      <vt:lpstr>সমাজবিজ্ঞানের উৎপত্তির পটভূমি</vt:lpstr>
      <vt:lpstr>সমাজবিজ্ঞানের উৎপত্তির পটভূমি</vt:lpstr>
      <vt:lpstr>GKK I `jxq KvR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Jakir IT</dc:creator>
  <cp:lastModifiedBy>User</cp:lastModifiedBy>
  <cp:revision>200</cp:revision>
  <dcterms:created xsi:type="dcterms:W3CDTF">2017-12-07T05:21:58Z</dcterms:created>
  <dcterms:modified xsi:type="dcterms:W3CDTF">2021-07-07T09:57:46Z</dcterms:modified>
</cp:coreProperties>
</file>