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85" r:id="rId2"/>
    <p:sldId id="259" r:id="rId3"/>
    <p:sldId id="256" r:id="rId4"/>
    <p:sldId id="264" r:id="rId5"/>
    <p:sldId id="268" r:id="rId6"/>
    <p:sldId id="286" r:id="rId7"/>
    <p:sldId id="271" r:id="rId8"/>
    <p:sldId id="287" r:id="rId9"/>
    <p:sldId id="288" r:id="rId10"/>
    <p:sldId id="274" r:id="rId11"/>
    <p:sldId id="273" r:id="rId12"/>
    <p:sldId id="269" r:id="rId13"/>
    <p:sldId id="276" r:id="rId14"/>
    <p:sldId id="261" r:id="rId15"/>
    <p:sldId id="270" r:id="rId16"/>
    <p:sldId id="272" r:id="rId17"/>
    <p:sldId id="277" r:id="rId18"/>
    <p:sldId id="266" r:id="rId19"/>
    <p:sldId id="283" r:id="rId20"/>
    <p:sldId id="279" r:id="rId21"/>
    <p:sldId id="284" r:id="rId22"/>
    <p:sldId id="281" r:id="rId23"/>
    <p:sldId id="280" r:id="rId24"/>
    <p:sldId id="289"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873"/>
    <a:srgbClr val="FF0000"/>
    <a:srgbClr val="EBA781"/>
    <a:srgbClr val="E4724E"/>
    <a:srgbClr val="8E70E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A70F276-1833-4A75-9C1D-A56E2295A68D}" type="datetimeFigureOut">
              <a:rPr lang="en-US" smtClean="0"/>
              <a:t>07-07-21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8844951-7827-47D4-8276-7DDE1FA7D85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0F276-1833-4A75-9C1D-A56E2295A68D}" type="datetimeFigureOut">
              <a:rPr lang="en-US" smtClean="0"/>
              <a:t>07-07-21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0F276-1833-4A75-9C1D-A56E2295A68D}" type="datetimeFigureOut">
              <a:rPr lang="en-US" smtClean="0"/>
              <a:t>07-07-21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0F276-1833-4A75-9C1D-A56E2295A68D}" type="datetimeFigureOut">
              <a:rPr lang="en-US" smtClean="0"/>
              <a:t>07-07-21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t>07-07-21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70F276-1833-4A75-9C1D-A56E2295A68D}" type="datetimeFigureOut">
              <a:rPr lang="en-US" smtClean="0"/>
              <a:t>07-07-21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70F276-1833-4A75-9C1D-A56E2295A68D}" type="datetimeFigureOut">
              <a:rPr lang="en-US" smtClean="0"/>
              <a:t>07-07-21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44951-7827-47D4-8276-7DDE1FA7D8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70F276-1833-4A75-9C1D-A56E2295A68D}" type="datetimeFigureOut">
              <a:rPr lang="en-US" smtClean="0"/>
              <a:t>07-07-21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44951-7827-47D4-8276-7DDE1FA7D8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0F276-1833-4A75-9C1D-A56E2295A68D}" type="datetimeFigureOut">
              <a:rPr lang="en-US" smtClean="0"/>
              <a:t>07-07-21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44951-7827-47D4-8276-7DDE1FA7D8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70F276-1833-4A75-9C1D-A56E2295A68D}" type="datetimeFigureOut">
              <a:rPr lang="en-US" smtClean="0"/>
              <a:t>07-07-21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70F276-1833-4A75-9C1D-A56E2295A68D}" type="datetimeFigureOut">
              <a:rPr lang="en-US" smtClean="0"/>
              <a:t>07-07-21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28844951-7827-47D4-8276-7DDE1FA7D85A}"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70F276-1833-4A75-9C1D-A56E2295A68D}" type="datetimeFigureOut">
              <a:rPr lang="en-US" smtClean="0"/>
              <a:pPr/>
              <a:t>07-07-21</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FFFFFF"/>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8844951-7827-47D4-8276-7DDE1FA7D85A}"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c.gif"/>
          <p:cNvPicPr>
            <a:picLocks noChangeAspect="1"/>
          </p:cNvPicPr>
          <p:nvPr/>
        </p:nvPicPr>
        <p:blipFill>
          <a:blip r:embed="rId2"/>
          <a:stretch>
            <a:fillRect/>
          </a:stretch>
        </p:blipFill>
        <p:spPr>
          <a:xfrm>
            <a:off x="3388289" y="4384109"/>
            <a:ext cx="5461348" cy="1317882"/>
          </a:xfrm>
          <a:prstGeom prst="rect">
            <a:avLst/>
          </a:prstGeom>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048000" y="2305616"/>
            <a:ext cx="6096000" cy="92333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err="1" smtClean="0">
                <a:solidFill>
                  <a:srgbClr val="FF0000"/>
                </a:solidFill>
                <a:latin typeface="Nikosh" panose="02000000000000000000" pitchFamily="2" charset="0"/>
                <a:cs typeface="Nikosh" panose="02000000000000000000" pitchFamily="2" charset="0"/>
              </a:rPr>
              <a:t>স্বাগতম</a:t>
            </a:r>
            <a:endParaRPr lang="en-US" sz="5400" b="1" dirty="0">
              <a:solidFill>
                <a:srgbClr val="FF00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66789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
            <a:extLst>
              <a:ext uri="{FF2B5EF4-FFF2-40B4-BE49-F238E27FC236}">
                <a16:creationId xmlns:a16="http://schemas.microsoft.com/office/drawing/2014/main" xmlns="" id="{19CD0FA5-52C8-4AAF-8492-77C7D242417E}"/>
              </a:ext>
            </a:extLst>
          </p:cNvPr>
          <p:cNvPicPr>
            <a:picLocks noChangeAspect="1"/>
          </p:cNvPicPr>
          <p:nvPr/>
        </p:nvPicPr>
        <p:blipFill rotWithShape="1">
          <a:blip r:embed="rId3">
            <a:alphaModFix amt="20000"/>
          </a:blip>
          <a:srcRect t="33506" r="-1" b="10234"/>
          <a:stretch/>
        </p:blipFill>
        <p:spPr>
          <a:xfrm>
            <a:off x="77731" y="-1327"/>
            <a:ext cx="12188932" cy="6857326"/>
          </a:xfrm>
          <a:prstGeom prst="rect">
            <a:avLst/>
          </a:prstGeom>
        </p:spPr>
      </p:pic>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6FA62C69-FCFA-463B-8B32-C5E51700CED8}"/>
              </a:ext>
            </a:extLst>
          </p:cNvPr>
          <p:cNvSpPr txBox="1"/>
          <p:nvPr/>
        </p:nvSpPr>
        <p:spPr>
          <a:xfrm>
            <a:off x="613775" y="1954040"/>
            <a:ext cx="10985326" cy="3785652"/>
          </a:xfrm>
          <a:prstGeom prst="rect">
            <a:avLst/>
          </a:prstGeom>
          <a:solidFill>
            <a:schemeClr val="bg1"/>
          </a:solidFill>
        </p:spPr>
        <p:txBody>
          <a:bodyPr wrap="square">
            <a:spAutoFit/>
          </a:bodyPr>
          <a:lstStyle/>
          <a:p>
            <a:pPr algn="just"/>
            <a:r>
              <a:rPr lang="en-US" sz="4800" dirty="0" smtClean="0">
                <a:latin typeface="NikoshBAN" panose="02000000000000000000" pitchFamily="2" charset="0"/>
                <a:cs typeface="NikoshBAN" panose="02000000000000000000" pitchFamily="2" charset="0"/>
              </a:rPr>
              <a:t>	</a:t>
            </a:r>
            <a:r>
              <a:rPr lang="as-IN" sz="4800" dirty="0" smtClean="0">
                <a:latin typeface="NikoshBAN" panose="02000000000000000000" pitchFamily="2" charset="0"/>
                <a:cs typeface="NikoshBAN" panose="02000000000000000000" pitchFamily="2" charset="0"/>
              </a:rPr>
              <a:t>সমাজের </a:t>
            </a:r>
            <a:r>
              <a:rPr lang="as-IN" sz="4800" dirty="0">
                <a:latin typeface="NikoshBAN" panose="02000000000000000000" pitchFamily="2" charset="0"/>
                <a:cs typeface="NikoshBAN" panose="02000000000000000000" pitchFamily="2" charset="0"/>
              </a:rPr>
              <a:t>বিভিন্ন </a:t>
            </a:r>
            <a:r>
              <a:rPr lang="en-US" sz="4800" dirty="0" err="1">
                <a:latin typeface="NikoshBAN" panose="02000000000000000000" pitchFamily="2" charset="0"/>
                <a:cs typeface="NikoshBAN" panose="02000000000000000000" pitchFamily="2" charset="0"/>
              </a:rPr>
              <a:t>রকম</a:t>
            </a: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প্রতিষ্ঠান রয়েছে। সমাজকে সুষ্ঠুভাবে পরিচালনার </a:t>
            </a:r>
            <a:r>
              <a:rPr lang="as-IN" sz="4800" dirty="0" smtClean="0">
                <a:latin typeface="NikoshBAN" panose="02000000000000000000" pitchFamily="2" charset="0"/>
                <a:cs typeface="NikoshBAN" panose="02000000000000000000" pitchFamily="2" charset="0"/>
              </a:rPr>
              <a:t>প্র</a:t>
            </a:r>
            <a:r>
              <a:rPr lang="en-US" sz="4800" dirty="0" err="1" smtClean="0">
                <a:latin typeface="NikoshBAN" panose="02000000000000000000" pitchFamily="2" charset="0"/>
                <a:cs typeface="NikoshBAN" panose="02000000000000000000" pitchFamily="2" charset="0"/>
              </a:rPr>
              <a:t>য়ো</a:t>
            </a:r>
            <a:r>
              <a:rPr lang="as-IN" sz="4800" dirty="0" smtClean="0">
                <a:latin typeface="NikoshBAN" panose="02000000000000000000" pitchFamily="2" charset="0"/>
                <a:cs typeface="NikoshBAN" panose="02000000000000000000" pitchFamily="2" charset="0"/>
              </a:rPr>
              <a:t>জনে </a:t>
            </a:r>
            <a:r>
              <a:rPr lang="as-IN" sz="4800" dirty="0">
                <a:latin typeface="NikoshBAN" panose="02000000000000000000" pitchFamily="2" charset="0"/>
                <a:cs typeface="NikoshBAN" panose="02000000000000000000" pitchFamily="2" charset="0"/>
              </a:rPr>
              <a:t>গড়ে উঠেছে অর্থনৈতিক</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 রাজনৈতিক </a:t>
            </a:r>
            <a:r>
              <a:rPr lang="as-IN" sz="4800" dirty="0" smtClean="0">
                <a:latin typeface="NikoshBAN" panose="02000000000000000000" pitchFamily="2" charset="0"/>
                <a:cs typeface="NikoshBAN" panose="02000000000000000000" pitchFamily="2" charset="0"/>
              </a:rPr>
              <a:t>ধর্মী</a:t>
            </a:r>
            <a:r>
              <a:rPr lang="en-US" sz="4800" dirty="0" smtClean="0">
                <a:latin typeface="NikoshBAN" panose="02000000000000000000" pitchFamily="2" charset="0"/>
                <a:cs typeface="NikoshBAN" panose="02000000000000000000" pitchFamily="2" charset="0"/>
              </a:rPr>
              <a:t>য়</a:t>
            </a:r>
            <a:r>
              <a:rPr lang="as-IN" sz="4800" dirty="0" smtClean="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ও</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ধরণের</a:t>
            </a:r>
            <a:r>
              <a:rPr lang="as-IN" sz="4800" dirty="0">
                <a:latin typeface="NikoshBAN" panose="02000000000000000000" pitchFamily="2" charset="0"/>
                <a:cs typeface="NikoshBAN" panose="02000000000000000000" pitchFamily="2" charset="0"/>
              </a:rPr>
              <a:t> সামাজিক প্রতিষ্ঠান</a:t>
            </a:r>
            <a:r>
              <a:rPr lang="as-IN" sz="4800" dirty="0" smtClean="0">
                <a:latin typeface="NikoshBAN" panose="02000000000000000000" pitchFamily="2" charset="0"/>
                <a:cs typeface="NikoshBAN" panose="02000000000000000000" pitchFamily="2" charset="0"/>
              </a:rPr>
              <a:t>।</a:t>
            </a:r>
            <a:r>
              <a:rPr lang="en-US" sz="4800" dirty="0" smtClean="0">
                <a:latin typeface="NikoshBAN" panose="02000000000000000000" pitchFamily="2" charset="0"/>
                <a:cs typeface="NikoshBAN" panose="02000000000000000000" pitchFamily="2" charset="0"/>
              </a:rPr>
              <a:t> </a:t>
            </a:r>
            <a:r>
              <a:rPr lang="as-IN" sz="4800" dirty="0" smtClean="0">
                <a:latin typeface="NikoshBAN" panose="02000000000000000000" pitchFamily="2" charset="0"/>
                <a:cs typeface="NikoshBAN" panose="02000000000000000000" pitchFamily="2" charset="0"/>
              </a:rPr>
              <a:t>সমাজ </a:t>
            </a:r>
            <a:r>
              <a:rPr lang="as-IN" sz="4800" dirty="0">
                <a:latin typeface="NikoshBAN" panose="02000000000000000000" pitchFamily="2" charset="0"/>
                <a:cs typeface="NikoshBAN" panose="02000000000000000000" pitchFamily="2" charset="0"/>
              </a:rPr>
              <a:t>সুষ্ঠুভাবে পরিচালনার </a:t>
            </a:r>
            <a:r>
              <a:rPr lang="as-IN" sz="4800" dirty="0" smtClean="0">
                <a:latin typeface="NikoshBAN" panose="02000000000000000000" pitchFamily="2" charset="0"/>
                <a:cs typeface="NikoshBAN" panose="02000000000000000000" pitchFamily="2" charset="0"/>
              </a:rPr>
              <a:t>জন্য </a:t>
            </a:r>
            <a:r>
              <a:rPr lang="en-US" sz="4800" dirty="0" err="1">
                <a:latin typeface="NikoshBAN" panose="02000000000000000000" pitchFamily="2" charset="0"/>
                <a:cs typeface="NikoshBAN" panose="02000000000000000000" pitchFamily="2" charset="0"/>
              </a:rPr>
              <a:t>এবং</a:t>
            </a: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এই প্রতিষ্ঠানগুলোর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সম্পর্কে</a:t>
            </a:r>
            <a:r>
              <a:rPr lang="as-IN" sz="4800" dirty="0">
                <a:latin typeface="NikoshBAN" panose="02000000000000000000" pitchFamily="2" charset="0"/>
                <a:cs typeface="NikoshBAN" panose="02000000000000000000" pitchFamily="2" charset="0"/>
              </a:rPr>
              <a:t> </a:t>
            </a:r>
            <a:r>
              <a:rPr lang="as-IN" sz="4800" dirty="0" smtClean="0">
                <a:latin typeface="NikoshBAN" panose="02000000000000000000" pitchFamily="2" charset="0"/>
                <a:cs typeface="NikoshBAN" panose="02000000000000000000" pitchFamily="2" charset="0"/>
              </a:rPr>
              <a:t>ধারণা </a:t>
            </a:r>
            <a:r>
              <a:rPr lang="as-IN" sz="4800" dirty="0">
                <a:latin typeface="NikoshBAN" panose="02000000000000000000" pitchFamily="2" charset="0"/>
                <a:cs typeface="NikoshBAN" panose="02000000000000000000" pitchFamily="2" charset="0"/>
              </a:rPr>
              <a:t>পেতে হলে সমাজবিজ্ঞানের  জ্ঞান অপরিহার্য।</a:t>
            </a:r>
            <a:endParaRPr lang="en-US" sz="48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xmlns="" id="{F424DC50-DC3B-4BD6-B0A6-1BD9D966F54A}"/>
              </a:ext>
            </a:extLst>
          </p:cNvPr>
          <p:cNvSpPr txBox="1"/>
          <p:nvPr/>
        </p:nvSpPr>
        <p:spPr>
          <a:xfrm>
            <a:off x="2196263" y="601782"/>
            <a:ext cx="9027057" cy="1107996"/>
          </a:xfrm>
          <a:prstGeom prst="rect">
            <a:avLst/>
          </a:prstGeom>
          <a:solidFill>
            <a:schemeClr val="bg1"/>
          </a:solidFill>
          <a:scene3d>
            <a:camera prst="orthographicFront"/>
            <a:lightRig rig="threePt" dir="t"/>
          </a:scene3d>
          <a:sp3d>
            <a:bevelT prst="slope"/>
          </a:sp3d>
        </p:spPr>
        <p:txBody>
          <a:bodyPr wrap="square">
            <a:spAutoFit/>
            <a:sp3d extrusionH="57150">
              <a:bevelT w="38100" h="38100" prst="angle"/>
            </a:sp3d>
          </a:bodyPr>
          <a:lstStyle/>
          <a:p>
            <a:pPr algn="ctr"/>
            <a:r>
              <a:rPr lang="as-IN" sz="66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সমাজ কাঠামো সম্পর্কে জানতে </a:t>
            </a:r>
            <a:endParaRPr lang="en-US" sz="66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pic>
        <p:nvPicPr>
          <p:cNvPr id="17" name="Picture 16">
            <a:extLst>
              <a:ext uri="{FF2B5EF4-FFF2-40B4-BE49-F238E27FC236}">
                <a16:creationId xmlns:a16="http://schemas.microsoft.com/office/drawing/2014/main" xmlns="" id="{3E6B7A8A-AF5D-4D36-8B44-6EE4207E2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566" y="458174"/>
            <a:ext cx="1682698" cy="1478070"/>
          </a:xfrm>
          <a:prstGeom prst="rect">
            <a:avLst/>
          </a:prstGeom>
          <a:solidFill>
            <a:schemeClr val="bg1"/>
          </a:solidFill>
          <a:ln>
            <a:noFill/>
          </a:ln>
          <a:effectLst>
            <a:softEdge rad="112500"/>
          </a:effectLst>
        </p:spPr>
      </p:pic>
    </p:spTree>
    <p:custDataLst>
      <p:tags r:id="rId1"/>
    </p:custDataLst>
    <p:extLst>
      <p:ext uri="{BB962C8B-B14F-4D97-AF65-F5344CB8AC3E}">
        <p14:creationId xmlns:p14="http://schemas.microsoft.com/office/powerpoint/2010/main" val="3798367220"/>
      </p:ext>
    </p:extLst>
  </p:cSld>
  <p:clrMapOvr>
    <a:masterClrMapping/>
  </p:clrMapOvr>
  <p:transition spd="slow" advTm="4502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7C7D48D-F8DF-4000-9466-D71FF2FC38BA}"/>
              </a:ext>
            </a:extLst>
          </p:cNvPr>
          <p:cNvSpPr txBox="1"/>
          <p:nvPr/>
        </p:nvSpPr>
        <p:spPr>
          <a:xfrm>
            <a:off x="520700" y="2260225"/>
            <a:ext cx="11150600" cy="3785652"/>
          </a:xfrm>
          <a:prstGeom prst="rect">
            <a:avLst/>
          </a:prstGeom>
          <a:noFill/>
        </p:spPr>
        <p:txBody>
          <a:bodyPr wrap="square">
            <a:spAutoFit/>
          </a:bodyPr>
          <a:lstStyle/>
          <a:p>
            <a:pPr algn="just"/>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সামাজিক </a:t>
            </a:r>
            <a:r>
              <a:rPr lang="as-IN" sz="4000" dirty="0">
                <a:latin typeface="NikoshBAN" panose="02000000000000000000" pitchFamily="2" charset="0"/>
                <a:cs typeface="NikoshBAN" panose="02000000000000000000" pitchFamily="2" charset="0"/>
              </a:rPr>
              <a:t>স্তরবিন্যাসের</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বলতে সমাজে বসবাসকারী মানুষের মর্যাদাগত পার্থক্য কে </a:t>
            </a:r>
            <a:r>
              <a:rPr lang="as-IN" sz="4000" dirty="0" smtClean="0">
                <a:latin typeface="NikoshBAN" panose="02000000000000000000" pitchFamily="2" charset="0"/>
                <a:cs typeface="NikoshBAN" panose="02000000000000000000" pitchFamily="2" charset="0"/>
              </a:rPr>
              <a:t>বোঝা</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আদিম সমাজের স্তরবিন্যাস ছিলনা</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কিন্তু আধুনিক সমাজের স্তরবিন্যাস আমরা দেখতে পায়।কালমার্কস তার আলোচনায় স্তরবিন্যাস সম্পর্কে বিস্তারিত আলোচনা করেছেন। ভিন্ন ভিন্ন সমাজের সামাজিক স্তরবিন্যাস সম্পর্কে জ্ঞান লাভের জন্য সমাজবিজ্ঞানের পাঠ আবশ্যক।</a:t>
            </a:r>
          </a:p>
        </p:txBody>
      </p:sp>
      <p:grpSp>
        <p:nvGrpSpPr>
          <p:cNvPr id="2" name="Group 1">
            <a:extLst>
              <a:ext uri="{FF2B5EF4-FFF2-40B4-BE49-F238E27FC236}">
                <a16:creationId xmlns:a16="http://schemas.microsoft.com/office/drawing/2014/main" xmlns="" id="{E053B2FA-B471-4D1B-878E-D1F8ABDECDBC}"/>
              </a:ext>
            </a:extLst>
          </p:cNvPr>
          <p:cNvGrpSpPr/>
          <p:nvPr/>
        </p:nvGrpSpPr>
        <p:grpSpPr>
          <a:xfrm>
            <a:off x="520699" y="539775"/>
            <a:ext cx="11062917" cy="1436113"/>
            <a:chOff x="520700" y="577353"/>
            <a:chExt cx="11150600" cy="1436113"/>
          </a:xfrm>
          <a:solidFill>
            <a:schemeClr val="bg1"/>
          </a:solidFill>
        </p:grpSpPr>
        <p:sp>
          <p:nvSpPr>
            <p:cNvPr id="6" name="TextBox 5">
              <a:extLst>
                <a:ext uri="{FF2B5EF4-FFF2-40B4-BE49-F238E27FC236}">
                  <a16:creationId xmlns:a16="http://schemas.microsoft.com/office/drawing/2014/main" xmlns="" id="{E7BCCC6F-B01D-4520-AF65-8336DD7A694A}"/>
                </a:ext>
              </a:extLst>
            </p:cNvPr>
            <p:cNvSpPr txBox="1"/>
            <p:nvPr/>
          </p:nvSpPr>
          <p:spPr>
            <a:xfrm>
              <a:off x="2628900" y="905470"/>
              <a:ext cx="9042400" cy="1107996"/>
            </a:xfrm>
            <a:prstGeom prst="rect">
              <a:avLst/>
            </a:prstGeom>
            <a:grpFill/>
            <a:scene3d>
              <a:camera prst="orthographicFront"/>
              <a:lightRig rig="threePt" dir="t"/>
            </a:scene3d>
            <a:sp3d>
              <a:bevelT prst="slope"/>
            </a:sp3d>
          </p:spPr>
          <p:txBody>
            <a:bodyPr wrap="square">
              <a:spAutoFit/>
              <a:sp3d extrusionH="57150">
                <a:bevelT w="38100" h="38100" prst="angle"/>
              </a:sp3d>
            </a:bodyPr>
            <a:lstStyle/>
            <a:p>
              <a:pPr algn="ctr"/>
              <a:r>
                <a:rPr lang="as-IN" sz="66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সামাজিক স্তরবিন্যাসের ধারণা</a:t>
              </a:r>
            </a:p>
          </p:txBody>
        </p:sp>
        <p:pic>
          <p:nvPicPr>
            <p:cNvPr id="8" name="Picture 7">
              <a:extLst>
                <a:ext uri="{FF2B5EF4-FFF2-40B4-BE49-F238E27FC236}">
                  <a16:creationId xmlns:a16="http://schemas.microsoft.com/office/drawing/2014/main" xmlns="" id="{01BE169B-5008-46DE-9339-EB64401A4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 y="577353"/>
              <a:ext cx="2108200" cy="1436113"/>
            </a:xfrm>
            <a:prstGeom prst="rect">
              <a:avLst/>
            </a:prstGeom>
            <a:grpFill/>
          </p:spPr>
        </p:pic>
      </p:grpSp>
    </p:spTree>
    <p:custDataLst>
      <p:tags r:id="rId1"/>
    </p:custDataLst>
    <p:extLst>
      <p:ext uri="{BB962C8B-B14F-4D97-AF65-F5344CB8AC3E}">
        <p14:creationId xmlns:p14="http://schemas.microsoft.com/office/powerpoint/2010/main" val="599654876"/>
      </p:ext>
    </p:extLst>
  </p:cSld>
  <p:clrMapOvr>
    <a:masterClrMapping/>
  </p:clrMapOvr>
  <p:transition spd="slow" advTm="584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12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xmlns="" id="{FAE1B737-820E-4693-9CE8-C85F9AAC2E7F}"/>
              </a:ext>
            </a:extLst>
          </p:cNvPr>
          <p:cNvSpPr txBox="1"/>
          <p:nvPr/>
        </p:nvSpPr>
        <p:spPr>
          <a:xfrm>
            <a:off x="613775" y="1908252"/>
            <a:ext cx="10974646" cy="3785652"/>
          </a:xfrm>
          <a:prstGeom prst="rect">
            <a:avLst/>
          </a:prstGeom>
          <a:solidFill>
            <a:schemeClr val="bg1"/>
          </a:solidFill>
        </p:spPr>
        <p:txBody>
          <a:bodyPr wrap="square">
            <a:spAutoFit/>
          </a:bodyPr>
          <a:lstStyle/>
          <a:p>
            <a:pPr algn="just"/>
            <a:r>
              <a:rPr lang="en-US" sz="4000" dirty="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সমাজ </a:t>
            </a:r>
            <a:r>
              <a:rPr lang="as-IN" sz="4000" dirty="0">
                <a:latin typeface="NikoshBAN" panose="02000000000000000000" pitchFamily="2" charset="0"/>
                <a:cs typeface="NikoshBAN" panose="02000000000000000000" pitchFamily="2" charset="0"/>
              </a:rPr>
              <a:t>পরিবর্তনশীল। </a:t>
            </a:r>
            <a:r>
              <a:rPr lang="as-IN" sz="4000" dirty="0" smtClean="0">
                <a:latin typeface="NikoshBAN" panose="02000000000000000000" pitchFamily="2" charset="0"/>
                <a:cs typeface="NikoshBAN" panose="02000000000000000000" pitchFamily="2" charset="0"/>
              </a:rPr>
              <a:t>প্রতি</a:t>
            </a:r>
            <a:r>
              <a:rPr lang="en-US" sz="4000" dirty="0" err="1" smtClean="0">
                <a:latin typeface="NikoshBAN" panose="02000000000000000000" pitchFamily="2" charset="0"/>
                <a:cs typeface="NikoshBAN" panose="02000000000000000000" pitchFamily="2" charset="0"/>
              </a:rPr>
              <a:t>নিয়</a:t>
            </a:r>
            <a:r>
              <a:rPr lang="as-IN" sz="4000" dirty="0" smtClean="0">
                <a:latin typeface="NikoshBAN" panose="02000000000000000000" pitchFamily="2" charset="0"/>
                <a:cs typeface="NikoshBAN" panose="02000000000000000000" pitchFamily="2" charset="0"/>
              </a:rPr>
              <a:t>ত </a:t>
            </a:r>
            <a:r>
              <a:rPr lang="as-IN" sz="4000" dirty="0">
                <a:latin typeface="NikoshBAN" panose="02000000000000000000" pitchFamily="2" charset="0"/>
                <a:cs typeface="NikoshBAN" panose="02000000000000000000" pitchFamily="2" charset="0"/>
              </a:rPr>
              <a:t>সমাজ পরিবর্তন হচ্ছে এবং আমার আমাদের অর্থনৈতিক কর্মকাণ্ড </a:t>
            </a:r>
            <a:r>
              <a:rPr lang="as-IN" sz="4000" dirty="0" smtClean="0">
                <a:latin typeface="NikoshBAN" panose="02000000000000000000" pitchFamily="2" charset="0"/>
                <a:cs typeface="NikoshBAN" panose="02000000000000000000" pitchFamily="2" charset="0"/>
              </a:rPr>
              <a:t>প্রতি</a:t>
            </a:r>
            <a:r>
              <a:rPr lang="en-US" sz="4000" dirty="0" err="1" smtClean="0">
                <a:latin typeface="NikoshBAN" panose="02000000000000000000" pitchFamily="2" charset="0"/>
                <a:cs typeface="NikoshBAN" panose="02000000000000000000" pitchFamily="2" charset="0"/>
              </a:rPr>
              <a:t>নিয়</a:t>
            </a:r>
            <a:r>
              <a:rPr lang="as-IN" sz="4000" dirty="0" smtClean="0">
                <a:latin typeface="NikoshBAN" panose="02000000000000000000" pitchFamily="2" charset="0"/>
                <a:cs typeface="NikoshBAN" panose="02000000000000000000" pitchFamily="2" charset="0"/>
              </a:rPr>
              <a:t>ত </a:t>
            </a:r>
            <a:r>
              <a:rPr lang="as-IN" sz="4000" dirty="0">
                <a:latin typeface="NikoshBAN" panose="02000000000000000000" pitchFamily="2" charset="0"/>
                <a:cs typeface="NikoshBAN" panose="02000000000000000000" pitchFamily="2" charset="0"/>
              </a:rPr>
              <a:t>পরিবর্তন হচ্ছে।এই পরিবর্তন সম্পর্কে, পরিবর্তনের গতি-প্রকৃতি সম্পর্কে ধারণা লাভ করতে এবং সমাজের কাঙ্ক্ষিত পরিবর্তন </a:t>
            </a:r>
            <a:r>
              <a:rPr lang="as-IN" sz="4000" dirty="0" smtClean="0">
                <a:latin typeface="NikoshBAN" panose="02000000000000000000" pitchFamily="2" charset="0"/>
                <a:cs typeface="NikoshBAN" panose="02000000000000000000" pitchFamily="2" charset="0"/>
              </a:rPr>
              <a:t>আ</a:t>
            </a:r>
            <a:r>
              <a:rPr lang="en-US" sz="4000" dirty="0" err="1" smtClean="0">
                <a:latin typeface="NikoshBAN" panose="02000000000000000000" pitchFamily="2" charset="0"/>
                <a:cs typeface="NikoshBAN" panose="02000000000000000000" pitchFamily="2" charset="0"/>
              </a:rPr>
              <a:t>নায়</a:t>
            </a:r>
            <a:r>
              <a:rPr lang="as-IN" sz="4000" dirty="0" smtClean="0">
                <a:latin typeface="NikoshBAN" panose="02000000000000000000" pitchFamily="2" charset="0"/>
                <a:cs typeface="NikoshBAN" panose="02000000000000000000" pitchFamily="2" charset="0"/>
              </a:rPr>
              <a:t>নে </a:t>
            </a:r>
            <a:r>
              <a:rPr lang="as-IN" sz="4000" dirty="0">
                <a:latin typeface="NikoshBAN" panose="02000000000000000000" pitchFamily="2" charset="0"/>
                <a:cs typeface="NikoshBAN" panose="02000000000000000000" pitchFamily="2" charset="0"/>
              </a:rPr>
              <a:t>সমাজের বৃহত্তম স্বার্থের সংশ্লিষ্ট পরিবর্তনের ধারা কে </a:t>
            </a:r>
            <a:r>
              <a:rPr lang="as-IN" sz="4000" dirty="0" smtClean="0">
                <a:latin typeface="NikoshBAN" panose="02000000000000000000" pitchFamily="2" charset="0"/>
                <a:cs typeface="NikoshBAN" panose="02000000000000000000" pitchFamily="2" charset="0"/>
              </a:rPr>
              <a:t>প্র</a:t>
            </a:r>
            <a:r>
              <a:rPr lang="en-US" sz="4000" dirty="0" err="1"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জন </a:t>
            </a:r>
            <a:r>
              <a:rPr lang="as-IN" sz="4000" dirty="0">
                <a:latin typeface="NikoshBAN" panose="02000000000000000000" pitchFamily="2" charset="0"/>
                <a:cs typeface="NikoshBAN" panose="02000000000000000000" pitchFamily="2" charset="0"/>
              </a:rPr>
              <a:t>অনুসারে </a:t>
            </a:r>
            <a:r>
              <a:rPr lang="as-IN" sz="4000" dirty="0" smtClean="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ন্ত্রণ </a:t>
            </a:r>
            <a:r>
              <a:rPr lang="as-IN" sz="4000" dirty="0">
                <a:latin typeface="NikoshBAN" panose="02000000000000000000" pitchFamily="2" charset="0"/>
                <a:cs typeface="NikoshBAN" panose="02000000000000000000" pitchFamily="2" charset="0"/>
              </a:rPr>
              <a:t>করতে সমাজবিজ্ঞান পাঠের </a:t>
            </a:r>
            <a:r>
              <a:rPr lang="as-IN" sz="4000" dirty="0" smtClean="0">
                <a:latin typeface="NikoshBAN" panose="02000000000000000000" pitchFamily="2" charset="0"/>
                <a:cs typeface="NikoshBAN" panose="02000000000000000000" pitchFamily="2" charset="0"/>
              </a:rPr>
              <a:t>প্র</a:t>
            </a:r>
            <a:r>
              <a:rPr lang="en-US" sz="4000" dirty="0" err="1"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জ</a:t>
            </a:r>
            <a:r>
              <a:rPr lang="en-US" sz="4000" dirty="0" err="1" smtClean="0">
                <a:latin typeface="NikoshBAN" panose="02000000000000000000" pitchFamily="2" charset="0"/>
                <a:cs typeface="NikoshBAN" panose="02000000000000000000" pitchFamily="2" charset="0"/>
              </a:rPr>
              <a:t>নীয়</a:t>
            </a:r>
            <a:r>
              <a:rPr lang="as-IN" sz="4000" dirty="0" smtClean="0">
                <a:latin typeface="NikoshBAN" panose="02000000000000000000" pitchFamily="2" charset="0"/>
                <a:cs typeface="NikoshBAN" panose="02000000000000000000" pitchFamily="2" charset="0"/>
              </a:rPr>
              <a:t>তা </a:t>
            </a:r>
            <a:r>
              <a:rPr lang="as-IN" sz="4000" dirty="0">
                <a:latin typeface="NikoshBAN" panose="02000000000000000000" pitchFamily="2" charset="0"/>
                <a:cs typeface="NikoshBAN" panose="02000000000000000000" pitchFamily="2" charset="0"/>
              </a:rPr>
              <a:t>অপরিসীম।</a:t>
            </a:r>
          </a:p>
        </p:txBody>
      </p:sp>
      <p:grpSp>
        <p:nvGrpSpPr>
          <p:cNvPr id="2" name="Group 1">
            <a:extLst>
              <a:ext uri="{FF2B5EF4-FFF2-40B4-BE49-F238E27FC236}">
                <a16:creationId xmlns:a16="http://schemas.microsoft.com/office/drawing/2014/main" xmlns="" id="{DD3A6B83-89EE-4534-B822-9096B85FE9AD}"/>
              </a:ext>
            </a:extLst>
          </p:cNvPr>
          <p:cNvGrpSpPr/>
          <p:nvPr/>
        </p:nvGrpSpPr>
        <p:grpSpPr>
          <a:xfrm>
            <a:off x="514206" y="462434"/>
            <a:ext cx="11074214" cy="1659849"/>
            <a:chOff x="447262" y="462433"/>
            <a:chExt cx="10415785" cy="1666992"/>
          </a:xfrm>
        </p:grpSpPr>
        <p:pic>
          <p:nvPicPr>
            <p:cNvPr id="5" name="Picture 4">
              <a:extLst>
                <a:ext uri="{FF2B5EF4-FFF2-40B4-BE49-F238E27FC236}">
                  <a16:creationId xmlns:a16="http://schemas.microsoft.com/office/drawing/2014/main" xmlns="" id="{3E6B7A8A-AF5D-4D36-8B44-6EE4207E2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62" y="462433"/>
              <a:ext cx="2421694" cy="1666992"/>
            </a:xfrm>
            <a:prstGeom prst="rect">
              <a:avLst/>
            </a:prstGeom>
            <a:ln>
              <a:noFill/>
            </a:ln>
            <a:effectLst>
              <a:softEdge rad="112500"/>
            </a:effectLst>
          </p:spPr>
        </p:pic>
        <p:sp>
          <p:nvSpPr>
            <p:cNvPr id="13" name="TextBox 12">
              <a:extLst>
                <a:ext uri="{FF2B5EF4-FFF2-40B4-BE49-F238E27FC236}">
                  <a16:creationId xmlns:a16="http://schemas.microsoft.com/office/drawing/2014/main" xmlns="" id="{29B6B6A9-CCCD-4311-8D43-871F55DC730D}"/>
                </a:ext>
              </a:extLst>
            </p:cNvPr>
            <p:cNvSpPr txBox="1"/>
            <p:nvPr/>
          </p:nvSpPr>
          <p:spPr>
            <a:xfrm>
              <a:off x="2662008" y="661843"/>
              <a:ext cx="8201039" cy="772752"/>
            </a:xfrm>
            <a:prstGeom prst="rect">
              <a:avLst/>
            </a:prstGeom>
            <a:solidFill>
              <a:schemeClr val="bg1"/>
            </a:solidFill>
            <a:scene3d>
              <a:camera prst="orthographicFront"/>
              <a:lightRig rig="threePt" dir="t"/>
            </a:scene3d>
            <a:sp3d>
              <a:bevelT prst="slope"/>
            </a:sp3d>
          </p:spPr>
          <p:txBody>
            <a:bodyPr wrap="square">
              <a:spAutoFit/>
              <a:sp3d extrusionH="57150">
                <a:bevelT h="25400" prst="softRound"/>
              </a:sp3d>
            </a:bodyPr>
            <a:lstStyle/>
            <a:p>
              <a:pPr algn="ctr"/>
              <a:r>
                <a:rPr lang="as-I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আর্থসামাজিক পরিবর্তন সম্পর্কে ধারণা লাভ করতে</a:t>
              </a:r>
            </a:p>
          </p:txBody>
        </p:sp>
      </p:grpSp>
    </p:spTree>
    <p:custDataLst>
      <p:tags r:id="rId1"/>
    </p:custDataLst>
    <p:extLst>
      <p:ext uri="{BB962C8B-B14F-4D97-AF65-F5344CB8AC3E}">
        <p14:creationId xmlns:p14="http://schemas.microsoft.com/office/powerpoint/2010/main" val="3843251090"/>
      </p:ext>
    </p:extLst>
  </p:cSld>
  <p:clrMapOvr>
    <a:masterClrMapping/>
  </p:clrMapOvr>
  <p:transition spd="slow" advTm="4858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12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6" dur="12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FBD16E-91C5-42F3-880D-8B83B565A7CD}"/>
              </a:ext>
            </a:extLst>
          </p:cNvPr>
          <p:cNvSpPr txBox="1"/>
          <p:nvPr/>
        </p:nvSpPr>
        <p:spPr>
          <a:xfrm>
            <a:off x="565150" y="1804106"/>
            <a:ext cx="11061700" cy="4524315"/>
          </a:xfrm>
          <a:prstGeom prst="rect">
            <a:avLst/>
          </a:prstGeom>
          <a:solidFill>
            <a:schemeClr val="bg1"/>
          </a:solidFill>
        </p:spPr>
        <p:txBody>
          <a:bodyPr wrap="square">
            <a:spAutoFit/>
          </a:bodyPr>
          <a:lstStyle/>
          <a:p>
            <a:pPr algn="just"/>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মানবসমাজে </a:t>
            </a:r>
            <a:r>
              <a:rPr lang="as-IN" sz="3600" dirty="0">
                <a:latin typeface="NikoshBAN" panose="02000000000000000000" pitchFamily="2" charset="0"/>
                <a:cs typeface="NikoshBAN" panose="02000000000000000000" pitchFamily="2" charset="0"/>
              </a:rPr>
              <a:t>বহু এবং বিভিন্ন প্রকৃতি প্রতিষ্ঠান রয়েছে</a:t>
            </a:r>
            <a:r>
              <a:rPr lang="en-US" sz="3600" dirty="0">
                <a:latin typeface="NikoshBAN" panose="02000000000000000000" pitchFamily="2" charset="0"/>
                <a:cs typeface="NikoshBAN" panose="02000000000000000000" pitchFamily="2" charset="0"/>
              </a:rPr>
              <a:t>।</a:t>
            </a:r>
            <a:r>
              <a:rPr lang="as-IN" sz="3600" dirty="0" smtClean="0">
                <a:latin typeface="NikoshBAN" panose="02000000000000000000" pitchFamily="2" charset="0"/>
                <a:cs typeface="NikoshBAN" panose="02000000000000000000" pitchFamily="2" charset="0"/>
              </a:rPr>
              <a:t>এসব</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প্রতিষ্ঠানের </a:t>
            </a:r>
            <a:r>
              <a:rPr lang="as-IN" sz="3600" dirty="0">
                <a:latin typeface="NikoshBAN" panose="02000000000000000000" pitchFamily="2" charset="0"/>
                <a:cs typeface="NikoshBAN" panose="02000000000000000000" pitchFamily="2" charset="0"/>
              </a:rPr>
              <a:t>মধ্যে উল্লেখযোগ্য হলো পরিবার</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সম্প্রদায়</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সংঘ</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সমিতি বিদ্যালয়</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ধর্ম</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রাষ্ট্র</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সরকার প্রভৃতি।এসব প্রতিষ্ঠানের </a:t>
            </a:r>
            <a:r>
              <a:rPr lang="as-IN" sz="3600" dirty="0" smtClean="0">
                <a:latin typeface="NikoshBAN" panose="02000000000000000000" pitchFamily="2" charset="0"/>
                <a:cs typeface="NikoshBAN" panose="02000000000000000000" pitchFamily="2" charset="0"/>
              </a:rPr>
              <a:t>মাধ্যমে</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সমাজের </a:t>
            </a:r>
            <a:r>
              <a:rPr lang="as-IN" sz="3600" dirty="0">
                <a:latin typeface="NikoshBAN" panose="02000000000000000000" pitchFamily="2" charset="0"/>
                <a:cs typeface="NikoshBAN" panose="02000000000000000000" pitchFamily="2" charset="0"/>
              </a:rPr>
              <a:t>কর্মকাণ্ড গুলো পরিচালিত হয়ে থাকে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সমাজের মানুষের ব্যক্তিগত জীবনের উপর এসব প্রতিষ্ঠানে প্রভাব অনস্বীকার্য</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 সমাজবিজ্ঞান প্রতিষ্ঠানসমূহ</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 বিজ্ঞানসম্মত আলোচনা করে</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এসব প্রতিষ্ঠান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কিভাবে মানুষের জীবনকে প্রভাবিত করে</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 প্রতিষ্ঠান</a:t>
            </a:r>
            <a:r>
              <a:rPr lang="en-US" sz="3600" dirty="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কিভাবে </a:t>
            </a:r>
            <a:r>
              <a:rPr lang="as-IN" sz="3600" dirty="0">
                <a:latin typeface="NikoshBAN" panose="02000000000000000000" pitchFamily="2" charset="0"/>
                <a:cs typeface="NikoshBAN" panose="02000000000000000000" pitchFamily="2" charset="0"/>
              </a:rPr>
              <a:t>সামাজিক সভ্য মানুষের সাধনে অধিকতর </a:t>
            </a:r>
            <a:r>
              <a:rPr lang="as-IN" sz="3600" dirty="0" smtClean="0">
                <a:latin typeface="NikoshBAN" panose="02000000000000000000" pitchFamily="2" charset="0"/>
                <a:cs typeface="NikoshBAN" panose="02000000000000000000" pitchFamily="2" charset="0"/>
              </a:rPr>
              <a:t>স</a:t>
            </a:r>
            <a:r>
              <a:rPr lang="en-US" sz="3600" dirty="0" err="1" smtClean="0">
                <a:latin typeface="NikoshBAN" panose="02000000000000000000" pitchFamily="2" charset="0"/>
                <a:cs typeface="NikoshBAN" panose="02000000000000000000" pitchFamily="2" charset="0"/>
              </a:rPr>
              <a:t>হায়</a:t>
            </a:r>
            <a:r>
              <a:rPr lang="as-IN" sz="3600" dirty="0"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ভূমিকা </a:t>
            </a:r>
            <a:r>
              <a:rPr lang="as-IN" sz="3600" dirty="0">
                <a:latin typeface="NikoshBAN" panose="02000000000000000000" pitchFamily="2" charset="0"/>
                <a:cs typeface="NikoshBAN" panose="02000000000000000000" pitchFamily="2" charset="0"/>
              </a:rPr>
              <a:t>পালন করে তা সমাজবিজ্ঞান পাঠের মাধ্যমে জানা যায়।</a:t>
            </a:r>
          </a:p>
        </p:txBody>
      </p:sp>
      <p:grpSp>
        <p:nvGrpSpPr>
          <p:cNvPr id="2" name="Group 1">
            <a:extLst>
              <a:ext uri="{FF2B5EF4-FFF2-40B4-BE49-F238E27FC236}">
                <a16:creationId xmlns:a16="http://schemas.microsoft.com/office/drawing/2014/main" xmlns="" id="{3EB3C6E4-423E-4AC7-80AF-82BA9FF0A267}"/>
              </a:ext>
            </a:extLst>
          </p:cNvPr>
          <p:cNvGrpSpPr/>
          <p:nvPr/>
        </p:nvGrpSpPr>
        <p:grpSpPr>
          <a:xfrm>
            <a:off x="781050" y="587567"/>
            <a:ext cx="10943312" cy="1144973"/>
            <a:chOff x="781050" y="587567"/>
            <a:chExt cx="10459178" cy="1144973"/>
          </a:xfrm>
          <a:solidFill>
            <a:schemeClr val="bg1"/>
          </a:solidFill>
        </p:grpSpPr>
        <p:pic>
          <p:nvPicPr>
            <p:cNvPr id="3" name="Picture 2">
              <a:extLst>
                <a:ext uri="{FF2B5EF4-FFF2-40B4-BE49-F238E27FC236}">
                  <a16:creationId xmlns:a16="http://schemas.microsoft.com/office/drawing/2014/main" xmlns="" id="{5309EFB1-455C-4A13-AE7C-F06BE7838E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50" y="587567"/>
              <a:ext cx="2387601" cy="1144973"/>
            </a:xfrm>
            <a:prstGeom prst="rect">
              <a:avLst/>
            </a:prstGeom>
            <a:grp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xmlns="" id="{E43D6B2A-307E-411F-BC5E-F2D12BD7163E}"/>
                </a:ext>
              </a:extLst>
            </p:cNvPr>
            <p:cNvSpPr txBox="1"/>
            <p:nvPr/>
          </p:nvSpPr>
          <p:spPr>
            <a:xfrm>
              <a:off x="3315428" y="587567"/>
              <a:ext cx="7924800" cy="769441"/>
            </a:xfrm>
            <a:prstGeom prst="rect">
              <a:avLst/>
            </a:prstGeom>
            <a:grpFill/>
            <a:scene3d>
              <a:camera prst="orthographicFront"/>
              <a:lightRig rig="threePt" dir="t"/>
            </a:scene3d>
            <a:sp3d>
              <a:bevelT prst="slope"/>
            </a:sp3d>
          </p:spPr>
          <p:txBody>
            <a:bodyPr wrap="square">
              <a:spAutoFit/>
              <a:sp3d extrusionH="57150">
                <a:bevelT h="25400" prst="softRound"/>
              </a:sp3d>
            </a:bodyPr>
            <a:lstStyle/>
            <a:p>
              <a:pPr algn="ctr"/>
              <a:r>
                <a:rPr lang="as-IN" sz="44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সামাজিক প্রতিষ্ঠানের গুরুত্ব সম্পর্কে ধারণা লাভ</a:t>
              </a:r>
            </a:p>
          </p:txBody>
        </p:sp>
      </p:grpSp>
    </p:spTree>
    <p:custDataLst>
      <p:tags r:id="rId1"/>
    </p:custDataLst>
    <p:extLst>
      <p:ext uri="{BB962C8B-B14F-4D97-AF65-F5344CB8AC3E}">
        <p14:creationId xmlns:p14="http://schemas.microsoft.com/office/powerpoint/2010/main" val="2874509300"/>
      </p:ext>
    </p:extLst>
  </p:cSld>
  <p:clrMapOvr>
    <a:masterClrMapping/>
  </p:clrMapOvr>
  <p:transition spd="slow" advTm="675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AF1665A-5084-46EC-84C4-3657DA05910D}"/>
              </a:ext>
            </a:extLst>
          </p:cNvPr>
          <p:cNvSpPr txBox="1"/>
          <p:nvPr/>
        </p:nvSpPr>
        <p:spPr>
          <a:xfrm>
            <a:off x="463463" y="2276579"/>
            <a:ext cx="11248373" cy="4154984"/>
          </a:xfrm>
          <a:prstGeom prst="rect">
            <a:avLst/>
          </a:prstGeom>
          <a:noFill/>
        </p:spPr>
        <p:txBody>
          <a:bodyPr wrap="square">
            <a:spAutoFit/>
          </a:bodyPr>
          <a:lstStyle/>
          <a:p>
            <a:pPr algn="just"/>
            <a:r>
              <a:rPr lang="en-US"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সমাজকে </a:t>
            </a:r>
            <a:r>
              <a:rPr lang="as-IN" sz="4400" dirty="0">
                <a:latin typeface="NikoshBAN" panose="02000000000000000000" pitchFamily="2" charset="0"/>
                <a:cs typeface="NikoshBAN" panose="02000000000000000000" pitchFamily="2" charset="0"/>
              </a:rPr>
              <a:t>সুসংবদ্ধ ও সুশৃঙ্খলভাবে পরিচালনার ক্ষেত্রে সমাজের কিছু রীতিনীতি,আচার-অনুষ্ঠান এবং কার্যকলাপ সমাজস্থ মানুষকে মেনে চলতে হয়।যখন ব্যক্তি বা সমষ্টির আচার-আচরণের ওপর সমাজের এরূপ চাপ আরোপিত হয়,তখন তাকে সামাজিক নিয়ন্ত্রণ বলে। এ সম্পর্কে জানার জন্য সমাজবিজ্ঞানের জ্ঞান প্রয়োজন।</a:t>
            </a:r>
          </a:p>
        </p:txBody>
      </p:sp>
      <p:grpSp>
        <p:nvGrpSpPr>
          <p:cNvPr id="2" name="Group 1">
            <a:extLst>
              <a:ext uri="{FF2B5EF4-FFF2-40B4-BE49-F238E27FC236}">
                <a16:creationId xmlns:a16="http://schemas.microsoft.com/office/drawing/2014/main" xmlns="" id="{BD42D365-D219-4B6C-9BDD-42CAB4C5EC25}"/>
              </a:ext>
            </a:extLst>
          </p:cNvPr>
          <p:cNvGrpSpPr/>
          <p:nvPr/>
        </p:nvGrpSpPr>
        <p:grpSpPr>
          <a:xfrm>
            <a:off x="571500" y="527388"/>
            <a:ext cx="11140336" cy="1764875"/>
            <a:chOff x="571500" y="527388"/>
            <a:chExt cx="10833100" cy="1771650"/>
          </a:xfrm>
          <a:solidFill>
            <a:schemeClr val="bg1"/>
          </a:solidFill>
        </p:grpSpPr>
        <p:sp>
          <p:nvSpPr>
            <p:cNvPr id="7" name="TextBox 6">
              <a:extLst>
                <a:ext uri="{FF2B5EF4-FFF2-40B4-BE49-F238E27FC236}">
                  <a16:creationId xmlns:a16="http://schemas.microsoft.com/office/drawing/2014/main" xmlns="" id="{AACC4BD5-441B-4C4A-9216-A59A60E23801}"/>
                </a:ext>
              </a:extLst>
            </p:cNvPr>
            <p:cNvSpPr txBox="1"/>
            <p:nvPr/>
          </p:nvSpPr>
          <p:spPr>
            <a:xfrm>
              <a:off x="3289300" y="686940"/>
              <a:ext cx="8115300" cy="1019562"/>
            </a:xfrm>
            <a:prstGeom prst="rect">
              <a:avLst/>
            </a:prstGeom>
            <a:grpFill/>
            <a:scene3d>
              <a:camera prst="orthographicFront"/>
              <a:lightRig rig="threePt" dir="t"/>
            </a:scene3d>
            <a:sp3d>
              <a:bevelT prst="slope"/>
            </a:sp3d>
          </p:spPr>
          <p:txBody>
            <a:bodyPr wrap="square">
              <a:spAutoFit/>
              <a:sp3d extrusionH="57150">
                <a:bevelT h="25400" prst="softRound"/>
              </a:sp3d>
            </a:bodyPr>
            <a:lstStyle/>
            <a:p>
              <a:pPr algn="just"/>
              <a:r>
                <a:rPr lang="as-IN" sz="6000" b="1" dirty="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সামাজিক </a:t>
              </a:r>
              <a:r>
                <a:rPr lang="en-US" sz="6000" b="1" dirty="0" err="1" smtClean="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নিয়</a:t>
              </a:r>
              <a:r>
                <a:rPr lang="as-IN" sz="6000" b="1" dirty="0" smtClean="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ন্ত্রণ সম্পর্কে </a:t>
              </a:r>
              <a:r>
                <a:rPr lang="as-IN" sz="6000" b="1" dirty="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জানতে</a:t>
              </a:r>
            </a:p>
          </p:txBody>
        </p:sp>
        <p:pic>
          <p:nvPicPr>
            <p:cNvPr id="9" name="Picture 8">
              <a:extLst>
                <a:ext uri="{FF2B5EF4-FFF2-40B4-BE49-F238E27FC236}">
                  <a16:creationId xmlns:a16="http://schemas.microsoft.com/office/drawing/2014/main" xmlns="" id="{55BE301B-C921-49A8-8E7C-278781BDF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527388"/>
              <a:ext cx="2590800" cy="1771650"/>
            </a:xfrm>
            <a:prstGeom prst="rect">
              <a:avLst/>
            </a:prstGeom>
            <a:grpFill/>
          </p:spPr>
        </p:pic>
      </p:grpSp>
    </p:spTree>
    <p:custDataLst>
      <p:tags r:id="rId1"/>
    </p:custDataLst>
    <p:extLst>
      <p:ext uri="{BB962C8B-B14F-4D97-AF65-F5344CB8AC3E}">
        <p14:creationId xmlns:p14="http://schemas.microsoft.com/office/powerpoint/2010/main" val="2384758981"/>
      </p:ext>
    </p:extLst>
  </p:cSld>
  <p:clrMapOvr>
    <a:masterClrMapping/>
  </p:clrMapOvr>
  <p:transition spd="slow" advTm="4133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2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xmlns="" id="{6AFAAF0C-3AF8-4D89-89AE-DF367D214622}"/>
              </a:ext>
            </a:extLst>
          </p:cNvPr>
          <p:cNvSpPr txBox="1"/>
          <p:nvPr/>
        </p:nvSpPr>
        <p:spPr>
          <a:xfrm>
            <a:off x="613775" y="1746920"/>
            <a:ext cx="10947748" cy="3785652"/>
          </a:xfrm>
          <a:prstGeom prst="rect">
            <a:avLst/>
          </a:prstGeom>
          <a:solidFill>
            <a:schemeClr val="bg1"/>
          </a:solidFill>
        </p:spPr>
        <p:txBody>
          <a:bodyPr wrap="square">
            <a:spAutoFit/>
          </a:bodyPr>
          <a:lstStyle/>
          <a:p>
            <a:pPr algn="just"/>
            <a:r>
              <a:rPr lang="en-US" sz="4800" dirty="0">
                <a:latin typeface="NikoshBAN" panose="02000000000000000000" pitchFamily="2" charset="0"/>
                <a:cs typeface="NikoshBAN" panose="02000000000000000000" pitchFamily="2" charset="0"/>
              </a:rPr>
              <a:t>	</a:t>
            </a:r>
            <a:r>
              <a:rPr lang="as-IN" sz="4800" dirty="0" smtClean="0">
                <a:latin typeface="NikoshBAN" panose="02000000000000000000" pitchFamily="2" charset="0"/>
                <a:cs typeface="NikoshBAN" panose="02000000000000000000" pitchFamily="2" charset="0"/>
              </a:rPr>
              <a:t>সমাজকে </a:t>
            </a:r>
            <a:r>
              <a:rPr lang="as-IN" sz="4800" dirty="0">
                <a:latin typeface="NikoshBAN" panose="02000000000000000000" pitchFamily="2" charset="0"/>
                <a:cs typeface="NikoshBAN" panose="02000000000000000000" pitchFamily="2" charset="0"/>
              </a:rPr>
              <a:t>সুষ্ঠুভাবে পরিচালনা করতে হলে </a:t>
            </a:r>
            <a:r>
              <a:rPr lang="as-IN" sz="4800" dirty="0" smtClean="0">
                <a:latin typeface="NikoshBAN" panose="02000000000000000000" pitchFamily="2" charset="0"/>
                <a:cs typeface="NikoshBAN" panose="02000000000000000000" pitchFamily="2" charset="0"/>
              </a:rPr>
              <a:t>প্র</a:t>
            </a:r>
            <a:r>
              <a:rPr lang="en-US" sz="4800" dirty="0" err="1" smtClean="0">
                <a:latin typeface="NikoshBAN" panose="02000000000000000000" pitchFamily="2" charset="0"/>
                <a:cs typeface="NikoshBAN" panose="02000000000000000000" pitchFamily="2" charset="0"/>
              </a:rPr>
              <a:t>য়ো</a:t>
            </a:r>
            <a:r>
              <a:rPr lang="as-IN" sz="4800" dirty="0" smtClean="0">
                <a:latin typeface="NikoshBAN" panose="02000000000000000000" pitchFamily="2" charset="0"/>
                <a:cs typeface="NikoshBAN" panose="02000000000000000000" pitchFamily="2" charset="0"/>
              </a:rPr>
              <a:t>জন </a:t>
            </a:r>
            <a:r>
              <a:rPr lang="as-IN" sz="4800" dirty="0">
                <a:latin typeface="NikoshBAN" panose="02000000000000000000" pitchFamily="2" charset="0"/>
                <a:cs typeface="NikoshBAN" panose="02000000000000000000" pitchFamily="2" charset="0"/>
              </a:rPr>
              <a:t>নীতি নির্ধারণ ও তার যথাযথ বাস্তবায়ন। </a:t>
            </a:r>
            <a:r>
              <a:rPr lang="as-IN" sz="4800" dirty="0" smtClean="0">
                <a:latin typeface="NikoshBAN" panose="02000000000000000000" pitchFamily="2" charset="0"/>
                <a:cs typeface="NikoshBAN" panose="02000000000000000000" pitchFamily="2" charset="0"/>
              </a:rPr>
              <a:t>সমাজের </a:t>
            </a:r>
            <a:r>
              <a:rPr lang="as-IN" sz="4800" dirty="0">
                <a:latin typeface="NikoshBAN" panose="02000000000000000000" pitchFamily="2" charset="0"/>
                <a:cs typeface="NikoshBAN" panose="02000000000000000000" pitchFamily="2" charset="0"/>
              </a:rPr>
              <a:t>বিভিন্ন ক্ষেত্রে সামাজিক নীতি নির্ধারণ ও বাস্তবায়নের সমাজবিজ্ঞান বিশেষ ভূমিকা </a:t>
            </a:r>
            <a:r>
              <a:rPr lang="as-IN" sz="4800" dirty="0" smtClean="0">
                <a:latin typeface="NikoshBAN" panose="02000000000000000000" pitchFamily="2" charset="0"/>
                <a:cs typeface="NikoshBAN" panose="02000000000000000000" pitchFamily="2" charset="0"/>
              </a:rPr>
              <a:t>পালন </a:t>
            </a:r>
            <a:r>
              <a:rPr lang="as-IN" sz="4800" dirty="0">
                <a:latin typeface="NikoshBAN" panose="02000000000000000000" pitchFamily="2" charset="0"/>
                <a:cs typeface="NikoshBAN" panose="02000000000000000000" pitchFamily="2" charset="0"/>
              </a:rPr>
              <a:t>করে থাকে। তাছাড়া এ নীতির কার্যকর </a:t>
            </a:r>
            <a:r>
              <a:rPr lang="as-IN" sz="4800" dirty="0" smtClean="0">
                <a:latin typeface="NikoshBAN" panose="02000000000000000000" pitchFamily="2" charset="0"/>
                <a:cs typeface="NikoshBAN" panose="02000000000000000000" pitchFamily="2" charset="0"/>
              </a:rPr>
              <a:t>বাস্ত</a:t>
            </a:r>
            <a:r>
              <a:rPr lang="en-US" sz="4800" dirty="0" err="1" smtClean="0">
                <a:latin typeface="NikoshBAN" panose="02000000000000000000" pitchFamily="2" charset="0"/>
                <a:cs typeface="NikoshBAN" panose="02000000000000000000" pitchFamily="2" charset="0"/>
              </a:rPr>
              <a:t>বায়</a:t>
            </a:r>
            <a:r>
              <a:rPr lang="as-IN" sz="4800" dirty="0" smtClean="0">
                <a:latin typeface="NikoshBAN" panose="02000000000000000000" pitchFamily="2" charset="0"/>
                <a:cs typeface="NikoshBAN" panose="02000000000000000000" pitchFamily="2" charset="0"/>
              </a:rPr>
              <a:t>নেও</a:t>
            </a:r>
            <a:r>
              <a:rPr lang="en-US" sz="4800" dirty="0" smtClean="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সমাজ বিজ্ঞানের অবদান রয়েছে। </a:t>
            </a:r>
          </a:p>
        </p:txBody>
      </p:sp>
      <p:sp>
        <p:nvSpPr>
          <p:cNvPr id="13" name="TextBox 12">
            <a:extLst>
              <a:ext uri="{FF2B5EF4-FFF2-40B4-BE49-F238E27FC236}">
                <a16:creationId xmlns:a16="http://schemas.microsoft.com/office/drawing/2014/main" xmlns="" id="{272D6924-EB2E-44D9-92E9-A10FE3520DB7}"/>
              </a:ext>
            </a:extLst>
          </p:cNvPr>
          <p:cNvSpPr txBox="1"/>
          <p:nvPr/>
        </p:nvSpPr>
        <p:spPr>
          <a:xfrm>
            <a:off x="2242159" y="508263"/>
            <a:ext cx="9394520" cy="830997"/>
          </a:xfrm>
          <a:prstGeom prst="rect">
            <a:avLst/>
          </a:prstGeom>
          <a:solidFill>
            <a:schemeClr val="bg1"/>
          </a:solidFill>
          <a:scene3d>
            <a:camera prst="orthographicFront"/>
            <a:lightRig rig="threePt" dir="t"/>
          </a:scene3d>
          <a:sp3d>
            <a:bevelT prst="slope"/>
          </a:sp3d>
        </p:spPr>
        <p:txBody>
          <a:bodyPr wrap="square">
            <a:spAutoFit/>
            <a:sp3d extrusionH="57150">
              <a:bevelT h="25400" prst="softRound"/>
            </a:sp3d>
          </a:bodyPr>
          <a:lstStyle/>
          <a:p>
            <a:pPr algn="ctr"/>
            <a:r>
              <a:rPr lang="as-IN" sz="4800" b="1" dirty="0">
                <a:ln w="12700">
                  <a:solidFill>
                    <a:schemeClr val="accent1"/>
                  </a:solidFill>
                  <a:prstDash val="solid"/>
                </a:ln>
                <a:solidFill>
                  <a:schemeClr val="accent2"/>
                </a:solidFill>
                <a:effectLst>
                  <a:outerShdw dist="38100" dir="2640000" algn="bl" rotWithShape="0">
                    <a:schemeClr val="accent1"/>
                  </a:outerShdw>
                </a:effectLst>
                <a:latin typeface="NikoshBAN" panose="02000000000000000000" pitchFamily="2" charset="0"/>
                <a:cs typeface="NikoshBAN" panose="02000000000000000000" pitchFamily="2" charset="0"/>
              </a:rPr>
              <a:t>সামাজিক বিভিন্ন ক্ষেত্রে নীতি নির্ধারণ ও </a:t>
            </a:r>
            <a:r>
              <a:rPr lang="as-IN" sz="4800" b="1" dirty="0" smtClean="0">
                <a:ln w="12700">
                  <a:solidFill>
                    <a:schemeClr val="accent1"/>
                  </a:solidFill>
                  <a:prstDash val="solid"/>
                </a:ln>
                <a:solidFill>
                  <a:schemeClr val="accent2"/>
                </a:solidFill>
                <a:effectLst>
                  <a:outerShdw dist="38100" dir="2640000" algn="bl" rotWithShape="0">
                    <a:schemeClr val="accent1"/>
                  </a:outerShdw>
                </a:effectLst>
                <a:latin typeface="NikoshBAN" panose="02000000000000000000" pitchFamily="2" charset="0"/>
                <a:cs typeface="NikoshBAN" panose="02000000000000000000" pitchFamily="2" charset="0"/>
              </a:rPr>
              <a:t>বাস্ত</a:t>
            </a:r>
            <a:r>
              <a:rPr lang="en-US" sz="4800" b="1" dirty="0" err="1" smtClean="0">
                <a:ln w="12700">
                  <a:solidFill>
                    <a:schemeClr val="accent1"/>
                  </a:solidFill>
                  <a:prstDash val="solid"/>
                </a:ln>
                <a:solidFill>
                  <a:schemeClr val="accent2"/>
                </a:solidFill>
                <a:effectLst>
                  <a:outerShdw dist="38100" dir="2640000" algn="bl" rotWithShape="0">
                    <a:schemeClr val="accent1"/>
                  </a:outerShdw>
                </a:effectLst>
                <a:latin typeface="NikoshBAN" panose="02000000000000000000" pitchFamily="2" charset="0"/>
                <a:cs typeface="NikoshBAN" panose="02000000000000000000" pitchFamily="2" charset="0"/>
              </a:rPr>
              <a:t>বায়</a:t>
            </a:r>
            <a:r>
              <a:rPr lang="as-IN" sz="4800" b="1" dirty="0" smtClean="0">
                <a:ln w="12700">
                  <a:solidFill>
                    <a:schemeClr val="accent1"/>
                  </a:solidFill>
                  <a:prstDash val="solid"/>
                </a:ln>
                <a:solidFill>
                  <a:schemeClr val="accent2"/>
                </a:solidFill>
                <a:effectLst>
                  <a:outerShdw dist="38100" dir="2640000" algn="bl" rotWithShape="0">
                    <a:schemeClr val="accent1"/>
                  </a:outerShdw>
                </a:effectLst>
                <a:latin typeface="NikoshBAN" panose="02000000000000000000" pitchFamily="2" charset="0"/>
                <a:cs typeface="NikoshBAN" panose="02000000000000000000" pitchFamily="2" charset="0"/>
              </a:rPr>
              <a:t>ন</a:t>
            </a:r>
            <a:endParaRPr lang="as-IN" sz="4800" b="1" dirty="0">
              <a:ln w="12700">
                <a:solidFill>
                  <a:schemeClr val="accent1"/>
                </a:solidFill>
                <a:prstDash val="solid"/>
              </a:ln>
              <a:solidFill>
                <a:schemeClr val="accent2"/>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xmlns="" id="{3E6B7A8A-AF5D-4D36-8B44-6EE4207E2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41" y="437602"/>
            <a:ext cx="1752517" cy="1215834"/>
          </a:xfrm>
          <a:prstGeom prst="rect">
            <a:avLst/>
          </a:prstGeom>
          <a:solidFill>
            <a:schemeClr val="bg1"/>
          </a:solidFill>
          <a:ln>
            <a:noFill/>
          </a:ln>
          <a:effectLst>
            <a:softEdge rad="112500"/>
          </a:effectLst>
        </p:spPr>
      </p:pic>
    </p:spTree>
    <p:custDataLst>
      <p:tags r:id="rId1"/>
    </p:custDataLst>
    <p:extLst>
      <p:ext uri="{BB962C8B-B14F-4D97-AF65-F5344CB8AC3E}">
        <p14:creationId xmlns:p14="http://schemas.microsoft.com/office/powerpoint/2010/main" val="3574580088"/>
      </p:ext>
    </p:extLst>
  </p:cSld>
  <p:clrMapOvr>
    <a:masterClrMapping/>
  </p:clrMapOvr>
  <p:transition spd="slow" advTm="3275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309EFB1-455C-4A13-AE7C-F06BE7838E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556827"/>
            <a:ext cx="1841501" cy="1754326"/>
          </a:xfrm>
          <a:prstGeom prst="rect">
            <a:avLst/>
          </a:prstGeom>
          <a:solidFill>
            <a:schemeClr val="accent2">
              <a:lumMod val="40000"/>
              <a:lumOff val="60000"/>
            </a:scheme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xmlns="" id="{BC0A4E99-8D1D-42D5-A4F1-89E7192E4478}"/>
              </a:ext>
            </a:extLst>
          </p:cNvPr>
          <p:cNvSpPr txBox="1"/>
          <p:nvPr/>
        </p:nvSpPr>
        <p:spPr>
          <a:xfrm>
            <a:off x="533399" y="2348731"/>
            <a:ext cx="11128333" cy="3477875"/>
          </a:xfrm>
          <a:prstGeom prst="rect">
            <a:avLst/>
          </a:prstGeom>
          <a:noFill/>
        </p:spPr>
        <p:txBody>
          <a:bodyPr wrap="square">
            <a:spAutoFit/>
          </a:bodyPr>
          <a:lstStyle/>
          <a:p>
            <a:pPr algn="just"/>
            <a:r>
              <a:rPr lang="en-US"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সমাজে </a:t>
            </a:r>
            <a:r>
              <a:rPr lang="as-IN" sz="4400" dirty="0">
                <a:latin typeface="NikoshBAN" panose="02000000000000000000" pitchFamily="2" charset="0"/>
                <a:cs typeface="NikoshBAN" panose="02000000000000000000" pitchFamily="2" charset="0"/>
              </a:rPr>
              <a:t>উদ্ভূত সব সমস্যার পেছনে কোন না কোন কারণ দায়ী থাকে এসব সমস্যা  সঠিক স্বরূপ, কারণ ও সমাধান দিতে হলে সমাজবিজ্ঞান পাঠের প্রয়োজন। তাছাড়া সামাজিক সমস্যার কার্যকারণ সম্পর্কে অনুসন্ধান করতে সমাজবিজ্ঞানের জ্ঞান অপরিহার্য।</a:t>
            </a:r>
          </a:p>
        </p:txBody>
      </p:sp>
      <p:sp>
        <p:nvSpPr>
          <p:cNvPr id="8" name="TextBox 7">
            <a:extLst>
              <a:ext uri="{FF2B5EF4-FFF2-40B4-BE49-F238E27FC236}">
                <a16:creationId xmlns:a16="http://schemas.microsoft.com/office/drawing/2014/main" xmlns="" id="{83CF1BBF-6639-4A84-B483-D17F1EB2973D}"/>
              </a:ext>
            </a:extLst>
          </p:cNvPr>
          <p:cNvSpPr txBox="1"/>
          <p:nvPr/>
        </p:nvSpPr>
        <p:spPr>
          <a:xfrm>
            <a:off x="2374900" y="556827"/>
            <a:ext cx="9286832" cy="830997"/>
          </a:xfrm>
          <a:prstGeom prst="rect">
            <a:avLst/>
          </a:prstGeom>
          <a:solidFill>
            <a:schemeClr val="bg1"/>
          </a:solidFill>
          <a:scene3d>
            <a:camera prst="orthographicFront"/>
            <a:lightRig rig="threePt" dir="t"/>
          </a:scene3d>
          <a:sp3d>
            <a:bevelT w="114300" prst="artDeco"/>
          </a:sp3d>
        </p:spPr>
        <p:txBody>
          <a:bodyPr wrap="square">
            <a:spAutoFit/>
            <a:sp3d extrusionH="57150">
              <a:bevelT h="25400" prst="softRound"/>
            </a:sp3d>
          </a:bodyPr>
          <a:lstStyle/>
          <a:p>
            <a:pPr algn="ctr"/>
            <a:r>
              <a:rPr lang="as-I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সামাজিক সমস্যার সমাধান তত্ত্বের আলোচনা</a:t>
            </a:r>
          </a:p>
        </p:txBody>
      </p:sp>
    </p:spTree>
    <p:extLst>
      <p:ext uri="{BB962C8B-B14F-4D97-AF65-F5344CB8AC3E}">
        <p14:creationId xmlns:p14="http://schemas.microsoft.com/office/powerpoint/2010/main" val="2748545989"/>
      </p:ext>
    </p:extLst>
  </p:cSld>
  <p:clrMapOvr>
    <a:masterClrMapping/>
  </p:clrMapOvr>
  <p:transition spd="slow" advTm="32232">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F43F5B9B-A236-462F-A451-70F76EC6A3A6}"/>
              </a:ext>
            </a:extLst>
          </p:cNvPr>
          <p:cNvSpPr txBox="1"/>
          <p:nvPr/>
        </p:nvSpPr>
        <p:spPr>
          <a:xfrm>
            <a:off x="583024" y="1699351"/>
            <a:ext cx="11022904" cy="3785652"/>
          </a:xfrm>
          <a:prstGeom prst="rect">
            <a:avLst/>
          </a:prstGeom>
          <a:solidFill>
            <a:schemeClr val="bg1"/>
          </a:solidFill>
        </p:spPr>
        <p:txBody>
          <a:bodyPr wrap="square">
            <a:spAutoFit/>
          </a:bodyPr>
          <a:lstStyle/>
          <a:p>
            <a:pPr algn="just"/>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বিভিন্ন</a:t>
            </a:r>
            <a:r>
              <a:rPr lang="en-US"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অপরা</a:t>
            </a:r>
            <a:r>
              <a:rPr lang="en-US" sz="4000" dirty="0" err="1">
                <a:latin typeface="NikoshBAN" panose="02000000000000000000" pitchFamily="2" charset="0"/>
                <a:cs typeface="NikoshBAN" panose="02000000000000000000" pitchFamily="2" charset="0"/>
              </a:rPr>
              <a:t>ধের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জন্য</a:t>
            </a:r>
            <a:r>
              <a:rPr lang="as-IN" sz="4000" dirty="0">
                <a:latin typeface="NikoshBAN" panose="02000000000000000000" pitchFamily="2" charset="0"/>
                <a:cs typeface="NikoshBAN" panose="02000000000000000000" pitchFamily="2" charset="0"/>
              </a:rPr>
              <a:t> সমাজে বসবাসরত বিভিন্ন ব্যক্তি কে অপরাধী হিসেবে সাব্যস্ত করা হয়। সমাজতাত্ত্বিক বিশ্লেষণ থেকে ব্যক্তির </a:t>
            </a:r>
            <a:r>
              <a:rPr lang="en-US" sz="4000" dirty="0" err="1">
                <a:latin typeface="NikoshBAN" panose="02000000000000000000" pitchFamily="2" charset="0"/>
                <a:cs typeface="NikoshBAN" panose="02000000000000000000" pitchFamily="2" charset="0"/>
              </a:rPr>
              <a:t>দুষ্ক্রিয়তা</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 ও অপরাধ সম্পর্কে ধারণা লাভ করি</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 কেননা সমাজবিজ্ঞান অপরাধীর আচরণ নিয়ে আলোচনা করে। সমাজবিজ্ঞানের নীতির মাধ্যমে অপরাধী যাতে সমাজের সুস্থ মানুষ</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হিসেবে </a:t>
            </a:r>
            <a:r>
              <a:rPr lang="en-US" sz="4000" dirty="0" err="1">
                <a:latin typeface="NikoshBAN" panose="02000000000000000000" pitchFamily="2" charset="0"/>
                <a:cs typeface="NikoshBAN" panose="02000000000000000000" pitchFamily="2" charset="0"/>
              </a:rPr>
              <a:t>পুর্নবাসিত</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 হতে পারে</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 তার বিজ্ঞানসম্মত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বিধিব্যবস্থা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সম্পর্কে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আলোচনা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a:t>
            </a:r>
            <a:endParaRPr lang="as-IN" sz="40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xmlns="" id="{965AFF33-CF0D-4EFC-BDC1-19D57E891324}"/>
              </a:ext>
            </a:extLst>
          </p:cNvPr>
          <p:cNvSpPr txBox="1"/>
          <p:nvPr/>
        </p:nvSpPr>
        <p:spPr>
          <a:xfrm>
            <a:off x="2292263" y="582037"/>
            <a:ext cx="9409262" cy="769441"/>
          </a:xfrm>
          <a:prstGeom prst="rect">
            <a:avLst/>
          </a:prstGeom>
          <a:solidFill>
            <a:schemeClr val="bg1"/>
          </a:solidFill>
          <a:scene3d>
            <a:camera prst="orthographicFront"/>
            <a:lightRig rig="threePt" dir="t"/>
          </a:scene3d>
          <a:sp3d>
            <a:bevelT prst="angle"/>
          </a:sp3d>
        </p:spPr>
        <p:txBody>
          <a:bodyPr wrap="square">
            <a:spAutoFit/>
          </a:bodyPr>
          <a:lstStyle/>
          <a:p>
            <a:pPr algn="ctr"/>
            <a:r>
              <a:rPr lang="as-IN" sz="4400" b="1" dirty="0">
                <a:solidFill>
                  <a:schemeClr val="accent1">
                    <a:lumMod val="75000"/>
                  </a:schemeClr>
                </a:solidFill>
                <a:latin typeface="NikoshBAN" panose="02000000000000000000" pitchFamily="2" charset="0"/>
                <a:cs typeface="NikoshBAN" panose="02000000000000000000" pitchFamily="2" charset="0"/>
              </a:rPr>
              <a:t>সমাজ পরিপন্থী আচরণ ও অপরাধ সম্পর্কে ধারণা লাভ</a:t>
            </a:r>
          </a:p>
        </p:txBody>
      </p:sp>
      <p:pic>
        <p:nvPicPr>
          <p:cNvPr id="11" name="Picture 10">
            <a:extLst>
              <a:ext uri="{FF2B5EF4-FFF2-40B4-BE49-F238E27FC236}">
                <a16:creationId xmlns:a16="http://schemas.microsoft.com/office/drawing/2014/main" xmlns="" id="{3E6B7A8A-AF5D-4D36-8B44-6EE4207E2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26" y="182855"/>
            <a:ext cx="1804837" cy="1346919"/>
          </a:xfrm>
          <a:prstGeom prst="rect">
            <a:avLst/>
          </a:prstGeom>
          <a:solidFill>
            <a:schemeClr val="bg1"/>
          </a:solidFill>
          <a:ln>
            <a:noFill/>
          </a:ln>
          <a:effectLst>
            <a:softEdge rad="112500"/>
          </a:effectLst>
        </p:spPr>
      </p:pic>
    </p:spTree>
    <p:extLst>
      <p:ext uri="{BB962C8B-B14F-4D97-AF65-F5344CB8AC3E}">
        <p14:creationId xmlns:p14="http://schemas.microsoft.com/office/powerpoint/2010/main" val="3521676282"/>
      </p:ext>
    </p:extLst>
  </p:cSld>
  <p:clrMapOvr>
    <a:masterClrMapping/>
  </p:clrMapOvr>
  <p:transition spd="slow" advTm="6171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
            <a:extLst>
              <a:ext uri="{FF2B5EF4-FFF2-40B4-BE49-F238E27FC236}">
                <a16:creationId xmlns:a16="http://schemas.microsoft.com/office/drawing/2014/main" xmlns="" id="{19CD0FA5-52C8-4AAF-8492-77C7D242417E}"/>
              </a:ext>
            </a:extLst>
          </p:cNvPr>
          <p:cNvPicPr>
            <a:picLocks noChangeAspect="1"/>
          </p:cNvPicPr>
          <p:nvPr/>
        </p:nvPicPr>
        <p:blipFill rotWithShape="1">
          <a:blip r:embed="rId2">
            <a:alphaModFix amt="20000"/>
          </a:blip>
          <a:srcRect t="33506" r="-1" b="10234"/>
          <a:stretch/>
        </p:blipFill>
        <p:spPr>
          <a:xfrm>
            <a:off x="3068" y="-1327"/>
            <a:ext cx="12188932" cy="6857326"/>
          </a:xfrm>
          <a:prstGeom prst="rect">
            <a:avLst/>
          </a:prstGeom>
        </p:spPr>
      </p:pic>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xmlns="" id="{1F82496A-D29B-4D1F-BDA1-4F27F1A491A6}"/>
              </a:ext>
            </a:extLst>
          </p:cNvPr>
          <p:cNvSpPr txBox="1"/>
          <p:nvPr/>
        </p:nvSpPr>
        <p:spPr>
          <a:xfrm>
            <a:off x="584329" y="1815518"/>
            <a:ext cx="11027298" cy="3970318"/>
          </a:xfrm>
          <a:prstGeom prst="rect">
            <a:avLst/>
          </a:prstGeom>
          <a:solidFill>
            <a:schemeClr val="bg1"/>
          </a:solidFill>
        </p:spPr>
        <p:txBody>
          <a:bodyPr wrap="square">
            <a:spAutoFit/>
          </a:bodyPr>
          <a:lstStyle/>
          <a:p>
            <a:pPr algn="just"/>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সমাজ </a:t>
            </a:r>
            <a:r>
              <a:rPr lang="as-IN" sz="3600" dirty="0">
                <a:latin typeface="NikoshBAN" panose="02000000000000000000" pitchFamily="2" charset="0"/>
                <a:cs typeface="NikoshBAN" panose="02000000000000000000" pitchFamily="2" charset="0"/>
              </a:rPr>
              <a:t>পরিবর্তনশীল</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সৃষ্টির আদি লগ্ন থেকে সমাজ বিভিন্ন পরিবর্তনের মধ্য দিয়ে আজকের এই আধুনিক সমাজে পরিণত হয়েছে। বিশিষ্ট সমাজবিজ্ঞানী অগাস্ট কোঁৎ এমিল ডুর্খেইম ম্যাক্স ওয়েবার কাল মার্কস প্রমুখ ব্যক্তিবর্গ ও সমাজ পরিবর্তনের ওপর গুরুত্বারোপ করেছেন। কিভাবে আদিম সমাজে আজকের আধুনিক সমাজের রূপান্তরিত হলো সে সম্পর্কে বিভিন্ন সমাজবিজ্ঞানীরা ভিন্ন ভিন্ন মত উপস্থাপন করেন। সুতারাং সামাজিক পরিবর্তনের ধারা সম্পর্কে সুস্পষ্ট জ্ঞান লাভের ক্ষেত্রে সমাজবিজ্ঞানের আবশ্যক।</a:t>
            </a:r>
          </a:p>
        </p:txBody>
      </p:sp>
      <p:sp>
        <p:nvSpPr>
          <p:cNvPr id="13" name="TextBox 12">
            <a:extLst>
              <a:ext uri="{FF2B5EF4-FFF2-40B4-BE49-F238E27FC236}">
                <a16:creationId xmlns:a16="http://schemas.microsoft.com/office/drawing/2014/main" xmlns="" id="{BC42A0C0-70D8-4BD5-97A5-86571403622A}"/>
              </a:ext>
            </a:extLst>
          </p:cNvPr>
          <p:cNvSpPr txBox="1"/>
          <p:nvPr/>
        </p:nvSpPr>
        <p:spPr>
          <a:xfrm>
            <a:off x="2555309" y="529981"/>
            <a:ext cx="9099415" cy="1015663"/>
          </a:xfrm>
          <a:prstGeom prst="rect">
            <a:avLst/>
          </a:prstGeom>
          <a:solidFill>
            <a:schemeClr val="bg1"/>
          </a:solidFill>
          <a:scene3d>
            <a:camera prst="orthographicFront"/>
            <a:lightRig rig="threePt" dir="t"/>
          </a:scene3d>
          <a:sp3d>
            <a:bevelT prst="convex"/>
          </a:sp3d>
        </p:spPr>
        <p:txBody>
          <a:bodyPr wrap="square">
            <a:spAutoFit/>
            <a:sp3d extrusionH="57150">
              <a:bevelT w="38100" h="38100" prst="angle"/>
            </a:sp3d>
          </a:bodyPr>
          <a:lstStyle/>
          <a:p>
            <a:pPr algn="ctr"/>
            <a:r>
              <a:rPr lang="as-IN" sz="6000" b="1" dirty="0">
                <a:ln w="6600">
                  <a:solidFill>
                    <a:schemeClr val="accent2"/>
                  </a:solidFill>
                  <a:prstDash val="solid"/>
                </a:ln>
                <a:solidFill>
                  <a:schemeClr val="accent2"/>
                </a:solidFill>
                <a:effectLst>
                  <a:outerShdw dist="38100" dir="2700000" algn="tl" rotWithShape="0">
                    <a:schemeClr val="accent2"/>
                  </a:outerShdw>
                </a:effectLst>
                <a:latin typeface="NikoshBAN" panose="02000000000000000000" pitchFamily="2" charset="0"/>
                <a:cs typeface="NikoshBAN" panose="02000000000000000000" pitchFamily="2" charset="0"/>
              </a:rPr>
              <a:t>সামাজিক পরিবর্তন সম্পর্কে জ্ঞান লাভ</a:t>
            </a:r>
          </a:p>
        </p:txBody>
      </p:sp>
      <p:pic>
        <p:nvPicPr>
          <p:cNvPr id="15" name="Picture 14">
            <a:extLst>
              <a:ext uri="{FF2B5EF4-FFF2-40B4-BE49-F238E27FC236}">
                <a16:creationId xmlns:a16="http://schemas.microsoft.com/office/drawing/2014/main" xmlns="" id="{3E6B7A8A-AF5D-4D36-8B44-6EE4207E2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64" y="437602"/>
            <a:ext cx="2088798" cy="1478070"/>
          </a:xfrm>
          <a:prstGeom prst="rect">
            <a:avLst/>
          </a:prstGeom>
          <a:solidFill>
            <a:schemeClr val="bg1"/>
          </a:solidFill>
          <a:ln>
            <a:noFill/>
          </a:ln>
          <a:effectLst>
            <a:softEdge rad="112500"/>
          </a:effectLst>
        </p:spPr>
      </p:pic>
    </p:spTree>
    <p:extLst>
      <p:ext uri="{BB962C8B-B14F-4D97-AF65-F5344CB8AC3E}">
        <p14:creationId xmlns:p14="http://schemas.microsoft.com/office/powerpoint/2010/main" val="1007681681"/>
      </p:ext>
    </p:extLst>
  </p:cSld>
  <p:clrMapOvr>
    <a:masterClrMapping/>
  </p:clrMapOvr>
  <p:transition spd="slow" advTm="361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xmlns="" id="{391E6A51-9C9E-4983-8035-C0EA268BF86E}"/>
              </a:ext>
            </a:extLst>
          </p:cNvPr>
          <p:cNvSpPr txBox="1"/>
          <p:nvPr/>
        </p:nvSpPr>
        <p:spPr>
          <a:xfrm>
            <a:off x="557842" y="2128936"/>
            <a:ext cx="11059052" cy="3477875"/>
          </a:xfrm>
          <a:prstGeom prst="rect">
            <a:avLst/>
          </a:prstGeom>
          <a:solidFill>
            <a:schemeClr val="bg1"/>
          </a:solidFill>
        </p:spPr>
        <p:txBody>
          <a:bodyPr wrap="square">
            <a:spAutoFit/>
          </a:bodyPr>
          <a:lstStyle/>
          <a:p>
            <a:pPr algn="just"/>
            <a:r>
              <a:rPr lang="en-US"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সামাজিক </a:t>
            </a:r>
            <a:r>
              <a:rPr lang="as-IN" sz="4400" dirty="0">
                <a:latin typeface="NikoshBAN" panose="02000000000000000000" pitchFamily="2" charset="0"/>
                <a:cs typeface="NikoshBAN" panose="02000000000000000000" pitchFamily="2" charset="0"/>
              </a:rPr>
              <a:t>ইতিহাস হলো একটি জাতি বা </a:t>
            </a:r>
            <a:r>
              <a:rPr lang="as-IN" sz="4400" dirty="0" smtClean="0">
                <a:latin typeface="NikoshBAN" panose="02000000000000000000" pitchFamily="2" charset="0"/>
                <a:cs typeface="NikoshBAN" panose="02000000000000000000" pitchFamily="2" charset="0"/>
              </a:rPr>
              <a:t>সম্প্রদা</a:t>
            </a:r>
            <a:r>
              <a:rPr lang="en-US" sz="4400" dirty="0" err="1"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র </a:t>
            </a:r>
            <a:r>
              <a:rPr lang="as-IN" sz="4400" dirty="0">
                <a:latin typeface="NikoshBAN" panose="02000000000000000000" pitchFamily="2" charset="0"/>
                <a:cs typeface="NikoshBAN" panose="02000000000000000000" pitchFamily="2" charset="0"/>
              </a:rPr>
              <a:t>অতীতের নির্দিষ্ট </a:t>
            </a:r>
            <a:r>
              <a:rPr lang="as-IN" sz="4400" dirty="0" smtClean="0">
                <a:latin typeface="NikoshBAN" panose="02000000000000000000" pitchFamily="2" charset="0"/>
                <a:cs typeface="NikoshBAN" panose="02000000000000000000" pitchFamily="2" charset="0"/>
              </a:rPr>
              <a:t>সম</a:t>
            </a:r>
            <a:r>
              <a:rPr lang="en-US" sz="4400" dirty="0" err="1"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র </a:t>
            </a:r>
            <a:r>
              <a:rPr lang="as-IN" sz="4400" dirty="0">
                <a:latin typeface="NikoshBAN" panose="02000000000000000000" pitchFamily="2" charset="0"/>
                <a:cs typeface="NikoshBAN" panose="02000000000000000000" pitchFamily="2" charset="0"/>
              </a:rPr>
              <a:t>সমাজব্যবস্থার পূর্ণ বিবরণ। ভবিষ্যতে সমাজকে সুষ্ঠুভাবে গড়ে তুলতে হলে অতীতের মানুষটির অভিজ্ঞতা আইন-কানুন রীতিনীতি জানা প্রয়োজন এক্ষেত্রে সামাজিক ইতিহাস জ্ঞান দান করে থাকে।</a:t>
            </a:r>
          </a:p>
        </p:txBody>
      </p:sp>
      <p:sp>
        <p:nvSpPr>
          <p:cNvPr id="13" name="TextBox 12">
            <a:extLst>
              <a:ext uri="{FF2B5EF4-FFF2-40B4-BE49-F238E27FC236}">
                <a16:creationId xmlns:a16="http://schemas.microsoft.com/office/drawing/2014/main" xmlns="" id="{D3A7F8AE-D41F-4BC7-9AA1-735AAA2FDCDC}"/>
              </a:ext>
            </a:extLst>
          </p:cNvPr>
          <p:cNvSpPr txBox="1"/>
          <p:nvPr/>
        </p:nvSpPr>
        <p:spPr>
          <a:xfrm>
            <a:off x="3863282" y="568368"/>
            <a:ext cx="7753611" cy="923330"/>
          </a:xfrm>
          <a:prstGeom prst="rect">
            <a:avLst/>
          </a:prstGeom>
          <a:solidFill>
            <a:schemeClr val="bg1"/>
          </a:solidFill>
          <a:scene3d>
            <a:camera prst="orthographicFront"/>
            <a:lightRig rig="threePt" dir="t"/>
          </a:scene3d>
          <a:sp3d>
            <a:bevelT prst="relaxedInset"/>
          </a:sp3d>
        </p:spPr>
        <p:txBody>
          <a:bodyPr wrap="square">
            <a:spAutoFit/>
            <a:sp3d extrusionH="57150">
              <a:bevelT w="38100" h="38100" prst="angle"/>
            </a:sp3d>
          </a:bodyPr>
          <a:lstStyle/>
          <a:p>
            <a:pPr algn="just"/>
            <a:r>
              <a:rPr lang="as-I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সামাজিক </a:t>
            </a:r>
            <a:r>
              <a:rPr lang="as-IN"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ইতিহাস</a:t>
            </a: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as-IN"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সম্পর্কে </a:t>
            </a:r>
            <a:r>
              <a:rPr lang="as-I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জানতে</a:t>
            </a:r>
          </a:p>
        </p:txBody>
      </p:sp>
      <p:pic>
        <p:nvPicPr>
          <p:cNvPr id="17" name="Picture 16">
            <a:extLst>
              <a:ext uri="{FF2B5EF4-FFF2-40B4-BE49-F238E27FC236}">
                <a16:creationId xmlns:a16="http://schemas.microsoft.com/office/drawing/2014/main" xmlns="" id="{36E09DDD-C708-47F2-81D1-E4C92A54C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43" y="518900"/>
            <a:ext cx="3388339" cy="1596946"/>
          </a:xfrm>
          <a:prstGeom prst="rect">
            <a:avLst/>
          </a:prstGeom>
        </p:spPr>
      </p:pic>
    </p:spTree>
    <p:extLst>
      <p:ext uri="{BB962C8B-B14F-4D97-AF65-F5344CB8AC3E}">
        <p14:creationId xmlns:p14="http://schemas.microsoft.com/office/powerpoint/2010/main" val="3844966713"/>
      </p:ext>
    </p:extLst>
  </p:cSld>
  <p:clrMapOvr>
    <a:masterClrMapping/>
  </p:clrMapOvr>
  <p:transition spd="slow" advTm="40794">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
            <a:extLst>
              <a:ext uri="{FF2B5EF4-FFF2-40B4-BE49-F238E27FC236}">
                <a16:creationId xmlns:a16="http://schemas.microsoft.com/office/drawing/2014/main" xmlns="" id="{19CD0FA5-52C8-4AAF-8492-77C7D242417E}"/>
              </a:ext>
            </a:extLst>
          </p:cNvPr>
          <p:cNvPicPr>
            <a:picLocks noChangeAspect="1"/>
          </p:cNvPicPr>
          <p:nvPr/>
        </p:nvPicPr>
        <p:blipFill rotWithShape="1">
          <a:blip r:embed="rId3">
            <a:alphaModFix amt="20000"/>
          </a:blip>
          <a:srcRect t="33506" r="-1" b="10234"/>
          <a:stretch/>
        </p:blipFill>
        <p:spPr>
          <a:xfrm>
            <a:off x="-2" y="4025"/>
            <a:ext cx="12188952" cy="6857999"/>
          </a:xfrm>
          <a:prstGeom prst="rect">
            <a:avLst/>
          </a:prstGeom>
          <a:ln w="57150">
            <a:solidFill>
              <a:srgbClr val="002060"/>
            </a:solidFill>
          </a:ln>
        </p:spPr>
      </p:pic>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5559380" y="4063032"/>
            <a:ext cx="6096000" cy="2246769"/>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err="1">
                <a:solidFill>
                  <a:schemeClr val="tx1">
                    <a:lumMod val="95000"/>
                    <a:lumOff val="5000"/>
                  </a:schemeClr>
                </a:solidFill>
                <a:latin typeface="Nikosh" panose="02000000000000000000" pitchFamily="2" charset="0"/>
                <a:cs typeface="Nikosh" panose="02000000000000000000" pitchFamily="2" charset="0"/>
              </a:rPr>
              <a:t>এ.কে.এম</a:t>
            </a:r>
            <a:r>
              <a:rPr lang="en-US" sz="2800" dirty="0">
                <a:solidFill>
                  <a:schemeClr val="tx1">
                    <a:lumMod val="95000"/>
                    <a:lumOff val="5000"/>
                  </a:schemeClr>
                </a:solidFill>
                <a:latin typeface="Nikosh" panose="02000000000000000000" pitchFamily="2" charset="0"/>
                <a:cs typeface="Nikosh" panose="02000000000000000000" pitchFamily="2" charset="0"/>
              </a:rPr>
              <a:t> </a:t>
            </a:r>
            <a:r>
              <a:rPr lang="en-US" sz="2800" dirty="0" err="1">
                <a:solidFill>
                  <a:schemeClr val="tx1">
                    <a:lumMod val="95000"/>
                    <a:lumOff val="5000"/>
                  </a:schemeClr>
                </a:solidFill>
                <a:latin typeface="Nikosh" panose="02000000000000000000" pitchFamily="2" charset="0"/>
                <a:cs typeface="Nikosh" panose="02000000000000000000" pitchFamily="2" charset="0"/>
              </a:rPr>
              <a:t>মাসুদুজ্জামান</a:t>
            </a:r>
            <a:endParaRPr lang="en-US" sz="2800" dirty="0">
              <a:solidFill>
                <a:schemeClr val="tx1">
                  <a:lumMod val="95000"/>
                  <a:lumOff val="5000"/>
                </a:schemeClr>
              </a:solidFill>
              <a:latin typeface="Nikosh" panose="02000000000000000000" pitchFamily="2" charset="0"/>
              <a:cs typeface="Nikosh" panose="02000000000000000000" pitchFamily="2" charset="0"/>
            </a:endParaRPr>
          </a:p>
          <a:p>
            <a:pPr algn="ctr"/>
            <a:r>
              <a:rPr lang="as-IN" sz="2800" dirty="0">
                <a:solidFill>
                  <a:schemeClr val="tx1">
                    <a:lumMod val="95000"/>
                    <a:lumOff val="5000"/>
                  </a:schemeClr>
                </a:solidFill>
                <a:latin typeface="Nikosh" panose="02000000000000000000" pitchFamily="2" charset="0"/>
                <a:cs typeface="Nikosh" panose="02000000000000000000" pitchFamily="2" charset="0"/>
              </a:rPr>
              <a:t>প</a:t>
            </a:r>
            <a:r>
              <a:rPr lang="en-US" sz="2800" dirty="0">
                <a:solidFill>
                  <a:schemeClr val="tx1">
                    <a:lumMod val="95000"/>
                    <a:lumOff val="5000"/>
                  </a:schemeClr>
                </a:solidFill>
                <a:latin typeface="Nikosh" panose="02000000000000000000" pitchFamily="2" charset="0"/>
                <a:cs typeface="Nikosh" panose="02000000000000000000" pitchFamily="2" charset="0"/>
              </a:rPr>
              <a:t>্</a:t>
            </a:r>
            <a:r>
              <a:rPr lang="as-IN" sz="2800" dirty="0">
                <a:solidFill>
                  <a:schemeClr val="tx1">
                    <a:lumMod val="95000"/>
                    <a:lumOff val="5000"/>
                  </a:schemeClr>
                </a:solidFill>
                <a:latin typeface="Nikosh" panose="02000000000000000000" pitchFamily="2" charset="0"/>
                <a:cs typeface="Nikosh" panose="02000000000000000000" pitchFamily="2" charset="0"/>
              </a:rPr>
              <a:t>র</a:t>
            </a:r>
            <a:r>
              <a:rPr lang="en-US" sz="2800" dirty="0">
                <a:solidFill>
                  <a:schemeClr val="tx1">
                    <a:lumMod val="95000"/>
                    <a:lumOff val="5000"/>
                  </a:schemeClr>
                </a:solidFill>
                <a:latin typeface="Nikosh" panose="02000000000000000000" pitchFamily="2" charset="0"/>
                <a:cs typeface="Nikosh" panose="02000000000000000000" pitchFamily="2" charset="0"/>
              </a:rPr>
              <a:t>ভ</a:t>
            </a:r>
            <a:r>
              <a:rPr lang="as-IN" sz="2800" dirty="0">
                <a:solidFill>
                  <a:schemeClr val="tx1">
                    <a:lumMod val="95000"/>
                    <a:lumOff val="5000"/>
                  </a:schemeClr>
                </a:solidFill>
                <a:latin typeface="Nikosh" panose="02000000000000000000" pitchFamily="2" charset="0"/>
                <a:cs typeface="Nikosh" panose="02000000000000000000" pitchFamily="2" charset="0"/>
              </a:rPr>
              <a:t>া</a:t>
            </a:r>
            <a:r>
              <a:rPr lang="en-US" sz="2800" dirty="0" err="1">
                <a:solidFill>
                  <a:schemeClr val="tx1">
                    <a:lumMod val="95000"/>
                    <a:lumOff val="5000"/>
                  </a:schemeClr>
                </a:solidFill>
                <a:latin typeface="Nikosh" panose="02000000000000000000" pitchFamily="2" charset="0"/>
                <a:cs typeface="Nikosh" panose="02000000000000000000" pitchFamily="2" charset="0"/>
              </a:rPr>
              <a:t>ষক</a:t>
            </a:r>
            <a:r>
              <a:rPr lang="en-US" sz="2800" dirty="0">
                <a:solidFill>
                  <a:schemeClr val="tx1">
                    <a:lumMod val="95000"/>
                    <a:lumOff val="5000"/>
                  </a:schemeClr>
                </a:solidFill>
                <a:latin typeface="Nikosh" panose="02000000000000000000" pitchFamily="2" charset="0"/>
                <a:cs typeface="Nikosh" panose="02000000000000000000" pitchFamily="2" charset="0"/>
              </a:rPr>
              <a:t>, </a:t>
            </a:r>
            <a:r>
              <a:rPr lang="en-US" sz="2800" dirty="0" err="1">
                <a:solidFill>
                  <a:schemeClr val="tx1">
                    <a:lumMod val="95000"/>
                    <a:lumOff val="5000"/>
                  </a:schemeClr>
                </a:solidFill>
                <a:latin typeface="Nikosh" panose="02000000000000000000" pitchFamily="2" charset="0"/>
                <a:cs typeface="Nikosh" panose="02000000000000000000" pitchFamily="2" charset="0"/>
              </a:rPr>
              <a:t>সমাজবি</a:t>
            </a:r>
            <a:r>
              <a:rPr lang="as-IN" sz="2800" dirty="0">
                <a:solidFill>
                  <a:schemeClr val="tx1">
                    <a:lumMod val="95000"/>
                    <a:lumOff val="5000"/>
                  </a:schemeClr>
                </a:solidFill>
                <a:latin typeface="Nikosh" panose="02000000000000000000" pitchFamily="2" charset="0"/>
                <a:cs typeface="Nikosh" panose="02000000000000000000" pitchFamily="2" charset="0"/>
              </a:rPr>
              <a:t>জ</a:t>
            </a:r>
            <a:r>
              <a:rPr lang="en-US" sz="2800" dirty="0">
                <a:solidFill>
                  <a:schemeClr val="tx1">
                    <a:lumMod val="95000"/>
                    <a:lumOff val="5000"/>
                  </a:schemeClr>
                </a:solidFill>
                <a:latin typeface="Nikosh" panose="02000000000000000000" pitchFamily="2" charset="0"/>
                <a:cs typeface="Nikosh" panose="02000000000000000000" pitchFamily="2" charset="0"/>
              </a:rPr>
              <a:t>্</a:t>
            </a:r>
            <a:r>
              <a:rPr lang="as-IN" sz="2800" dirty="0">
                <a:solidFill>
                  <a:schemeClr val="tx1">
                    <a:lumMod val="95000"/>
                    <a:lumOff val="5000"/>
                  </a:schemeClr>
                </a:solidFill>
                <a:latin typeface="Nikosh" panose="02000000000000000000" pitchFamily="2" charset="0"/>
                <a:cs typeface="Nikosh" panose="02000000000000000000" pitchFamily="2" charset="0"/>
              </a:rPr>
              <a:t>ঞ</a:t>
            </a:r>
            <a:r>
              <a:rPr lang="en-US" sz="2800" dirty="0">
                <a:solidFill>
                  <a:schemeClr val="tx1">
                    <a:lumMod val="95000"/>
                    <a:lumOff val="5000"/>
                  </a:schemeClr>
                </a:solidFill>
                <a:latin typeface="Nikosh" panose="02000000000000000000" pitchFamily="2" charset="0"/>
                <a:cs typeface="Nikosh" panose="02000000000000000000" pitchFamily="2" charset="0"/>
              </a:rPr>
              <a:t>া</a:t>
            </a:r>
            <a:r>
              <a:rPr lang="as-IN" sz="2800" dirty="0">
                <a:solidFill>
                  <a:schemeClr val="tx1">
                    <a:lumMod val="95000"/>
                    <a:lumOff val="5000"/>
                  </a:schemeClr>
                </a:solidFill>
                <a:latin typeface="Nikosh" panose="02000000000000000000" pitchFamily="2" charset="0"/>
                <a:cs typeface="Nikosh" panose="02000000000000000000" pitchFamily="2" charset="0"/>
              </a:rPr>
              <a:t>ন</a:t>
            </a:r>
            <a:r>
              <a:rPr lang="en-US" sz="2800" dirty="0">
                <a:solidFill>
                  <a:schemeClr val="tx1">
                    <a:lumMod val="95000"/>
                    <a:lumOff val="5000"/>
                  </a:schemeClr>
                </a:solidFill>
                <a:latin typeface="Nikosh" panose="02000000000000000000" pitchFamily="2" charset="0"/>
                <a:cs typeface="Nikosh" panose="02000000000000000000" pitchFamily="2" charset="0"/>
              </a:rPr>
              <a:t> </a:t>
            </a:r>
          </a:p>
          <a:p>
            <a:pPr algn="ctr"/>
            <a:r>
              <a:rPr lang="en-US" sz="2800" dirty="0" err="1">
                <a:solidFill>
                  <a:schemeClr val="tx1">
                    <a:lumMod val="95000"/>
                    <a:lumOff val="5000"/>
                  </a:schemeClr>
                </a:solidFill>
                <a:latin typeface="Nikosh" panose="02000000000000000000" pitchFamily="2" charset="0"/>
                <a:cs typeface="Nikosh" panose="02000000000000000000" pitchFamily="2" charset="0"/>
              </a:rPr>
              <a:t>সরকারি</a:t>
            </a:r>
            <a:r>
              <a:rPr lang="en-US" sz="2800" dirty="0">
                <a:solidFill>
                  <a:schemeClr val="tx1">
                    <a:lumMod val="95000"/>
                    <a:lumOff val="5000"/>
                  </a:schemeClr>
                </a:solidFill>
                <a:latin typeface="Nikosh" panose="02000000000000000000" pitchFamily="2" charset="0"/>
                <a:cs typeface="Nikosh" panose="02000000000000000000" pitchFamily="2" charset="0"/>
              </a:rPr>
              <a:t> </a:t>
            </a:r>
            <a:r>
              <a:rPr lang="en-US" sz="2800" dirty="0" err="1">
                <a:solidFill>
                  <a:schemeClr val="tx1">
                    <a:lumMod val="95000"/>
                    <a:lumOff val="5000"/>
                  </a:schemeClr>
                </a:solidFill>
                <a:latin typeface="Nikosh" panose="02000000000000000000" pitchFamily="2" charset="0"/>
                <a:cs typeface="Nikosh" panose="02000000000000000000" pitchFamily="2" charset="0"/>
              </a:rPr>
              <a:t>ইন্দুরকানি</a:t>
            </a:r>
            <a:r>
              <a:rPr lang="en-US" sz="2800" dirty="0">
                <a:solidFill>
                  <a:schemeClr val="tx1">
                    <a:lumMod val="95000"/>
                    <a:lumOff val="5000"/>
                  </a:schemeClr>
                </a:solidFill>
                <a:latin typeface="Nikosh" panose="02000000000000000000" pitchFamily="2" charset="0"/>
                <a:cs typeface="Nikosh" panose="02000000000000000000" pitchFamily="2" charset="0"/>
              </a:rPr>
              <a:t>  </a:t>
            </a:r>
            <a:r>
              <a:rPr lang="en-US" sz="2800" dirty="0" err="1">
                <a:solidFill>
                  <a:schemeClr val="tx1">
                    <a:lumMod val="95000"/>
                    <a:lumOff val="5000"/>
                  </a:schemeClr>
                </a:solidFill>
                <a:latin typeface="Nikosh" panose="02000000000000000000" pitchFamily="2" charset="0"/>
                <a:cs typeface="Nikosh" panose="02000000000000000000" pitchFamily="2" charset="0"/>
              </a:rPr>
              <a:t>কলেজ</a:t>
            </a:r>
            <a:endParaRPr lang="en-US" sz="2800" dirty="0">
              <a:solidFill>
                <a:schemeClr val="tx1">
                  <a:lumMod val="95000"/>
                  <a:lumOff val="5000"/>
                </a:schemeClr>
              </a:solidFill>
              <a:latin typeface="Nikosh" panose="02000000000000000000" pitchFamily="2" charset="0"/>
              <a:cs typeface="Nikosh" panose="02000000000000000000" pitchFamily="2" charset="0"/>
            </a:endParaRPr>
          </a:p>
          <a:p>
            <a:pPr algn="ctr"/>
            <a:r>
              <a:rPr lang="en-US" sz="2800" dirty="0" err="1">
                <a:solidFill>
                  <a:schemeClr val="tx1">
                    <a:lumMod val="95000"/>
                    <a:lumOff val="5000"/>
                  </a:schemeClr>
                </a:solidFill>
                <a:latin typeface="Nikosh" panose="02000000000000000000" pitchFamily="2" charset="0"/>
                <a:cs typeface="Nikosh" panose="02000000000000000000" pitchFamily="2" charset="0"/>
              </a:rPr>
              <a:t>ইন্দুরকানী</a:t>
            </a:r>
            <a:r>
              <a:rPr lang="en-US" sz="2800" dirty="0">
                <a:solidFill>
                  <a:schemeClr val="tx1">
                    <a:lumMod val="95000"/>
                    <a:lumOff val="5000"/>
                  </a:schemeClr>
                </a:solidFill>
                <a:latin typeface="Nikosh" panose="02000000000000000000" pitchFamily="2" charset="0"/>
                <a:cs typeface="Nikosh" panose="02000000000000000000" pitchFamily="2" charset="0"/>
              </a:rPr>
              <a:t>, </a:t>
            </a:r>
            <a:r>
              <a:rPr lang="en-US" sz="2800" dirty="0" err="1">
                <a:solidFill>
                  <a:schemeClr val="tx1">
                    <a:lumMod val="95000"/>
                    <a:lumOff val="5000"/>
                  </a:schemeClr>
                </a:solidFill>
                <a:latin typeface="Nikosh" panose="02000000000000000000" pitchFamily="2" charset="0"/>
                <a:cs typeface="Nikosh" panose="02000000000000000000" pitchFamily="2" charset="0"/>
              </a:rPr>
              <a:t>পিরোজপুর</a:t>
            </a:r>
            <a:r>
              <a:rPr lang="en-US" sz="2800" dirty="0">
                <a:solidFill>
                  <a:schemeClr val="tx1">
                    <a:lumMod val="95000"/>
                    <a:lumOff val="5000"/>
                  </a:schemeClr>
                </a:solidFill>
                <a:latin typeface="Nikosh" panose="02000000000000000000" pitchFamily="2" charset="0"/>
                <a:cs typeface="Nikosh" panose="02000000000000000000" pitchFamily="2" charset="0"/>
              </a:rPr>
              <a:t>।</a:t>
            </a:r>
          </a:p>
          <a:p>
            <a:pPr algn="ctr"/>
            <a:r>
              <a:rPr lang="en-US" sz="2800" dirty="0" err="1">
                <a:solidFill>
                  <a:schemeClr val="tx1">
                    <a:lumMod val="95000"/>
                    <a:lumOff val="5000"/>
                  </a:schemeClr>
                </a:solidFill>
                <a:latin typeface="Nikosh" panose="02000000000000000000" pitchFamily="2" charset="0"/>
                <a:cs typeface="Nikosh" panose="02000000000000000000" pitchFamily="2" charset="0"/>
              </a:rPr>
              <a:t>মোবাইল</a:t>
            </a:r>
            <a:r>
              <a:rPr lang="en-US" sz="2800" dirty="0">
                <a:solidFill>
                  <a:schemeClr val="tx1">
                    <a:lumMod val="95000"/>
                    <a:lumOff val="5000"/>
                  </a:schemeClr>
                </a:solidFill>
                <a:latin typeface="Nikosh" panose="02000000000000000000" pitchFamily="2" charset="0"/>
                <a:cs typeface="Nikosh" panose="02000000000000000000" pitchFamily="2" charset="0"/>
              </a:rPr>
              <a:t> ন</a:t>
            </a:r>
            <a:r>
              <a:rPr lang="as-IN" sz="2800" dirty="0">
                <a:solidFill>
                  <a:schemeClr val="tx1">
                    <a:lumMod val="95000"/>
                    <a:lumOff val="5000"/>
                  </a:schemeClr>
                </a:solidFill>
                <a:latin typeface="Nikosh" panose="02000000000000000000" pitchFamily="2" charset="0"/>
                <a:cs typeface="Nikosh" panose="02000000000000000000" pitchFamily="2" charset="0"/>
              </a:rPr>
              <a:t>ং</a:t>
            </a:r>
            <a:r>
              <a:rPr lang="en-US" sz="2800" dirty="0">
                <a:solidFill>
                  <a:schemeClr val="tx1">
                    <a:lumMod val="95000"/>
                    <a:lumOff val="5000"/>
                  </a:schemeClr>
                </a:solidFill>
                <a:latin typeface="Nikosh" panose="02000000000000000000" pitchFamily="2" charset="0"/>
                <a:cs typeface="Nikosh" panose="02000000000000000000" pitchFamily="2" charset="0"/>
              </a:rPr>
              <a:t>-01818321562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78" y="476518"/>
            <a:ext cx="5371429" cy="5913015"/>
          </a:xfrm>
          <a:prstGeom prst="rect">
            <a:avLst/>
          </a:prstGeom>
        </p:spPr>
      </p:pic>
      <p:sp>
        <p:nvSpPr>
          <p:cNvPr id="17" name="Rectangle 16"/>
          <p:cNvSpPr/>
          <p:nvPr/>
        </p:nvSpPr>
        <p:spPr>
          <a:xfrm>
            <a:off x="5224529" y="1571520"/>
            <a:ext cx="6096000" cy="769441"/>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err="1" smtClean="0">
                <a:solidFill>
                  <a:srgbClr val="FF0000"/>
                </a:solidFill>
                <a:latin typeface="Nikosh" panose="02000000000000000000" pitchFamily="2" charset="0"/>
                <a:cs typeface="Nikosh" panose="02000000000000000000" pitchFamily="2" charset="0"/>
              </a:rPr>
              <a:t>শিক্ষক</a:t>
            </a:r>
            <a:r>
              <a:rPr lang="en-US" sz="4400" dirty="0" smtClean="0">
                <a:solidFill>
                  <a:srgbClr val="FF0000"/>
                </a:solidFill>
                <a:latin typeface="Nikosh" panose="02000000000000000000" pitchFamily="2" charset="0"/>
                <a:cs typeface="Nikosh" panose="02000000000000000000" pitchFamily="2" charset="0"/>
              </a:rPr>
              <a:t> </a:t>
            </a:r>
            <a:r>
              <a:rPr lang="en-US" sz="4400" dirty="0" err="1" smtClean="0">
                <a:solidFill>
                  <a:srgbClr val="FF0000"/>
                </a:solidFill>
                <a:latin typeface="Nikosh" panose="02000000000000000000" pitchFamily="2" charset="0"/>
                <a:cs typeface="Nikosh" panose="02000000000000000000" pitchFamily="2" charset="0"/>
              </a:rPr>
              <a:t>পরিচিতি</a:t>
            </a:r>
            <a:endParaRPr lang="en-US" sz="4400" dirty="0">
              <a:solidFill>
                <a:srgbClr val="FF0000"/>
              </a:solidFill>
              <a:latin typeface="Nikosh" panose="02000000000000000000" pitchFamily="2" charset="0"/>
              <a:cs typeface="Nikosh" panose="02000000000000000000" pitchFamily="2" charset="0"/>
            </a:endParaRPr>
          </a:p>
        </p:txBody>
      </p:sp>
    </p:spTree>
    <p:custDataLst>
      <p:tags r:id="rId1"/>
    </p:custDataLst>
    <p:extLst>
      <p:ext uri="{BB962C8B-B14F-4D97-AF65-F5344CB8AC3E}">
        <p14:creationId xmlns:p14="http://schemas.microsoft.com/office/powerpoint/2010/main" val="2607978498"/>
      </p:ext>
    </p:extLst>
  </p:cSld>
  <p:clrMapOvr>
    <a:masterClrMapping/>
  </p:clrMapOvr>
  <p:transition spd="slow" advTm="7513">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A8DF17BB-58DD-4D2E-AC90-F6F45D75E478}"/>
              </a:ext>
            </a:extLst>
          </p:cNvPr>
          <p:cNvSpPr txBox="1"/>
          <p:nvPr/>
        </p:nvSpPr>
        <p:spPr>
          <a:xfrm>
            <a:off x="609565" y="1995957"/>
            <a:ext cx="10989536" cy="3785652"/>
          </a:xfrm>
          <a:prstGeom prst="rect">
            <a:avLst/>
          </a:prstGeom>
          <a:solidFill>
            <a:schemeClr val="bg1"/>
          </a:solidFill>
        </p:spPr>
        <p:txBody>
          <a:bodyPr wrap="square">
            <a:spAutoFit/>
          </a:bodyPr>
          <a:lstStyle/>
          <a:p>
            <a:pPr algn="just"/>
            <a:r>
              <a:rPr lang="en-US" sz="4800" dirty="0" smtClean="0">
                <a:latin typeface="NikoshBAN" panose="02000000000000000000" pitchFamily="2" charset="0"/>
                <a:cs typeface="NikoshBAN" panose="02000000000000000000" pitchFamily="2" charset="0"/>
              </a:rPr>
              <a:t>	</a:t>
            </a:r>
            <a:r>
              <a:rPr lang="as-IN" sz="4800" dirty="0" smtClean="0">
                <a:latin typeface="NikoshBAN" panose="02000000000000000000" pitchFamily="2" charset="0"/>
                <a:cs typeface="NikoshBAN" panose="02000000000000000000" pitchFamily="2" charset="0"/>
              </a:rPr>
              <a:t>একই </a:t>
            </a:r>
            <a:r>
              <a:rPr lang="as-IN" sz="4800" dirty="0">
                <a:latin typeface="NikoshBAN" panose="02000000000000000000" pitchFamily="2" charset="0"/>
                <a:cs typeface="NikoshBAN" panose="02000000000000000000" pitchFamily="2" charset="0"/>
              </a:rPr>
              <a:t>রীতিনীতি, আচার-ব্যবহার, ধর্ম, ভাষা ও অন্যান্য সামাজিক বন্ধনে আবদ্ধ একই </a:t>
            </a:r>
            <a:r>
              <a:rPr lang="as-IN" sz="4800" dirty="0" smtClean="0">
                <a:latin typeface="NikoshBAN" panose="02000000000000000000" pitchFamily="2" charset="0"/>
                <a:cs typeface="NikoshBAN" panose="02000000000000000000" pitchFamily="2" charset="0"/>
              </a:rPr>
              <a:t>এলা</a:t>
            </a:r>
            <a:r>
              <a:rPr lang="en-US" sz="4800" dirty="0" err="1" smtClean="0">
                <a:latin typeface="NikoshBAN" panose="02000000000000000000" pitchFamily="2" charset="0"/>
                <a:cs typeface="NikoshBAN" panose="02000000000000000000" pitchFamily="2" charset="0"/>
              </a:rPr>
              <a:t>কায়</a:t>
            </a:r>
            <a:r>
              <a:rPr lang="as-IN" sz="4800" dirty="0" smtClean="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বসবাসকারী জনসমষ্টিকে </a:t>
            </a:r>
            <a:r>
              <a:rPr lang="as-IN" sz="4800" dirty="0" smtClean="0">
                <a:latin typeface="NikoshBAN" panose="02000000000000000000" pitchFamily="2" charset="0"/>
                <a:cs typeface="NikoshBAN" panose="02000000000000000000" pitchFamily="2" charset="0"/>
              </a:rPr>
              <a:t>সম্প্র</a:t>
            </a:r>
            <a:r>
              <a:rPr lang="en-US" sz="4800" dirty="0" err="1" smtClean="0">
                <a:latin typeface="NikoshBAN" panose="02000000000000000000" pitchFamily="2" charset="0"/>
                <a:cs typeface="NikoshBAN" panose="02000000000000000000" pitchFamily="2" charset="0"/>
              </a:rPr>
              <a:t>দায়</a:t>
            </a:r>
            <a:r>
              <a:rPr lang="as-IN" sz="4800" dirty="0" smtClean="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বলে। যেমন মুসলিম </a:t>
            </a:r>
            <a:r>
              <a:rPr lang="as-IN" sz="4800" dirty="0" smtClean="0">
                <a:latin typeface="NikoshBAN" panose="02000000000000000000" pitchFamily="2" charset="0"/>
                <a:cs typeface="NikoshBAN" panose="02000000000000000000" pitchFamily="2" charset="0"/>
              </a:rPr>
              <a:t>সম্প্রদ</a:t>
            </a:r>
            <a:r>
              <a:rPr lang="en-US" sz="4800" dirty="0" err="1" smtClean="0">
                <a:latin typeface="NikoshBAN" panose="02000000000000000000" pitchFamily="2" charset="0"/>
                <a:cs typeface="NikoshBAN" panose="02000000000000000000" pitchFamily="2" charset="0"/>
              </a:rPr>
              <a:t>দায়</a:t>
            </a:r>
            <a:r>
              <a:rPr lang="as-IN" sz="4800" dirty="0" smtClean="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হিন্দু </a:t>
            </a:r>
            <a:r>
              <a:rPr lang="as-IN" sz="4800" dirty="0" smtClean="0">
                <a:latin typeface="NikoshBAN" panose="02000000000000000000" pitchFamily="2" charset="0"/>
                <a:cs typeface="NikoshBAN" panose="02000000000000000000" pitchFamily="2" charset="0"/>
              </a:rPr>
              <a:t>সম্প্র</a:t>
            </a:r>
            <a:r>
              <a:rPr lang="en-US" sz="4800" dirty="0" err="1" smtClean="0">
                <a:latin typeface="NikoshBAN" panose="02000000000000000000" pitchFamily="2" charset="0"/>
                <a:cs typeface="NikoshBAN" panose="02000000000000000000" pitchFamily="2" charset="0"/>
              </a:rPr>
              <a:t>দায়</a:t>
            </a:r>
            <a:r>
              <a:rPr lang="as-IN" sz="4800" dirty="0" smtClean="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বাঙালি </a:t>
            </a:r>
            <a:r>
              <a:rPr lang="as-IN" sz="4800" dirty="0" smtClean="0">
                <a:latin typeface="NikoshBAN" panose="02000000000000000000" pitchFamily="2" charset="0"/>
                <a:cs typeface="NikoshBAN" panose="02000000000000000000" pitchFamily="2" charset="0"/>
              </a:rPr>
              <a:t>সম্প্র</a:t>
            </a:r>
            <a:r>
              <a:rPr lang="en-US" sz="4800" dirty="0" err="1" smtClean="0">
                <a:latin typeface="NikoshBAN" panose="02000000000000000000" pitchFamily="2" charset="0"/>
                <a:cs typeface="NikoshBAN" panose="02000000000000000000" pitchFamily="2" charset="0"/>
              </a:rPr>
              <a:t>দায়</a:t>
            </a:r>
            <a:r>
              <a:rPr lang="as-IN" sz="4800" dirty="0" smtClean="0">
                <a:latin typeface="NikoshBAN" panose="02000000000000000000" pitchFamily="2" charset="0"/>
                <a:cs typeface="NikoshBAN" panose="02000000000000000000" pitchFamily="2" charset="0"/>
              </a:rPr>
              <a:t>। সম্প্র</a:t>
            </a:r>
            <a:r>
              <a:rPr lang="en-US" sz="4800" dirty="0" err="1" smtClean="0">
                <a:latin typeface="NikoshBAN" panose="02000000000000000000" pitchFamily="2" charset="0"/>
                <a:cs typeface="NikoshBAN" panose="02000000000000000000" pitchFamily="2" charset="0"/>
              </a:rPr>
              <a:t>দায়</a:t>
            </a:r>
            <a:r>
              <a:rPr lang="as-IN" sz="4800" dirty="0" smtClean="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সম্পর্কে গভীরভাবে জানতে হলে সমাজবিজ্ঞান পাঠের </a:t>
            </a:r>
            <a:r>
              <a:rPr lang="as-IN" sz="4800" dirty="0" smtClean="0">
                <a:latin typeface="NikoshBAN" panose="02000000000000000000" pitchFamily="2" charset="0"/>
                <a:cs typeface="NikoshBAN" panose="02000000000000000000" pitchFamily="2" charset="0"/>
              </a:rPr>
              <a:t>প্র</a:t>
            </a:r>
            <a:r>
              <a:rPr lang="en-US" sz="4800" dirty="0" err="1" smtClean="0">
                <a:latin typeface="NikoshBAN" panose="02000000000000000000" pitchFamily="2" charset="0"/>
                <a:cs typeface="NikoshBAN" panose="02000000000000000000" pitchFamily="2" charset="0"/>
              </a:rPr>
              <a:t>য়ো</a:t>
            </a:r>
            <a:r>
              <a:rPr lang="as-IN" sz="4800" dirty="0" smtClean="0">
                <a:latin typeface="NikoshBAN" panose="02000000000000000000" pitchFamily="2" charset="0"/>
                <a:cs typeface="NikoshBAN" panose="02000000000000000000" pitchFamily="2" charset="0"/>
              </a:rPr>
              <a:t>জনী</a:t>
            </a:r>
            <a:r>
              <a:rPr lang="en-US" sz="4800" dirty="0" err="1" smtClean="0">
                <a:latin typeface="NikoshBAN" panose="02000000000000000000" pitchFamily="2" charset="0"/>
                <a:cs typeface="NikoshBAN" panose="02000000000000000000" pitchFamily="2" charset="0"/>
              </a:rPr>
              <a:t>য়তা</a:t>
            </a:r>
            <a:r>
              <a:rPr lang="as-IN" sz="4800" dirty="0" smtClean="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রয়েছে।  </a:t>
            </a:r>
          </a:p>
        </p:txBody>
      </p:sp>
      <p:sp>
        <p:nvSpPr>
          <p:cNvPr id="17" name="TextBox 16">
            <a:extLst>
              <a:ext uri="{FF2B5EF4-FFF2-40B4-BE49-F238E27FC236}">
                <a16:creationId xmlns:a16="http://schemas.microsoft.com/office/drawing/2014/main" xmlns="" id="{A7DF6F23-A63B-4EB2-AD60-85EC5644967D}"/>
              </a:ext>
            </a:extLst>
          </p:cNvPr>
          <p:cNvSpPr txBox="1"/>
          <p:nvPr/>
        </p:nvSpPr>
        <p:spPr>
          <a:xfrm>
            <a:off x="3306871" y="498144"/>
            <a:ext cx="7807802" cy="1107996"/>
          </a:xfrm>
          <a:prstGeom prst="rect">
            <a:avLst/>
          </a:prstGeom>
          <a:solidFill>
            <a:schemeClr val="bg1"/>
          </a:solidFill>
          <a:scene3d>
            <a:camera prst="orthographicFront"/>
            <a:lightRig rig="threePt" dir="t"/>
          </a:scene3d>
          <a:sp3d>
            <a:bevelT prst="convex"/>
          </a:sp3d>
        </p:spPr>
        <p:txBody>
          <a:bodyPr wrap="square">
            <a:spAutoFit/>
            <a:sp3d extrusionH="57150">
              <a:bevelT w="38100" h="38100" prst="angle"/>
            </a:sp3d>
          </a:bodyPr>
          <a:lstStyle/>
          <a:p>
            <a:pPr algn="ctr"/>
            <a:r>
              <a:rPr lang="as-IN" sz="6600" b="1" dirty="0" smtClean="0">
                <a:ln w="12700">
                  <a:solidFill>
                    <a:schemeClr val="accent1"/>
                  </a:solidFill>
                  <a:prstDash val="solid"/>
                </a:ln>
                <a:solidFill>
                  <a:schemeClr val="accent2"/>
                </a:solidFill>
                <a:effectLst>
                  <a:outerShdw dist="38100" dir="2640000" algn="bl" rotWithShape="0">
                    <a:schemeClr val="accent1"/>
                  </a:outerShdw>
                </a:effectLst>
                <a:latin typeface="NikoshBAN" panose="02000000000000000000" pitchFamily="2" charset="0"/>
                <a:cs typeface="NikoshBAN" panose="02000000000000000000" pitchFamily="2" charset="0"/>
              </a:rPr>
              <a:t>সম্প্র</a:t>
            </a:r>
            <a:r>
              <a:rPr lang="en-US" sz="6600" b="1" dirty="0" err="1" smtClean="0">
                <a:ln w="12700">
                  <a:solidFill>
                    <a:schemeClr val="accent1"/>
                  </a:solidFill>
                  <a:prstDash val="solid"/>
                </a:ln>
                <a:solidFill>
                  <a:schemeClr val="accent2"/>
                </a:solidFill>
                <a:effectLst>
                  <a:outerShdw dist="38100" dir="2640000" algn="bl" rotWithShape="0">
                    <a:schemeClr val="accent1"/>
                  </a:outerShdw>
                </a:effectLst>
                <a:latin typeface="NikoshBAN" panose="02000000000000000000" pitchFamily="2" charset="0"/>
                <a:cs typeface="NikoshBAN" panose="02000000000000000000" pitchFamily="2" charset="0"/>
              </a:rPr>
              <a:t>দায়</a:t>
            </a:r>
            <a:r>
              <a:rPr lang="as-IN" sz="6600" b="1" dirty="0" smtClean="0">
                <a:ln w="12700">
                  <a:solidFill>
                    <a:schemeClr val="accent1"/>
                  </a:solidFill>
                  <a:prstDash val="solid"/>
                </a:ln>
                <a:solidFill>
                  <a:schemeClr val="accent2"/>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as-IN" sz="6600" b="1" dirty="0">
                <a:ln w="12700">
                  <a:solidFill>
                    <a:schemeClr val="accent1"/>
                  </a:solidFill>
                  <a:prstDash val="solid"/>
                </a:ln>
                <a:solidFill>
                  <a:schemeClr val="accent2"/>
                </a:solidFill>
                <a:effectLst>
                  <a:outerShdw dist="38100" dir="2640000" algn="bl" rotWithShape="0">
                    <a:schemeClr val="accent1"/>
                  </a:outerShdw>
                </a:effectLst>
                <a:latin typeface="NikoshBAN" panose="02000000000000000000" pitchFamily="2" charset="0"/>
                <a:cs typeface="NikoshBAN" panose="02000000000000000000" pitchFamily="2" charset="0"/>
              </a:rPr>
              <a:t>সম্পর্কে জানতে</a:t>
            </a:r>
          </a:p>
        </p:txBody>
      </p:sp>
      <p:pic>
        <p:nvPicPr>
          <p:cNvPr id="9" name="Picture 8">
            <a:extLst>
              <a:ext uri="{FF2B5EF4-FFF2-40B4-BE49-F238E27FC236}">
                <a16:creationId xmlns:a16="http://schemas.microsoft.com/office/drawing/2014/main" xmlns="" id="{3E6B7A8A-AF5D-4D36-8B44-6EE4207E2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65" y="498144"/>
            <a:ext cx="2509416" cy="1698229"/>
          </a:xfrm>
          <a:prstGeom prst="rect">
            <a:avLst/>
          </a:prstGeom>
          <a:solidFill>
            <a:schemeClr val="bg1"/>
          </a:solidFill>
          <a:ln>
            <a:noFill/>
          </a:ln>
          <a:effectLst>
            <a:softEdge rad="112500"/>
          </a:effectLst>
        </p:spPr>
      </p:pic>
    </p:spTree>
    <p:extLst>
      <p:ext uri="{BB962C8B-B14F-4D97-AF65-F5344CB8AC3E}">
        <p14:creationId xmlns:p14="http://schemas.microsoft.com/office/powerpoint/2010/main" val="2117929298"/>
      </p:ext>
    </p:extLst>
  </p:cSld>
  <p:clrMapOvr>
    <a:masterClrMapping/>
  </p:clrMapOvr>
  <p:transition spd="slow" advTm="28442">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1A2F406D-E5E1-49C2-9E58-C150FB89AAE3}"/>
              </a:ext>
            </a:extLst>
          </p:cNvPr>
          <p:cNvSpPr txBox="1"/>
          <p:nvPr/>
        </p:nvSpPr>
        <p:spPr>
          <a:xfrm>
            <a:off x="476250" y="2066795"/>
            <a:ext cx="11239500" cy="3416320"/>
          </a:xfrm>
          <a:prstGeom prst="rect">
            <a:avLst/>
          </a:prstGeom>
          <a:solidFill>
            <a:schemeClr val="bg1"/>
          </a:solidFill>
        </p:spPr>
        <p:txBody>
          <a:bodyPr wrap="square">
            <a:spAutoFit/>
          </a:bodyPr>
          <a:lstStyle/>
          <a:p>
            <a:pPr algn="just"/>
            <a:r>
              <a:rPr lang="en-US" sz="5400" dirty="0" smtClean="0">
                <a:latin typeface="NikoshBAN" panose="02000000000000000000" pitchFamily="2" charset="0"/>
                <a:cs typeface="NikoshBAN" panose="02000000000000000000" pitchFamily="2" charset="0"/>
              </a:rPr>
              <a:t>	</a:t>
            </a:r>
            <a:r>
              <a:rPr lang="as-IN" sz="5400" dirty="0" smtClean="0">
                <a:latin typeface="NikoshBAN" panose="02000000000000000000" pitchFamily="2" charset="0"/>
                <a:cs typeface="NikoshBAN" panose="02000000000000000000" pitchFamily="2" charset="0"/>
              </a:rPr>
              <a:t>সুনির্দিষ্ট </a:t>
            </a:r>
            <a:r>
              <a:rPr lang="as-IN" sz="5400" dirty="0">
                <a:latin typeface="NikoshBAN" panose="02000000000000000000" pitchFamily="2" charset="0"/>
                <a:cs typeface="NikoshBAN" panose="02000000000000000000" pitchFamily="2" charset="0"/>
              </a:rPr>
              <a:t>এক বা একাধিক উদ্দেশ্যপ্রণোদিত </a:t>
            </a:r>
            <a:r>
              <a:rPr lang="as-IN" sz="5400" dirty="0" smtClean="0">
                <a:latin typeface="NikoshBAN" panose="02000000000000000000" pitchFamily="2" charset="0"/>
                <a:cs typeface="NikoshBAN" panose="02000000000000000000" pitchFamily="2" charset="0"/>
              </a:rPr>
              <a:t>হ</a:t>
            </a:r>
            <a:r>
              <a:rPr lang="en-US" sz="5400" dirty="0" err="1" smtClean="0">
                <a:latin typeface="NikoshBAN" panose="02000000000000000000" pitchFamily="2" charset="0"/>
                <a:cs typeface="NikoshBAN" panose="02000000000000000000" pitchFamily="2" charset="0"/>
              </a:rPr>
              <a:t>য়ে</a:t>
            </a:r>
            <a:r>
              <a:rPr lang="as-IN" sz="5400" dirty="0" smtClean="0">
                <a:latin typeface="NikoshBAN" panose="02000000000000000000" pitchFamily="2" charset="0"/>
                <a:cs typeface="NikoshBAN" panose="02000000000000000000" pitchFamily="2" charset="0"/>
              </a:rPr>
              <a:t> </a:t>
            </a:r>
            <a:r>
              <a:rPr lang="as-IN" sz="5400" dirty="0">
                <a:latin typeface="NikoshBAN" panose="02000000000000000000" pitchFamily="2" charset="0"/>
                <a:cs typeface="NikoshBAN" panose="02000000000000000000" pitchFamily="2" charset="0"/>
              </a:rPr>
              <a:t>যখন কিছু সংখ্যক মানুষ সমষ্টি বদ্ধ </a:t>
            </a:r>
            <a:r>
              <a:rPr lang="en-US" sz="5400" dirty="0" err="1" smtClean="0">
                <a:latin typeface="NikoshBAN" panose="02000000000000000000" pitchFamily="2" charset="0"/>
                <a:cs typeface="NikoshBAN" panose="02000000000000000000" pitchFamily="2" charset="0"/>
              </a:rPr>
              <a:t>হয়</a:t>
            </a:r>
            <a:r>
              <a:rPr lang="as-IN" sz="5400" dirty="0" smtClean="0">
                <a:latin typeface="NikoshBAN" panose="02000000000000000000" pitchFamily="2" charset="0"/>
                <a:cs typeface="NikoshBAN" panose="02000000000000000000" pitchFamily="2" charset="0"/>
              </a:rPr>
              <a:t> </a:t>
            </a:r>
            <a:r>
              <a:rPr lang="as-IN" sz="5400" dirty="0">
                <a:latin typeface="NikoshBAN" panose="02000000000000000000" pitchFamily="2" charset="0"/>
                <a:cs typeface="NikoshBAN" panose="02000000000000000000" pitchFamily="2" charset="0"/>
              </a:rPr>
              <a:t>তখন তাকে </a:t>
            </a:r>
            <a:r>
              <a:rPr lang="as-IN" sz="5400" dirty="0" smtClean="0">
                <a:latin typeface="NikoshBAN" panose="02000000000000000000" pitchFamily="2" charset="0"/>
                <a:cs typeface="NikoshBAN" panose="02000000000000000000" pitchFamily="2" charset="0"/>
              </a:rPr>
              <a:t>স</a:t>
            </a:r>
            <a:r>
              <a:rPr lang="en-US" sz="5400" dirty="0" err="1" smtClean="0">
                <a:latin typeface="NikoshBAN" panose="02000000000000000000" pitchFamily="2" charset="0"/>
                <a:cs typeface="NikoshBAN" panose="02000000000000000000" pitchFamily="2" charset="0"/>
              </a:rPr>
              <a:t>ঙ্ঘ</a:t>
            </a:r>
            <a:r>
              <a:rPr lang="as-IN" sz="5400" dirty="0" smtClean="0">
                <a:latin typeface="NikoshBAN" panose="02000000000000000000" pitchFamily="2" charset="0"/>
                <a:cs typeface="NikoshBAN" panose="02000000000000000000" pitchFamily="2" charset="0"/>
              </a:rPr>
              <a:t> বা</a:t>
            </a:r>
            <a:r>
              <a:rPr lang="en-US" sz="5400" dirty="0" smtClean="0">
                <a:latin typeface="NikoshBAN" panose="02000000000000000000" pitchFamily="2" charset="0"/>
                <a:cs typeface="NikoshBAN" panose="02000000000000000000" pitchFamily="2" charset="0"/>
              </a:rPr>
              <a:t> </a:t>
            </a:r>
            <a:r>
              <a:rPr lang="as-IN" sz="5400" dirty="0" smtClean="0">
                <a:latin typeface="NikoshBAN" panose="02000000000000000000" pitchFamily="2" charset="0"/>
                <a:cs typeface="NikoshBAN" panose="02000000000000000000" pitchFamily="2" charset="0"/>
              </a:rPr>
              <a:t>স</a:t>
            </a:r>
            <a:r>
              <a:rPr lang="en-US" sz="5400" dirty="0" err="1" smtClean="0">
                <a:latin typeface="NikoshBAN" panose="02000000000000000000" pitchFamily="2" charset="0"/>
                <a:cs typeface="NikoshBAN" panose="02000000000000000000" pitchFamily="2" charset="0"/>
              </a:rPr>
              <a:t>মিতি</a:t>
            </a:r>
            <a:r>
              <a:rPr lang="as-IN" sz="5400" dirty="0" smtClean="0">
                <a:latin typeface="NikoshBAN" panose="02000000000000000000" pitchFamily="2" charset="0"/>
                <a:cs typeface="NikoshBAN" panose="02000000000000000000" pitchFamily="2" charset="0"/>
              </a:rPr>
              <a:t> বলে</a:t>
            </a:r>
            <a:r>
              <a:rPr lang="en-US" sz="5400" dirty="0" smtClean="0">
                <a:latin typeface="NikoshBAN" panose="02000000000000000000" pitchFamily="2" charset="0"/>
                <a:cs typeface="NikoshBAN" panose="02000000000000000000" pitchFamily="2" charset="0"/>
              </a:rPr>
              <a:t>।</a:t>
            </a:r>
            <a:r>
              <a:rPr lang="as-IN" sz="5400" dirty="0" smtClean="0">
                <a:latin typeface="NikoshBAN" panose="02000000000000000000" pitchFamily="2" charset="0"/>
                <a:cs typeface="NikoshBAN" panose="02000000000000000000" pitchFamily="2" charset="0"/>
              </a:rPr>
              <a:t>যেমন</a:t>
            </a:r>
            <a:r>
              <a:rPr lang="en-US" sz="5400" dirty="0" smtClean="0">
                <a:latin typeface="NikoshBAN" panose="02000000000000000000" pitchFamily="2" charset="0"/>
                <a:cs typeface="NikoshBAN" panose="02000000000000000000" pitchFamily="2" charset="0"/>
              </a:rPr>
              <a:t>ঃ-</a:t>
            </a:r>
            <a:r>
              <a:rPr lang="as-IN" sz="5400" dirty="0" smtClean="0">
                <a:latin typeface="NikoshBAN" panose="02000000000000000000" pitchFamily="2" charset="0"/>
                <a:cs typeface="NikoshBAN" panose="02000000000000000000" pitchFamily="2" charset="0"/>
              </a:rPr>
              <a:t>ফুটবল </a:t>
            </a:r>
            <a:r>
              <a:rPr lang="as-IN" sz="5400" dirty="0">
                <a:latin typeface="NikoshBAN" panose="02000000000000000000" pitchFamily="2" charset="0"/>
                <a:cs typeface="NikoshBAN" panose="02000000000000000000" pitchFamily="2" charset="0"/>
              </a:rPr>
              <a:t>টিম ক্রিকেট দল রাজনৈতিক দল শিক্ষক সমিতির ইত্যাদি।</a:t>
            </a:r>
          </a:p>
        </p:txBody>
      </p:sp>
      <p:sp>
        <p:nvSpPr>
          <p:cNvPr id="10" name="TextBox 9">
            <a:extLst>
              <a:ext uri="{FF2B5EF4-FFF2-40B4-BE49-F238E27FC236}">
                <a16:creationId xmlns:a16="http://schemas.microsoft.com/office/drawing/2014/main" xmlns="" id="{EEC23D97-24B7-4FF8-BFA6-B75D151DA50C}"/>
              </a:ext>
            </a:extLst>
          </p:cNvPr>
          <p:cNvSpPr txBox="1"/>
          <p:nvPr/>
        </p:nvSpPr>
        <p:spPr>
          <a:xfrm>
            <a:off x="3620021" y="533255"/>
            <a:ext cx="7957941" cy="1200329"/>
          </a:xfrm>
          <a:prstGeom prst="rect">
            <a:avLst/>
          </a:prstGeom>
          <a:solidFill>
            <a:schemeClr val="bg1"/>
          </a:solidFill>
          <a:scene3d>
            <a:camera prst="orthographicFront"/>
            <a:lightRig rig="threePt" dir="t"/>
          </a:scene3d>
          <a:sp3d>
            <a:bevelT prst="slope"/>
          </a:sp3d>
        </p:spPr>
        <p:txBody>
          <a:bodyPr wrap="square">
            <a:spAutoFit/>
            <a:sp3d extrusionH="57150">
              <a:bevelT w="38100" h="38100" prst="angle"/>
            </a:sp3d>
          </a:bodyPr>
          <a:lstStyle/>
          <a:p>
            <a:pPr algn="ctr"/>
            <a:r>
              <a:rPr lang="as-IN" sz="7200" b="1" dirty="0">
                <a:ln w="6600">
                  <a:solidFill>
                    <a:schemeClr val="accent2"/>
                  </a:solidFill>
                  <a:prstDash val="solid"/>
                </a:ln>
                <a:solidFill>
                  <a:schemeClr val="accent2"/>
                </a:solidFill>
                <a:effectLst>
                  <a:outerShdw dist="38100" dir="2700000" algn="tl" rotWithShape="0">
                    <a:schemeClr val="accent2"/>
                  </a:outerShdw>
                </a:effectLst>
                <a:latin typeface="NikoshBAN" panose="02000000000000000000" pitchFamily="2" charset="0"/>
                <a:cs typeface="NikoshBAN" panose="02000000000000000000" pitchFamily="2" charset="0"/>
              </a:rPr>
              <a:t>সংঘ সম্পর্কে জানতে</a:t>
            </a:r>
          </a:p>
        </p:txBody>
      </p:sp>
      <p:pic>
        <p:nvPicPr>
          <p:cNvPr id="9" name="Picture 8">
            <a:extLst>
              <a:ext uri="{FF2B5EF4-FFF2-40B4-BE49-F238E27FC236}">
                <a16:creationId xmlns:a16="http://schemas.microsoft.com/office/drawing/2014/main" xmlns="" id="{3E6B7A8A-AF5D-4D36-8B44-6EE4207E2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533255"/>
            <a:ext cx="2930829" cy="1658800"/>
          </a:xfrm>
          <a:prstGeom prst="rect">
            <a:avLst/>
          </a:prstGeom>
          <a:solidFill>
            <a:schemeClr val="bg1"/>
          </a:solidFill>
          <a:ln>
            <a:noFill/>
          </a:ln>
          <a:effectLst>
            <a:softEdge rad="112500"/>
          </a:effectLst>
        </p:spPr>
      </p:pic>
    </p:spTree>
    <p:extLst>
      <p:ext uri="{BB962C8B-B14F-4D97-AF65-F5344CB8AC3E}">
        <p14:creationId xmlns:p14="http://schemas.microsoft.com/office/powerpoint/2010/main" val="2250870908"/>
      </p:ext>
    </p:extLst>
  </p:cSld>
  <p:clrMapOvr>
    <a:masterClrMapping/>
  </p:clrMapOvr>
  <p:transition spd="slow" advTm="39518">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95E98F4C-57A8-4931-AA3A-4D73FD6C4E25}"/>
              </a:ext>
            </a:extLst>
          </p:cNvPr>
          <p:cNvSpPr txBox="1"/>
          <p:nvPr/>
        </p:nvSpPr>
        <p:spPr>
          <a:xfrm>
            <a:off x="535001" y="1844301"/>
            <a:ext cx="11093067" cy="3477875"/>
          </a:xfrm>
          <a:prstGeom prst="rect">
            <a:avLst/>
          </a:prstGeom>
          <a:solidFill>
            <a:schemeClr val="bg1"/>
          </a:solidFill>
        </p:spPr>
        <p:txBody>
          <a:bodyPr wrap="square">
            <a:spAutoFit/>
          </a:bodyPr>
          <a:lstStyle/>
          <a:p>
            <a:pPr algn="just"/>
            <a:r>
              <a:rPr lang="en-US"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বিজ্ঞানের </a:t>
            </a:r>
            <a:r>
              <a:rPr lang="as-IN" sz="4400" dirty="0">
                <a:latin typeface="NikoshBAN" panose="02000000000000000000" pitchFamily="2" charset="0"/>
                <a:cs typeface="NikoshBAN" panose="02000000000000000000" pitchFamily="2" charset="0"/>
              </a:rPr>
              <a:t>উন্নতি আর উৎকর্ষতা সাথে সাথে </a:t>
            </a:r>
            <a:r>
              <a:rPr lang="as-IN" sz="4400" dirty="0" smtClean="0">
                <a:latin typeface="NikoshBAN" panose="02000000000000000000" pitchFamily="2" charset="0"/>
                <a:cs typeface="NikoshBAN" panose="02000000000000000000" pitchFamily="2" charset="0"/>
              </a:rPr>
              <a:t>মানব</a:t>
            </a:r>
            <a:r>
              <a:rPr lang="en-US"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সমাজের </a:t>
            </a:r>
            <a:r>
              <a:rPr lang="as-IN" sz="4400" dirty="0">
                <a:latin typeface="NikoshBAN" panose="02000000000000000000" pitchFamily="2" charset="0"/>
                <a:cs typeface="NikoshBAN" panose="02000000000000000000" pitchFamily="2" charset="0"/>
              </a:rPr>
              <a:t>জটিলতা বৃদ্ধির ফলে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সমাজে</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সমস্যার সৃষ্টি হচ্ছে এসব সমস্যার  স্বরূপ এবং সমাধানের পথ খুঁজে বের করা একান্ত প্রয়োজন</a:t>
            </a:r>
            <a:r>
              <a:rPr lang="as-IN" sz="4400"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সমাজবিজ্ঞানীরা </a:t>
            </a:r>
            <a:r>
              <a:rPr lang="as-IN" sz="4400" dirty="0">
                <a:latin typeface="NikoshBAN" panose="02000000000000000000" pitchFamily="2" charset="0"/>
                <a:cs typeface="NikoshBAN" panose="02000000000000000000" pitchFamily="2" charset="0"/>
              </a:rPr>
              <a:t>এসব সমস্যার কারণ ও প্রভাব নিয়ে বিস্তারিত আলোচনা করে থাকেন।</a:t>
            </a:r>
          </a:p>
        </p:txBody>
      </p:sp>
      <p:sp>
        <p:nvSpPr>
          <p:cNvPr id="10" name="TextBox 9">
            <a:extLst>
              <a:ext uri="{FF2B5EF4-FFF2-40B4-BE49-F238E27FC236}">
                <a16:creationId xmlns:a16="http://schemas.microsoft.com/office/drawing/2014/main" xmlns="" id="{67C1622A-EC64-4446-996F-77880122A264}"/>
              </a:ext>
            </a:extLst>
          </p:cNvPr>
          <p:cNvSpPr txBox="1"/>
          <p:nvPr/>
        </p:nvSpPr>
        <p:spPr>
          <a:xfrm>
            <a:off x="2918564" y="551269"/>
            <a:ext cx="8709504" cy="1107996"/>
          </a:xfrm>
          <a:prstGeom prst="rect">
            <a:avLst/>
          </a:prstGeom>
          <a:solidFill>
            <a:schemeClr val="bg1"/>
          </a:solidFill>
          <a:scene3d>
            <a:camera prst="orthographicFront"/>
            <a:lightRig rig="threePt" dir="t"/>
          </a:scene3d>
          <a:sp3d>
            <a:bevelT prst="slope"/>
          </a:sp3d>
        </p:spPr>
        <p:txBody>
          <a:bodyPr wrap="square">
            <a:spAutoFit/>
            <a:sp3d extrusionH="57150">
              <a:bevelT h="25400" prst="softRound"/>
            </a:sp3d>
          </a:bodyPr>
          <a:lstStyle/>
          <a:p>
            <a:pPr algn="ctr"/>
            <a:r>
              <a:rPr lang="as-IN" sz="6600" b="1" dirty="0">
                <a:ln w="22225">
                  <a:solidFill>
                    <a:schemeClr val="accent2"/>
                  </a:solidFill>
                  <a:prstDash val="solid"/>
                </a:ln>
                <a:solidFill>
                  <a:schemeClr val="accent2"/>
                </a:solidFill>
                <a:latin typeface="NikoshBAN" panose="02000000000000000000" pitchFamily="2" charset="0"/>
                <a:cs typeface="NikoshBAN" panose="02000000000000000000" pitchFamily="2" charset="0"/>
              </a:rPr>
              <a:t>সামাজিক সমস্যা সম্পর্কে জানতে</a:t>
            </a:r>
          </a:p>
        </p:txBody>
      </p:sp>
      <p:pic>
        <p:nvPicPr>
          <p:cNvPr id="9" name="Picture 8">
            <a:extLst>
              <a:ext uri="{FF2B5EF4-FFF2-40B4-BE49-F238E27FC236}">
                <a16:creationId xmlns:a16="http://schemas.microsoft.com/office/drawing/2014/main" xmlns="" id="{3E6B7A8A-AF5D-4D36-8B44-6EE4207E2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01" y="438410"/>
            <a:ext cx="2383563" cy="1405891"/>
          </a:xfrm>
          <a:prstGeom prst="rect">
            <a:avLst/>
          </a:prstGeom>
          <a:solidFill>
            <a:schemeClr val="bg1"/>
          </a:solidFill>
          <a:ln>
            <a:noFill/>
          </a:ln>
          <a:effectLst>
            <a:softEdge rad="112500"/>
          </a:effectLst>
        </p:spPr>
      </p:pic>
    </p:spTree>
    <p:extLst>
      <p:ext uri="{BB962C8B-B14F-4D97-AF65-F5344CB8AC3E}">
        <p14:creationId xmlns:p14="http://schemas.microsoft.com/office/powerpoint/2010/main" val="1955371217"/>
      </p:ext>
    </p:extLst>
  </p:cSld>
  <p:clrMapOvr>
    <a:masterClrMapping/>
  </p:clrMapOvr>
  <p:transition spd="slow" advTm="32527">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29633C70-B7EC-4AA9-AEAF-97531A54BF43}"/>
              </a:ext>
            </a:extLst>
          </p:cNvPr>
          <p:cNvSpPr txBox="1"/>
          <p:nvPr/>
        </p:nvSpPr>
        <p:spPr>
          <a:xfrm>
            <a:off x="538619" y="2665623"/>
            <a:ext cx="11114501" cy="3477875"/>
          </a:xfrm>
          <a:prstGeom prst="rect">
            <a:avLst/>
          </a:prstGeom>
          <a:solidFill>
            <a:schemeClr val="bg1"/>
          </a:solidFill>
        </p:spPr>
        <p:txBody>
          <a:bodyPr wrap="square">
            <a:spAutoFit/>
          </a:bodyPr>
          <a:lstStyle/>
          <a:p>
            <a:pPr algn="just"/>
            <a:r>
              <a:rPr lang="en-US" sz="4400" dirty="0" smtClean="0">
                <a:solidFill>
                  <a:schemeClr val="tx2"/>
                </a:solidFill>
                <a:latin typeface="NikoshBAN" panose="02000000000000000000" pitchFamily="2" charset="0"/>
                <a:cs typeface="NikoshBAN" panose="02000000000000000000" pitchFamily="2" charset="0"/>
              </a:rPr>
              <a:t>	</a:t>
            </a:r>
            <a:r>
              <a:rPr lang="as-IN" sz="4400" dirty="0" smtClean="0">
                <a:solidFill>
                  <a:schemeClr val="tx2"/>
                </a:solidFill>
                <a:latin typeface="NikoshBAN" panose="02000000000000000000" pitchFamily="2" charset="0"/>
                <a:cs typeface="NikoshBAN" panose="02000000000000000000" pitchFamily="2" charset="0"/>
              </a:rPr>
              <a:t>মানুষের </a:t>
            </a:r>
            <a:r>
              <a:rPr lang="as-IN" sz="4400" dirty="0">
                <a:solidFill>
                  <a:schemeClr val="tx2"/>
                </a:solidFill>
                <a:latin typeface="NikoshBAN" panose="02000000000000000000" pitchFamily="2" charset="0"/>
                <a:cs typeface="NikoshBAN" panose="02000000000000000000" pitchFamily="2" charset="0"/>
              </a:rPr>
              <a:t>পারস্পরিক সম্পর্ক অনেক ক্ষেত্রেই সাংঘর্ষিক ও দ্বন্দ্বমূলক কিন্তু একটি সুন্দর সমাজ গড়ার জন্য সমাজবদ্ধ মানুষের পারস্পরিক সম্পর্ক সহযোগিতামূলক হওয়া প্রয়োজন</a:t>
            </a:r>
            <a:r>
              <a:rPr lang="en-US" sz="4400" dirty="0" smtClean="0">
                <a:solidFill>
                  <a:schemeClr val="tx2"/>
                </a:solidFill>
                <a:latin typeface="NikoshBAN" panose="02000000000000000000" pitchFamily="2" charset="0"/>
                <a:cs typeface="NikoshBAN" panose="02000000000000000000" pitchFamily="2" charset="0"/>
              </a:rPr>
              <a:t>। </a:t>
            </a:r>
            <a:r>
              <a:rPr lang="as-IN" sz="4400" dirty="0" smtClean="0">
                <a:solidFill>
                  <a:schemeClr val="tx2"/>
                </a:solidFill>
                <a:latin typeface="NikoshBAN" panose="02000000000000000000" pitchFamily="2" charset="0"/>
                <a:cs typeface="NikoshBAN" panose="02000000000000000000" pitchFamily="2" charset="0"/>
              </a:rPr>
              <a:t>সমাজবিজ্ঞানের </a:t>
            </a:r>
            <a:r>
              <a:rPr lang="as-IN" sz="4400" dirty="0">
                <a:solidFill>
                  <a:schemeClr val="tx2"/>
                </a:solidFill>
                <a:latin typeface="NikoshBAN" panose="02000000000000000000" pitchFamily="2" charset="0"/>
                <a:cs typeface="NikoshBAN" panose="02000000000000000000" pitchFamily="2" charset="0"/>
              </a:rPr>
              <a:t>জ্ঞান মানুষের পারস্পরিক সম্পর্ক উন্নয়নের পথ নির্দেশ করে</a:t>
            </a:r>
            <a:r>
              <a:rPr lang="en-US" sz="4400" dirty="0">
                <a:solidFill>
                  <a:schemeClr val="tx2"/>
                </a:solidFill>
                <a:latin typeface="NikoshBAN" panose="02000000000000000000" pitchFamily="2" charset="0"/>
                <a:cs typeface="NikoshBAN" panose="02000000000000000000" pitchFamily="2" charset="0"/>
              </a:rPr>
              <a:t>।</a:t>
            </a:r>
            <a:endParaRPr lang="as-IN" sz="4400" dirty="0">
              <a:solidFill>
                <a:schemeClr val="tx2"/>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xmlns="" id="{0B0FF38F-301D-41C5-9188-77995E968A04}"/>
              </a:ext>
            </a:extLst>
          </p:cNvPr>
          <p:cNvSpPr txBox="1"/>
          <p:nvPr/>
        </p:nvSpPr>
        <p:spPr>
          <a:xfrm>
            <a:off x="3469710" y="601034"/>
            <a:ext cx="8183410" cy="1015663"/>
          </a:xfrm>
          <a:prstGeom prst="rect">
            <a:avLst/>
          </a:prstGeom>
          <a:solidFill>
            <a:schemeClr val="bg1"/>
          </a:solidFill>
          <a:scene3d>
            <a:camera prst="orthographicFront"/>
            <a:lightRig rig="threePt" dir="t"/>
          </a:scene3d>
          <a:sp3d>
            <a:bevelT prst="slope"/>
          </a:sp3d>
        </p:spPr>
        <p:txBody>
          <a:bodyPr wrap="square">
            <a:spAutoFit/>
          </a:bodyPr>
          <a:lstStyle/>
          <a:p>
            <a:pPr algn="ctr"/>
            <a:r>
              <a:rPr lang="as-IN" sz="6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পারস্পরিক সম্পর্কের উন্নয়ন</a:t>
            </a:r>
          </a:p>
        </p:txBody>
      </p:sp>
      <p:pic>
        <p:nvPicPr>
          <p:cNvPr id="9" name="Picture 8">
            <a:extLst>
              <a:ext uri="{FF2B5EF4-FFF2-40B4-BE49-F238E27FC236}">
                <a16:creationId xmlns:a16="http://schemas.microsoft.com/office/drawing/2014/main" xmlns="" id="{3E6B7A8A-AF5D-4D36-8B44-6EE4207E2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17" y="462654"/>
            <a:ext cx="2697306" cy="1566562"/>
          </a:xfrm>
          <a:prstGeom prst="rect">
            <a:avLst/>
          </a:prstGeom>
          <a:solidFill>
            <a:schemeClr val="bg1"/>
          </a:solidFill>
          <a:ln>
            <a:noFill/>
          </a:ln>
          <a:effectLst>
            <a:softEdge rad="112500"/>
          </a:effectLst>
        </p:spPr>
      </p:pic>
    </p:spTree>
    <p:extLst>
      <p:ext uri="{BB962C8B-B14F-4D97-AF65-F5344CB8AC3E}">
        <p14:creationId xmlns:p14="http://schemas.microsoft.com/office/powerpoint/2010/main" val="2289661768"/>
      </p:ext>
    </p:extLst>
  </p:cSld>
  <p:clrMapOvr>
    <a:masterClrMapping/>
  </p:clrMapOvr>
  <p:transition spd="slow" advTm="106219">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C0CDF7-E483-403E-86B0-F9F6FD2C73D3}"/>
              </a:ext>
            </a:extLst>
          </p:cNvPr>
          <p:cNvSpPr txBox="1"/>
          <p:nvPr/>
        </p:nvSpPr>
        <p:spPr>
          <a:xfrm>
            <a:off x="3632548" y="533557"/>
            <a:ext cx="5135671" cy="1533238"/>
          </a:xfrm>
          <a:prstGeom prst="rect">
            <a:avLst/>
          </a:prstGeom>
          <a:solidFill>
            <a:schemeClr val="bg1"/>
          </a:solidFill>
        </p:spPr>
        <p:txBody>
          <a:bodyPr wrap="square">
            <a:prstTxWarp prst="textDeflateBottom">
              <a:avLst/>
            </a:prstTxWarp>
            <a:spAutoFit/>
            <a:scene3d>
              <a:camera prst="orthographicFront"/>
              <a:lightRig rig="threePt" dir="t"/>
            </a:scene3d>
            <a:sp3d extrusionH="57150">
              <a:bevelT h="25400" prst="softRound"/>
            </a:sp3d>
          </a:bodyPr>
          <a:lstStyle/>
          <a:p>
            <a:pPr algn="ctr"/>
            <a:r>
              <a:rPr lang="en-US" sz="4800" b="1" i="1" u="sng"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মূল্যায়ন</a:t>
            </a:r>
            <a:endParaRPr lang="en-US" sz="4800"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4" name="TextBox 3"/>
          <p:cNvSpPr txBox="1"/>
          <p:nvPr/>
        </p:nvSpPr>
        <p:spPr>
          <a:xfrm>
            <a:off x="5448821" y="1543575"/>
            <a:ext cx="1503124" cy="523220"/>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2800" dirty="0" smtClean="0">
                <a:latin typeface="NikoshBAN" panose="02000000000000000000" pitchFamily="2" charset="0"/>
                <a:cs typeface="NikoshBAN" panose="02000000000000000000" pitchFamily="2" charset="0"/>
              </a:rPr>
              <a:t>৫মিনিট</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501041" y="2066795"/>
            <a:ext cx="11135638" cy="4278094"/>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১। </a:t>
            </a:r>
            <a:r>
              <a:rPr lang="en-US" sz="2400" dirty="0" err="1" smtClean="0">
                <a:latin typeface="NikoshBAN" panose="02000000000000000000" pitchFamily="2" charset="0"/>
                <a:cs typeface="NikoshBAN" panose="02000000000000000000" pitchFamily="2" charset="0"/>
              </a:rPr>
              <a:t>সামাজিক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মানুষের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আচার-আচরণ,রীতি-নীতি,জীবনপ্রণালী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সম্পর্কে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বিষয়টি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পাঠ</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অপরিহার্য</a:t>
            </a:r>
            <a:r>
              <a:rPr lang="en-US" sz="2400" dirty="0" smtClean="0">
                <a:latin typeface="NikoshBAN" panose="02000000000000000000" pitchFamily="2" charset="0"/>
                <a:cs typeface="NikoshBAN" panose="02000000000000000000" pitchFamily="2" charset="0"/>
              </a:rPr>
              <a:t>?</a:t>
            </a:r>
          </a:p>
          <a:p>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ক) </a:t>
            </a:r>
            <a:r>
              <a:rPr lang="en-US" sz="2400" dirty="0" err="1" smtClean="0">
                <a:latin typeface="NikoshBAN" panose="02000000000000000000" pitchFamily="2" charset="0"/>
                <a:cs typeface="NikoshBAN" panose="02000000000000000000" pitchFamily="2" charset="0"/>
              </a:rPr>
              <a:t>ইতিহাস</a:t>
            </a:r>
            <a:r>
              <a:rPr lang="en-US" sz="2400" dirty="0" smtClean="0">
                <a:latin typeface="NikoshBAN" panose="02000000000000000000" pitchFamily="2" charset="0"/>
                <a:cs typeface="NikoshBAN" panose="02000000000000000000" pitchFamily="2" charset="0"/>
              </a:rPr>
              <a:t> 	      খ) </a:t>
            </a:r>
            <a:r>
              <a:rPr lang="en-US" sz="2400" dirty="0" err="1" smtClean="0">
                <a:latin typeface="NikoshBAN" panose="02000000000000000000" pitchFamily="2" charset="0"/>
                <a:cs typeface="NikoshBAN" panose="02000000000000000000" pitchFamily="2" charset="0"/>
              </a:rPr>
              <a:t>পৌরনীতি</a:t>
            </a:r>
            <a:r>
              <a:rPr lang="en-US" sz="2400" dirty="0" smtClean="0">
                <a:latin typeface="NikoshBAN" panose="02000000000000000000" pitchFamily="2" charset="0"/>
                <a:cs typeface="NikoshBAN" panose="02000000000000000000" pitchFamily="2" charset="0"/>
              </a:rPr>
              <a:t>    গ) </a:t>
            </a:r>
            <a:r>
              <a:rPr lang="en-US" sz="2400" dirty="0" err="1" smtClean="0">
                <a:latin typeface="NikoshBAN" panose="02000000000000000000" pitchFamily="2" charset="0"/>
                <a:cs typeface="NikoshBAN" panose="02000000000000000000" pitchFamily="2" charset="0"/>
              </a:rPr>
              <a:t>সমাজবিজ্ঞান</a:t>
            </a:r>
            <a:r>
              <a:rPr lang="en-US" sz="2400" dirty="0" smtClean="0">
                <a:latin typeface="NikoshBAN" panose="02000000000000000000" pitchFamily="2" charset="0"/>
                <a:cs typeface="NikoshBAN" panose="02000000000000000000" pitchFamily="2" charset="0"/>
              </a:rPr>
              <a:t>       ঘ) </a:t>
            </a:r>
            <a:r>
              <a:rPr lang="en-US" sz="2400" dirty="0" err="1" smtClean="0">
                <a:latin typeface="NikoshBAN" panose="02000000000000000000" pitchFamily="2" charset="0"/>
                <a:cs typeface="NikoshBAN" panose="02000000000000000000" pitchFamily="2" charset="0"/>
              </a:rPr>
              <a:t>নৃবিজ্ঞান</a:t>
            </a:r>
            <a:endParaRPr lang="en-US" sz="24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২।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সমাজবিজ্ঞানের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জ্ঞান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জরুরি</a:t>
            </a:r>
            <a:r>
              <a:rPr lang="en-US" sz="2800" dirty="0" smtClean="0">
                <a:latin typeface="NikoshBAN" panose="02000000000000000000" pitchFamily="2" charset="0"/>
                <a:cs typeface="NikoshBAN" panose="02000000000000000000" pitchFamily="2" charset="0"/>
              </a:rPr>
              <a:t>?</a:t>
            </a:r>
          </a:p>
          <a:p>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ক) </a:t>
            </a:r>
            <a:r>
              <a:rPr lang="en-US" sz="2800" dirty="0" err="1" smtClean="0">
                <a:latin typeface="NikoshBAN" panose="02000000000000000000" pitchFamily="2" charset="0"/>
                <a:cs typeface="NikoshBAN" panose="02000000000000000000" pitchFamily="2" charset="0"/>
              </a:rPr>
              <a:t>সমাজসংস্কার</a:t>
            </a:r>
            <a:r>
              <a:rPr lang="en-US" sz="2800" dirty="0" smtClean="0">
                <a:latin typeface="NikoshBAN" panose="02000000000000000000" pitchFamily="2" charset="0"/>
                <a:cs typeface="NikoshBAN" panose="02000000000000000000" pitchFamily="2" charset="0"/>
              </a:rPr>
              <a:t>     খ) </a:t>
            </a:r>
            <a:r>
              <a:rPr lang="en-US" sz="2800" dirty="0" err="1" smtClean="0">
                <a:latin typeface="NikoshBAN" panose="02000000000000000000" pitchFamily="2" charset="0"/>
                <a:cs typeface="NikoshBAN" panose="02000000000000000000" pitchFamily="2" charset="0"/>
              </a:rPr>
              <a:t>সুষম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বন্টন</a:t>
            </a:r>
            <a:r>
              <a:rPr lang="en-US" sz="2800" dirty="0" smtClean="0">
                <a:latin typeface="NikoshBAN" panose="02000000000000000000" pitchFamily="2" charset="0"/>
                <a:cs typeface="NikoshBAN" panose="02000000000000000000" pitchFamily="2" charset="0"/>
              </a:rPr>
              <a:t>    গ) </a:t>
            </a:r>
            <a:r>
              <a:rPr lang="en-US" sz="2800" dirty="0" err="1" smtClean="0">
                <a:latin typeface="NikoshBAN" panose="02000000000000000000" pitchFamily="2" charset="0"/>
                <a:cs typeface="NikoshBAN" panose="02000000000000000000" pitchFamily="2" charset="0"/>
              </a:rPr>
              <a:t>উৎপাদন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কৌশল</a:t>
            </a:r>
            <a:r>
              <a:rPr lang="en-US" sz="2800" dirty="0" smtClean="0">
                <a:latin typeface="NikoshBAN" panose="02000000000000000000" pitchFamily="2" charset="0"/>
                <a:cs typeface="NikoshBAN" panose="02000000000000000000" pitchFamily="2" charset="0"/>
              </a:rPr>
              <a:t>   ঘ) </a:t>
            </a:r>
            <a:r>
              <a:rPr lang="en-US" sz="2800" dirty="0" err="1" smtClean="0">
                <a:latin typeface="NikoshBAN" panose="02000000000000000000" pitchFamily="2" charset="0"/>
                <a:cs typeface="NikoshBAN" panose="02000000000000000000" pitchFamily="2" charset="0"/>
              </a:rPr>
              <a:t>সুষম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উৎপাদন</a:t>
            </a:r>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২। </a:t>
            </a:r>
            <a:r>
              <a:rPr lang="en-US" sz="2800" dirty="0" err="1" smtClean="0">
                <a:latin typeface="NikoshBAN" panose="02000000000000000000" pitchFamily="2" charset="0"/>
                <a:cs typeface="NikoshBAN" panose="02000000000000000000" pitchFamily="2" charset="0"/>
              </a:rPr>
              <a:t>সমাজবিজ্ঞান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অধ্যায়ন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বিভিন্ন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সমাজ</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জাতির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আদান-প্রদান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কওরে</a:t>
            </a:r>
            <a:r>
              <a:rPr lang="en-US" sz="2800" dirty="0" smtClean="0">
                <a:latin typeface="NikoshBAN" panose="02000000000000000000" pitchFamily="2" charset="0"/>
                <a:cs typeface="NikoshBAN" panose="02000000000000000000" pitchFamily="2" charset="0"/>
              </a:rPr>
              <a:t>--------</a:t>
            </a:r>
          </a:p>
          <a:p>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i.বিভিন্ন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সম্পর্কে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অধ্যায়নের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মাধ্যমে</a:t>
            </a:r>
            <a:endParaRPr lang="en-US" sz="2800" dirty="0" smtClean="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ii.বিভিন্ন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সম্প্রদায়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সম্পর্কে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অধ্যায়নের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মাধ্যমে</a:t>
            </a:r>
            <a:endParaRPr lang="en-US" sz="2800" dirty="0" smtClean="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iii.বিভিন্ন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সম্পর্কে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অধ্যায়নের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মাধ্যমে</a:t>
            </a:r>
            <a:endParaRPr lang="en-US" sz="2800" dirty="0" smtClean="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সঠিক</a:t>
            </a:r>
            <a:r>
              <a:rPr lang="en-US" sz="2800" dirty="0" smtClean="0">
                <a:latin typeface="NikoshBAN" panose="02000000000000000000" pitchFamily="2" charset="0"/>
                <a:cs typeface="NikoshBAN" panose="02000000000000000000" pitchFamily="2" charset="0"/>
              </a:rPr>
              <a:t>?</a:t>
            </a:r>
          </a:p>
          <a:p>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ক) </a:t>
            </a:r>
            <a:r>
              <a:rPr lang="en-US" sz="2800" dirty="0" err="1" smtClean="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ও ii   খ) </a:t>
            </a:r>
            <a:r>
              <a:rPr lang="en-US" sz="2800" dirty="0" err="1" smtClean="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ও iii   গ) ii ও iii   ঘ) </a:t>
            </a:r>
            <a:r>
              <a:rPr lang="en-US" sz="2800" dirty="0" err="1" smtClean="0">
                <a:latin typeface="NikoshBAN" panose="02000000000000000000" pitchFamily="2" charset="0"/>
                <a:cs typeface="NikoshBAN" panose="02000000000000000000" pitchFamily="2" charset="0"/>
              </a:rPr>
              <a:t>i,ii</a:t>
            </a:r>
            <a:r>
              <a:rPr lang="en-US" sz="2800" dirty="0" smtClean="0">
                <a:latin typeface="NikoshBAN" panose="02000000000000000000" pitchFamily="2" charset="0"/>
                <a:cs typeface="NikoshBAN" panose="02000000000000000000" pitchFamily="2" charset="0"/>
              </a:rPr>
              <a:t> ও iii</a:t>
            </a:r>
            <a:endParaRPr lang="en-US" sz="2800" dirty="0">
              <a:latin typeface="NikoshBAN" panose="02000000000000000000" pitchFamily="2" charset="0"/>
              <a:cs typeface="NikoshBAN" panose="02000000000000000000" pitchFamily="2" charset="0"/>
            </a:endParaRPr>
          </a:p>
        </p:txBody>
      </p:sp>
      <p:sp>
        <p:nvSpPr>
          <p:cNvPr id="6" name="Oval 5"/>
          <p:cNvSpPr/>
          <p:nvPr/>
        </p:nvSpPr>
        <p:spPr>
          <a:xfrm>
            <a:off x="4271376" y="2514859"/>
            <a:ext cx="363255" cy="32567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67193" y="5898975"/>
            <a:ext cx="382045" cy="32567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18576" y="3345752"/>
            <a:ext cx="363255" cy="32567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18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
            <a:extLst>
              <a:ext uri="{FF2B5EF4-FFF2-40B4-BE49-F238E27FC236}">
                <a16:creationId xmlns:a16="http://schemas.microsoft.com/office/drawing/2014/main" xmlns="" id="{19CD0FA5-52C8-4AAF-8492-77C7D242417E}"/>
              </a:ext>
            </a:extLst>
          </p:cNvPr>
          <p:cNvPicPr>
            <a:picLocks noChangeAspect="1"/>
          </p:cNvPicPr>
          <p:nvPr/>
        </p:nvPicPr>
        <p:blipFill rotWithShape="1">
          <a:blip r:embed="rId2">
            <a:alphaModFix amt="20000"/>
          </a:blip>
          <a:srcRect t="33506" r="-1" b="10234"/>
          <a:stretch/>
        </p:blipFill>
        <p:spPr>
          <a:xfrm>
            <a:off x="3068" y="-1327"/>
            <a:ext cx="12188932" cy="6857326"/>
          </a:xfrm>
          <a:prstGeom prst="rect">
            <a:avLst/>
          </a:prstGeom>
        </p:spPr>
      </p:pic>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93" y="501041"/>
            <a:ext cx="11148165" cy="5837129"/>
          </a:xfrm>
          <a:prstGeom prst="rect">
            <a:avLst/>
          </a:prstGeom>
        </p:spPr>
      </p:pic>
      <p:sp>
        <p:nvSpPr>
          <p:cNvPr id="17" name="TextBox 16">
            <a:extLst>
              <a:ext uri="{FF2B5EF4-FFF2-40B4-BE49-F238E27FC236}">
                <a16:creationId xmlns:a16="http://schemas.microsoft.com/office/drawing/2014/main" xmlns="" id="{16550AA6-0F94-4D93-87DC-A84DB9F984D1}"/>
              </a:ext>
            </a:extLst>
          </p:cNvPr>
          <p:cNvSpPr txBox="1"/>
          <p:nvPr/>
        </p:nvSpPr>
        <p:spPr>
          <a:xfrm>
            <a:off x="4735484" y="4180966"/>
            <a:ext cx="4077921" cy="1569660"/>
          </a:xfrm>
          <a:prstGeom prst="rect">
            <a:avLst/>
          </a:prstGeom>
          <a:noFill/>
        </p:spPr>
        <p:txBody>
          <a:bodyPr wrap="square">
            <a:spAutoFit/>
          </a:bodyPr>
          <a:lstStyle/>
          <a:p>
            <a:pPr algn="ctr"/>
            <a:r>
              <a:rPr lang="as-IN" sz="9600" b="1" dirty="0">
                <a:ln w="12700">
                  <a:solidFill>
                    <a:schemeClr val="accent1"/>
                  </a:solidFill>
                  <a:prstDash val="solid"/>
                </a:ln>
                <a:solidFill>
                  <a:srgbClr val="050873"/>
                </a:solidFill>
                <a:effectLst>
                  <a:outerShdw dist="38100" dir="2640000" algn="bl" rotWithShape="0">
                    <a:schemeClr val="accent1"/>
                  </a:outerShdw>
                </a:effectLst>
                <a:latin typeface="NikoshBAN" panose="02000000000000000000" pitchFamily="2" charset="0"/>
                <a:cs typeface="NikoshBAN" panose="02000000000000000000" pitchFamily="2" charset="0"/>
              </a:rPr>
              <a:t>ধন্যবাদ</a:t>
            </a:r>
            <a:endParaRPr lang="en-US" sz="9600" b="1" dirty="0">
              <a:ln w="12700">
                <a:solidFill>
                  <a:schemeClr val="accent1"/>
                </a:solidFill>
                <a:prstDash val="solid"/>
              </a:ln>
              <a:solidFill>
                <a:srgbClr val="050873"/>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95402382"/>
      </p:ext>
    </p:extLst>
  </p:cSld>
  <p:clrMapOvr>
    <a:masterClrMapping/>
  </p:clrMapOvr>
  <p:transition spd="slow" advTm="629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
            <a:extLst>
              <a:ext uri="{FF2B5EF4-FFF2-40B4-BE49-F238E27FC236}">
                <a16:creationId xmlns:a16="http://schemas.microsoft.com/office/drawing/2014/main" xmlns="" id="{19CD0FA5-52C8-4AAF-8492-77C7D242417E}"/>
              </a:ext>
            </a:extLst>
          </p:cNvPr>
          <p:cNvPicPr>
            <a:picLocks noChangeAspect="1"/>
          </p:cNvPicPr>
          <p:nvPr/>
        </p:nvPicPr>
        <p:blipFill rotWithShape="1">
          <a:blip r:embed="rId2">
            <a:alphaModFix amt="20000"/>
          </a:blip>
          <a:srcRect t="33506" r="-1" b="10234"/>
          <a:stretch/>
        </p:blipFill>
        <p:spPr>
          <a:xfrm>
            <a:off x="0" y="-664"/>
            <a:ext cx="12266665" cy="6921934"/>
          </a:xfrm>
          <a:prstGeom prst="rect">
            <a:avLst/>
          </a:prstGeom>
        </p:spPr>
      </p:pic>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xmlns="" id="{17EBEED7-78AA-45FF-A020-BDD7389C214E}"/>
              </a:ext>
            </a:extLst>
          </p:cNvPr>
          <p:cNvSpPr txBox="1"/>
          <p:nvPr/>
        </p:nvSpPr>
        <p:spPr>
          <a:xfrm>
            <a:off x="3514788" y="493293"/>
            <a:ext cx="5237088" cy="1446550"/>
          </a:xfrm>
          <a:prstGeom prst="rect">
            <a:avLst/>
          </a:prstGeom>
          <a:solidFill>
            <a:schemeClr val="tx1"/>
          </a:solidFill>
        </p:spPr>
        <p:txBody>
          <a:bodyPr wrap="square">
            <a:spAutoFit/>
          </a:bodyPr>
          <a:lstStyle/>
          <a:p>
            <a:pPr algn="ctr"/>
            <a:r>
              <a:rPr lang="en-US" sz="88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পাঠ</a:t>
            </a:r>
            <a:r>
              <a:rPr lang="en-US" sz="88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88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পরিচিতি</a:t>
            </a:r>
            <a:endParaRPr lang="as-IN" sz="8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xmlns="" id="{E6685852-CF91-46C8-B5E5-57923900CDE9}"/>
              </a:ext>
            </a:extLst>
          </p:cNvPr>
          <p:cNvSpPr txBox="1"/>
          <p:nvPr/>
        </p:nvSpPr>
        <p:spPr>
          <a:xfrm>
            <a:off x="521312" y="2186251"/>
            <a:ext cx="11115367" cy="3479350"/>
          </a:xfrm>
          <a:prstGeom prst="rect">
            <a:avLst/>
          </a:prstGeom>
          <a:solidFill>
            <a:schemeClr val="bg1"/>
          </a:solidFill>
        </p:spPr>
        <p:txBody>
          <a:bodyPr wrap="square">
            <a:spAutoFit/>
            <a:scene3d>
              <a:camera prst="orthographicFront"/>
              <a:lightRig rig="threePt" dir="t"/>
            </a:scene3d>
            <a:sp3d extrusionH="57150">
              <a:bevelT w="38100" h="38100" prst="angle"/>
            </a:sp3d>
          </a:bodyPr>
          <a:lstStyle/>
          <a:p>
            <a:pPr algn="just">
              <a:lnSpc>
                <a:spcPct val="150000"/>
              </a:lnSpc>
            </a:pPr>
            <a:r>
              <a:rPr lang="en-US" sz="5400" b="1" dirty="0" err="1" smtClean="0">
                <a:ln w="6600">
                  <a:solidFill>
                    <a:schemeClr val="accent2"/>
                  </a:solidFill>
                  <a:prstDash val="solid"/>
                </a:ln>
                <a:solidFill>
                  <a:schemeClr val="accent3">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বিষয়ঃ</a:t>
            </a:r>
            <a:r>
              <a:rPr lang="as-IN" sz="5400" b="1" dirty="0" smtClean="0">
                <a:ln w="6600">
                  <a:solidFill>
                    <a:schemeClr val="accent2"/>
                  </a:solidFill>
                  <a:prstDash val="solid"/>
                </a:ln>
                <a:solidFill>
                  <a:schemeClr val="accent3">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সমাজবিজ্ঞান-প্রথম </a:t>
            </a:r>
            <a:r>
              <a:rPr lang="as-IN" sz="5400" b="1" dirty="0">
                <a:ln w="6600">
                  <a:solidFill>
                    <a:schemeClr val="accent2"/>
                  </a:solidFill>
                  <a:prstDash val="solid"/>
                </a:ln>
                <a:solidFill>
                  <a:schemeClr val="accent3">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পত্র </a:t>
            </a:r>
          </a:p>
          <a:p>
            <a:pPr algn="just">
              <a:lnSpc>
                <a:spcPct val="150000"/>
              </a:lnSpc>
            </a:pPr>
            <a:r>
              <a:rPr lang="as-IN" sz="5400" b="1" dirty="0"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প্রথম অধ্যা</a:t>
            </a:r>
            <a:r>
              <a:rPr lang="en-US" sz="5400" b="1" dirty="0" err="1"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য়ঃ</a:t>
            </a:r>
            <a:r>
              <a:rPr lang="en-US" sz="5400" b="1" dirty="0"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as-IN" sz="4800" b="1" dirty="0" smtClean="0">
                <a:solidFill>
                  <a:srgbClr val="00B0F0"/>
                </a:solidFill>
                <a:latin typeface="NikoshBAN" panose="02000000000000000000" pitchFamily="2" charset="0"/>
                <a:cs typeface="NikoshBAN" panose="02000000000000000000" pitchFamily="2" charset="0"/>
              </a:rPr>
              <a:t>সমাজবিজ্ঞানের</a:t>
            </a:r>
            <a:r>
              <a:rPr lang="en-US" sz="4800" b="1" dirty="0" smtClean="0">
                <a:solidFill>
                  <a:srgbClr val="00B0F0"/>
                </a:solidFill>
                <a:latin typeface="NikoshBAN" panose="02000000000000000000" pitchFamily="2" charset="0"/>
                <a:cs typeface="NikoshBAN" panose="02000000000000000000" pitchFamily="2" charset="0"/>
              </a:rPr>
              <a:t> </a:t>
            </a:r>
            <a:r>
              <a:rPr lang="as-IN" sz="4800" b="1" dirty="0">
                <a:solidFill>
                  <a:srgbClr val="00B0F0"/>
                </a:solidFill>
                <a:latin typeface="NikoshBAN" panose="02000000000000000000" pitchFamily="2" charset="0"/>
                <a:cs typeface="NikoshBAN" panose="02000000000000000000" pitchFamily="2" charset="0"/>
              </a:rPr>
              <a:t>উৎপত্তি ও </a:t>
            </a:r>
            <a:r>
              <a:rPr lang="as-IN" sz="4800" b="1" dirty="0" smtClean="0">
                <a:solidFill>
                  <a:srgbClr val="00B0F0"/>
                </a:solidFill>
                <a:latin typeface="NikoshBAN" panose="02000000000000000000" pitchFamily="2" charset="0"/>
                <a:cs typeface="NikoshBAN" panose="02000000000000000000" pitchFamily="2" charset="0"/>
              </a:rPr>
              <a:t>বিকাশ</a:t>
            </a:r>
            <a:endParaRPr lang="en-US" sz="4800" b="1" dirty="0" smtClean="0">
              <a:solidFill>
                <a:srgbClr val="00B0F0"/>
              </a:solidFill>
              <a:latin typeface="NikoshBAN" panose="02000000000000000000" pitchFamily="2" charset="0"/>
              <a:cs typeface="NikoshBAN" panose="02000000000000000000" pitchFamily="2" charset="0"/>
            </a:endParaRPr>
          </a:p>
          <a:p>
            <a:pPr algn="ctr">
              <a:lnSpc>
                <a:spcPct val="150000"/>
              </a:lnSpc>
            </a:pP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Origin and Development of </a:t>
            </a: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Sociology</a:t>
            </a:r>
            <a:endPar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630727"/>
      </p:ext>
    </p:extLst>
  </p:cSld>
  <p:clrMapOvr>
    <a:masterClrMapping/>
  </p:clrMapOvr>
  <mc:AlternateContent xmlns:mc="http://schemas.openxmlformats.org/markup-compatibility/2006" xmlns:p14="http://schemas.microsoft.com/office/powerpoint/2010/main">
    <mc:Choice Requires="p14">
      <p:transition spd="slow" p14:dur="1500" advTm="14922">
        <p14:window dir="vert"/>
      </p:transition>
    </mc:Choice>
    <mc:Fallback xmlns="">
      <p:transition spd="slow" advTm="14922">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78224F2-CD3C-4BB7-B883-EC615057E840}"/>
              </a:ext>
            </a:extLst>
          </p:cNvPr>
          <p:cNvSpPr txBox="1"/>
          <p:nvPr/>
        </p:nvSpPr>
        <p:spPr>
          <a:xfrm>
            <a:off x="2632553" y="538618"/>
            <a:ext cx="7087643" cy="2054269"/>
          </a:xfrm>
          <a:prstGeom prst="rect">
            <a:avLst/>
          </a:prstGeom>
          <a:noFill/>
          <a:ln>
            <a:noFill/>
          </a:ln>
          <a:effectLst>
            <a:glow rad="101600">
              <a:schemeClr val="accent1">
                <a:satMod val="175000"/>
                <a:alpha val="40000"/>
              </a:schemeClr>
            </a:glow>
          </a:effectLst>
        </p:spPr>
        <p:txBody>
          <a:bodyPr wrap="square">
            <a:prstTxWarp prst="textDeflateBottom">
              <a:avLst/>
            </a:prstTxWarp>
            <a:spAutoFit/>
            <a:scene3d>
              <a:camera prst="orthographicFront"/>
              <a:lightRig rig="threePt" dir="t"/>
            </a:scene3d>
            <a:sp3d extrusionH="57150">
              <a:bevelT w="38100" h="38100" prst="angle"/>
            </a:sp3d>
          </a:bodyPr>
          <a:lstStyle/>
          <a:p>
            <a:pPr algn="ctr"/>
            <a:r>
              <a:rPr lang="as-IN" sz="5400"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আজকের পাঠ</a:t>
            </a:r>
          </a:p>
        </p:txBody>
      </p:sp>
      <p:sp>
        <p:nvSpPr>
          <p:cNvPr id="4" name="TextBox 3">
            <a:extLst>
              <a:ext uri="{FF2B5EF4-FFF2-40B4-BE49-F238E27FC236}">
                <a16:creationId xmlns:a16="http://schemas.microsoft.com/office/drawing/2014/main" xmlns="" id="{00839315-CC46-4200-B5FD-57DDF272D585}"/>
              </a:ext>
            </a:extLst>
          </p:cNvPr>
          <p:cNvSpPr txBox="1"/>
          <p:nvPr/>
        </p:nvSpPr>
        <p:spPr>
          <a:xfrm>
            <a:off x="558800" y="3157224"/>
            <a:ext cx="11074400" cy="1754326"/>
          </a:xfrm>
          <a:prstGeom prst="rect">
            <a:avLst/>
          </a:prstGeom>
          <a:solidFill>
            <a:schemeClr val="bg1"/>
          </a:solidFill>
          <a:ln w="28575">
            <a:noFill/>
          </a:ln>
          <a:effectLst/>
          <a:scene3d>
            <a:camera prst="orthographicFront"/>
            <a:lightRig rig="threePt" dir="t"/>
          </a:scene3d>
          <a:sp3d>
            <a:bevelT prst="slope"/>
          </a:sp3d>
        </p:spPr>
        <p:txBody>
          <a:bodyPr wrap="square">
            <a:spAutoFit/>
          </a:bodyPr>
          <a:lstStyle/>
          <a:p>
            <a:pPr algn="ctr"/>
            <a:r>
              <a:rPr lang="en-US" sz="6000" b="1" dirty="0" err="1">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সমাজবিজ্ঞান</a:t>
            </a:r>
            <a:r>
              <a:rPr lang="en-US" sz="6000" b="1" dirty="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6000" b="1" dirty="0" err="1">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পাঠের</a:t>
            </a:r>
            <a:r>
              <a:rPr lang="en-US" sz="6000" b="1" dirty="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6000" b="1" dirty="0" err="1"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প্রয়োজনীয়তা</a:t>
            </a:r>
            <a:endParaRPr lang="en-US" sz="6000" b="1" dirty="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en-US" sz="4800" b="1" dirty="0" smtClean="0">
                <a:solidFill>
                  <a:srgbClr val="050873"/>
                </a:solidFill>
                <a:latin typeface="Times New Roman" panose="02020603050405020304" pitchFamily="18" charset="0"/>
                <a:cs typeface="Times New Roman" panose="02020603050405020304" pitchFamily="18" charset="0"/>
              </a:rPr>
              <a:t>Importance </a:t>
            </a:r>
            <a:r>
              <a:rPr lang="en-US" sz="4800" b="1" dirty="0">
                <a:solidFill>
                  <a:srgbClr val="050873"/>
                </a:solidFill>
                <a:latin typeface="Times New Roman" panose="02020603050405020304" pitchFamily="18" charset="0"/>
                <a:cs typeface="Times New Roman" panose="02020603050405020304" pitchFamily="18" charset="0"/>
              </a:rPr>
              <a:t>of the study of sociology</a:t>
            </a:r>
          </a:p>
        </p:txBody>
      </p:sp>
    </p:spTree>
    <p:custDataLst>
      <p:tags r:id="rId1"/>
    </p:custDataLst>
    <p:extLst>
      <p:ext uri="{BB962C8B-B14F-4D97-AF65-F5344CB8AC3E}">
        <p14:creationId xmlns:p14="http://schemas.microsoft.com/office/powerpoint/2010/main" val="1769987117"/>
      </p:ext>
    </p:extLst>
  </p:cSld>
  <p:clrMapOvr>
    <a:masterClrMapping/>
  </p:clrMapOvr>
  <mc:AlternateContent xmlns:mc="http://schemas.openxmlformats.org/markup-compatibility/2006" xmlns:p14="http://schemas.microsoft.com/office/powerpoint/2010/main">
    <mc:Choice Requires="p14">
      <p:transition spd="slow" p14:dur="1500" advTm="55450">
        <p14:doors dir="vert"/>
      </p:transition>
    </mc:Choice>
    <mc:Fallback xmlns="">
      <p:transition spd="slow" advTm="554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xmlns="" id="{D0D53EB1-33B2-43F8-80BF-72BC0CEDB1FB}"/>
              </a:ext>
            </a:extLst>
          </p:cNvPr>
          <p:cNvSpPr txBox="1"/>
          <p:nvPr/>
        </p:nvSpPr>
        <p:spPr>
          <a:xfrm>
            <a:off x="626301" y="1731689"/>
            <a:ext cx="10960274" cy="4154984"/>
          </a:xfrm>
          <a:prstGeom prst="rect">
            <a:avLst/>
          </a:prstGeom>
          <a:solidFill>
            <a:schemeClr val="bg1"/>
          </a:solidFill>
          <a:ln>
            <a:solidFill>
              <a:schemeClr val="accent1"/>
            </a:solidFill>
          </a:ln>
        </p:spPr>
        <p:txBody>
          <a:bodyPr wrap="square">
            <a:spAutoFit/>
          </a:bodyPr>
          <a:lstStyle/>
          <a:p>
            <a:pPr algn="just"/>
            <a:r>
              <a:rPr lang="en-US"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সমাজ </a:t>
            </a:r>
            <a:r>
              <a:rPr lang="as-IN" sz="4400" dirty="0">
                <a:latin typeface="NikoshBAN" panose="02000000000000000000" pitchFamily="2" charset="0"/>
                <a:cs typeface="NikoshBAN" panose="02000000000000000000" pitchFamily="2" charset="0"/>
              </a:rPr>
              <a:t>সম্পর্কে জানতে হলে আমাদের সমাজবিজ্ঞান  অবশ্যই পাঠ করতে হবে। মানব সমাজ কি? সমাজ</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কেন এবং কিভাবে সভ্যতার ক্রমবিকাশের সাথে এগিয়ে যাচ্ছে সেই সম্পর্কে জ্ঞান লাভ করতে </a:t>
            </a:r>
            <a:r>
              <a:rPr lang="as-IN" sz="4400" dirty="0" smtClean="0">
                <a:latin typeface="NikoshBAN" panose="02000000000000000000" pitchFamily="2" charset="0"/>
                <a:cs typeface="NikoshBAN" panose="02000000000000000000" pitchFamily="2" charset="0"/>
              </a:rPr>
              <a:t>হলে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সমাজবিজ্ঞান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পাঠ</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হবে</a:t>
            </a:r>
            <a:r>
              <a:rPr lang="en-US" sz="4400" dirty="0" smtClean="0">
                <a:latin typeface="NikoshBAN" panose="02000000000000000000" pitchFamily="2" charset="0"/>
                <a:cs typeface="NikoshBAN" panose="02000000000000000000" pitchFamily="2" charset="0"/>
              </a:rPr>
              <a:t>।</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তাছাড়া মানব </a:t>
            </a:r>
            <a:r>
              <a:rPr lang="as-IN" sz="4400" dirty="0" smtClean="0">
                <a:latin typeface="NikoshBAN" panose="02000000000000000000" pitchFamily="2" charset="0"/>
                <a:cs typeface="NikoshBAN" panose="02000000000000000000" pitchFamily="2" charset="0"/>
              </a:rPr>
              <a:t>সমাজ</a:t>
            </a:r>
            <a:r>
              <a:rPr lang="en-US"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এবং</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সমাজবদ্ধ মানুষ  সম্পর্কিত যাবতীয় নির্ভরযোগ্য জ্ঞানের উৎসই হচ্ছে সমাজবিজ্ঞান।</a:t>
            </a:r>
          </a:p>
        </p:txBody>
      </p:sp>
      <p:sp>
        <p:nvSpPr>
          <p:cNvPr id="13" name="TextBox 12">
            <a:extLst>
              <a:ext uri="{FF2B5EF4-FFF2-40B4-BE49-F238E27FC236}">
                <a16:creationId xmlns:a16="http://schemas.microsoft.com/office/drawing/2014/main" xmlns="" id="{4DFB9606-C5C5-4BBC-820D-07834251D702}"/>
              </a:ext>
            </a:extLst>
          </p:cNvPr>
          <p:cNvSpPr txBox="1"/>
          <p:nvPr/>
        </p:nvSpPr>
        <p:spPr>
          <a:xfrm>
            <a:off x="2868956" y="589493"/>
            <a:ext cx="7639685" cy="1015663"/>
          </a:xfrm>
          <a:prstGeom prst="rect">
            <a:avLst/>
          </a:prstGeom>
          <a:solidFill>
            <a:schemeClr val="bg1"/>
          </a:solidFill>
          <a:scene3d>
            <a:camera prst="orthographicFront"/>
            <a:lightRig rig="threePt" dir="t"/>
          </a:scene3d>
          <a:sp3d>
            <a:bevelT prst="slope"/>
          </a:sp3d>
        </p:spPr>
        <p:txBody>
          <a:bodyPr wrap="square">
            <a:spAutoFit/>
            <a:sp3d extrusionH="57150">
              <a:bevelT h="25400" prst="softRound"/>
            </a:sp3d>
          </a:bodyPr>
          <a:lstStyle/>
          <a:p>
            <a:pPr algn="ctr"/>
            <a:r>
              <a:rPr lang="as-I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সমাজ সম্পর্কিত জ্ঞানের উৎস</a:t>
            </a:r>
          </a:p>
        </p:txBody>
      </p:sp>
      <p:pic>
        <p:nvPicPr>
          <p:cNvPr id="15" name="Picture 14">
            <a:extLst>
              <a:ext uri="{FF2B5EF4-FFF2-40B4-BE49-F238E27FC236}">
                <a16:creationId xmlns:a16="http://schemas.microsoft.com/office/drawing/2014/main" xmlns="" id="{3E6B7A8A-AF5D-4D36-8B44-6EE4207E2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17" y="437602"/>
            <a:ext cx="2234339" cy="1478070"/>
          </a:xfrm>
          <a:prstGeom prst="rect">
            <a:avLst/>
          </a:prstGeom>
          <a:solidFill>
            <a:schemeClr val="bg1"/>
          </a:solidFill>
          <a:ln>
            <a:noFill/>
          </a:ln>
          <a:effectLst>
            <a:softEdge rad="112500"/>
          </a:effectLst>
        </p:spPr>
      </p:pic>
    </p:spTree>
    <p:custDataLst>
      <p:tags r:id="rId1"/>
    </p:custDataLst>
    <p:extLst>
      <p:ext uri="{BB962C8B-B14F-4D97-AF65-F5344CB8AC3E}">
        <p14:creationId xmlns:p14="http://schemas.microsoft.com/office/powerpoint/2010/main" val="3643338064"/>
      </p:ext>
    </p:extLst>
  </p:cSld>
  <p:clrMapOvr>
    <a:masterClrMapping/>
  </p:clrMapOvr>
  <p:transition spd="slow" advTm="27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1+#ppt_w/2"/>
                                          </p:val>
                                        </p:tav>
                                        <p:tav tm="100000">
                                          <p:val>
                                            <p:strVal val="#ppt_x"/>
                                          </p:val>
                                        </p:tav>
                                      </p:tavLst>
                                    </p:anim>
                                    <p:anim calcmode="lin" valueType="num">
                                      <p:cBhvr additive="base">
                                        <p:cTn id="8"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4552" y="501042"/>
            <a:ext cx="5649240" cy="769441"/>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44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সচেতনতা</a:t>
            </a: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4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জাগ্রত</a:t>
            </a: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4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করতেঃ</a:t>
            </a:r>
            <a:endPar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3" name="TextBox 2"/>
          <p:cNvSpPr txBox="1"/>
          <p:nvPr/>
        </p:nvSpPr>
        <p:spPr>
          <a:xfrm>
            <a:off x="576197" y="1753643"/>
            <a:ext cx="11073008" cy="4401205"/>
          </a:xfrm>
          <a:prstGeom prst="rect">
            <a:avLst/>
          </a:prstGeom>
          <a:noFill/>
        </p:spPr>
        <p:txBody>
          <a:bodyPr wrap="square" rtlCol="0">
            <a:spAutoFit/>
          </a:bodyPr>
          <a:lstStyle/>
          <a:p>
            <a:pPr algn="just"/>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সমাজবিজ্ঞান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আমদেরকে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আত্নসচেতন,শ্রেণি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সচেতন,সমাজ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সচেতন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সামাজিক</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প্রাকৃতিক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সম্পর্কে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সচেতন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সহায়তা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করে।ব্যক্তি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হিসেবে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আমাদের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প্রত্যেকের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পরিচয়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কি,সামাজিক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শ্রেণিতে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আমাদের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অবস্থান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সামাজিক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সমাজজীবন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অতিবাহিত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জানতে</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বুঝতে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সমাজবিজ্ঞান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সহায়তা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করে।কেননা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সমাজবিজ্ঞান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ব্যক্তি,শ্রেণি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সামাজিক</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প্রাকৃতিক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সম্পর্কে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অধ্যায়ন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xmlns="" id="{3E6B7A8A-AF5D-4D36-8B44-6EE4207E2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97" y="437602"/>
            <a:ext cx="2818355" cy="1441302"/>
          </a:xfrm>
          <a:prstGeom prst="rect">
            <a:avLst/>
          </a:prstGeom>
          <a:solidFill>
            <a:schemeClr val="bg1"/>
          </a:solidFill>
          <a:ln>
            <a:noFill/>
          </a:ln>
          <a:effectLst>
            <a:softEdge rad="112500"/>
          </a:effectLst>
        </p:spPr>
      </p:pic>
    </p:spTree>
    <p:extLst>
      <p:ext uri="{BB962C8B-B14F-4D97-AF65-F5344CB8AC3E}">
        <p14:creationId xmlns:p14="http://schemas.microsoft.com/office/powerpoint/2010/main" val="3134198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a:extLst>
              <a:ext uri="{FF2B5EF4-FFF2-40B4-BE49-F238E27FC236}">
                <a16:creationId xmlns:a16="http://schemas.microsoft.com/office/drawing/2014/main" xmlns="" id="{33D3A3DB-3551-4D5E-B8B5-8A22FC0FA481}"/>
              </a:ext>
            </a:extLst>
          </p:cNvPr>
          <p:cNvGrpSpPr/>
          <p:nvPr/>
        </p:nvGrpSpPr>
        <p:grpSpPr>
          <a:xfrm>
            <a:off x="634617" y="437602"/>
            <a:ext cx="10939432" cy="1478070"/>
            <a:chOff x="428016" y="273200"/>
            <a:chExt cx="9499664" cy="1528219"/>
          </a:xfrm>
          <a:solidFill>
            <a:schemeClr val="bg1"/>
          </a:solidFill>
        </p:grpSpPr>
        <p:pic>
          <p:nvPicPr>
            <p:cNvPr id="5" name="Picture 4">
              <a:extLst>
                <a:ext uri="{FF2B5EF4-FFF2-40B4-BE49-F238E27FC236}">
                  <a16:creationId xmlns:a16="http://schemas.microsoft.com/office/drawing/2014/main" xmlns="" id="{3E6B7A8A-AF5D-4D36-8B44-6EE4207E2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16" y="273200"/>
              <a:ext cx="2069856" cy="1528219"/>
            </a:xfrm>
            <a:prstGeom prst="rect">
              <a:avLst/>
            </a:prstGeom>
            <a:grpFill/>
            <a:ln>
              <a:noFill/>
            </a:ln>
            <a:effectLst>
              <a:softEdge rad="112500"/>
            </a:effectLst>
          </p:spPr>
        </p:pic>
        <p:sp>
          <p:nvSpPr>
            <p:cNvPr id="11" name="TextBox 10">
              <a:extLst>
                <a:ext uri="{FF2B5EF4-FFF2-40B4-BE49-F238E27FC236}">
                  <a16:creationId xmlns:a16="http://schemas.microsoft.com/office/drawing/2014/main" xmlns="" id="{C9C0CDF7-E483-403E-86B0-F9F6FD2C73D3}"/>
                </a:ext>
              </a:extLst>
            </p:cNvPr>
            <p:cNvSpPr txBox="1"/>
            <p:nvPr/>
          </p:nvSpPr>
          <p:spPr>
            <a:xfrm>
              <a:off x="2497872" y="638848"/>
              <a:ext cx="7429808" cy="795547"/>
            </a:xfrm>
            <a:prstGeom prst="rect">
              <a:avLst/>
            </a:prstGeom>
            <a:grpFill/>
            <a:scene3d>
              <a:camera prst="orthographicFront"/>
              <a:lightRig rig="threePt" dir="t"/>
            </a:scene3d>
            <a:sp3d>
              <a:bevelT prst="slope"/>
            </a:sp3d>
          </p:spPr>
          <p:txBody>
            <a:bodyPr wrap="square">
              <a:spAutoFit/>
              <a:sp3d extrusionH="57150">
                <a:bevelT w="69850" h="69850" prst="divot"/>
              </a:sp3d>
            </a:bodyPr>
            <a:lstStyle/>
            <a:p>
              <a:pPr algn="ctr"/>
              <a:r>
                <a:rPr lang="as-I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মানব সমাজ সম্পর্কিত বিজ্ঞানভিত্তিক আলোচনা</a:t>
              </a:r>
              <a:endPar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grpSp>
      <p:sp>
        <p:nvSpPr>
          <p:cNvPr id="15" name="TextBox 14">
            <a:extLst>
              <a:ext uri="{FF2B5EF4-FFF2-40B4-BE49-F238E27FC236}">
                <a16:creationId xmlns:a16="http://schemas.microsoft.com/office/drawing/2014/main" xmlns="" id="{1884AD76-4C56-4A28-BC49-5FBFDC04DC78}"/>
              </a:ext>
            </a:extLst>
          </p:cNvPr>
          <p:cNvSpPr txBox="1"/>
          <p:nvPr/>
        </p:nvSpPr>
        <p:spPr>
          <a:xfrm>
            <a:off x="634616" y="2084354"/>
            <a:ext cx="10939433" cy="3416320"/>
          </a:xfrm>
          <a:prstGeom prst="rect">
            <a:avLst/>
          </a:prstGeom>
          <a:solidFill>
            <a:schemeClr val="bg1"/>
          </a:solidFill>
        </p:spPr>
        <p:txBody>
          <a:bodyPr wrap="square">
            <a:spAutoFit/>
          </a:bodyPr>
          <a:lstStyle/>
          <a:p>
            <a:pPr algn="just"/>
            <a:r>
              <a:rPr lang="en-US" sz="5400" dirty="0" smtClean="0">
                <a:latin typeface="NikoshBAN" panose="02000000000000000000" pitchFamily="2" charset="0"/>
                <a:cs typeface="NikoshBAN" panose="02000000000000000000" pitchFamily="2" charset="0"/>
              </a:rPr>
              <a:t>	</a:t>
            </a:r>
            <a:r>
              <a:rPr lang="as-IN" sz="5400" dirty="0" smtClean="0">
                <a:latin typeface="NikoshBAN" panose="02000000000000000000" pitchFamily="2" charset="0"/>
                <a:cs typeface="NikoshBAN" panose="02000000000000000000" pitchFamily="2" charset="0"/>
              </a:rPr>
              <a:t>মানবসমাজের </a:t>
            </a:r>
            <a:r>
              <a:rPr lang="as-IN" sz="5400" dirty="0">
                <a:latin typeface="NikoshBAN" panose="02000000000000000000" pitchFamily="2" charset="0"/>
                <a:cs typeface="NikoshBAN" panose="02000000000000000000" pitchFamily="2" charset="0"/>
              </a:rPr>
              <a:t>বিজ্ঞানসম্মত আলোচনার সূত্রপাত হয় সমাজবিজ্ঞান এর মাধ্যমে।</a:t>
            </a:r>
            <a:r>
              <a:rPr lang="en-US" sz="5400" dirty="0">
                <a:latin typeface="NikoshBAN" panose="02000000000000000000" pitchFamily="2" charset="0"/>
                <a:cs typeface="NikoshBAN" panose="02000000000000000000" pitchFamily="2" charset="0"/>
              </a:rPr>
              <a:t> </a:t>
            </a:r>
            <a:r>
              <a:rPr lang="as-IN" sz="5400" dirty="0">
                <a:latin typeface="NikoshBAN" panose="02000000000000000000" pitchFamily="2" charset="0"/>
                <a:cs typeface="NikoshBAN" panose="02000000000000000000" pitchFamily="2" charset="0"/>
              </a:rPr>
              <a:t>সমাজবিজ্ঞানের</a:t>
            </a:r>
            <a:r>
              <a:rPr lang="en-US" sz="5400" dirty="0">
                <a:latin typeface="NikoshBAN" panose="02000000000000000000" pitchFamily="2" charset="0"/>
                <a:cs typeface="NikoshBAN" panose="02000000000000000000" pitchFamily="2" charset="0"/>
              </a:rPr>
              <a:t>  </a:t>
            </a:r>
            <a:r>
              <a:rPr lang="as-IN" sz="5400" dirty="0">
                <a:latin typeface="NikoshBAN" panose="02000000000000000000" pitchFamily="2" charset="0"/>
                <a:cs typeface="NikoshBAN" panose="02000000000000000000" pitchFamily="2" charset="0"/>
              </a:rPr>
              <a:t>পূর্বে মানব সমাজ নিয়ে এত গভীরভাবে অন্য কোন</a:t>
            </a:r>
            <a:r>
              <a:rPr lang="en-US" sz="5400" dirty="0">
                <a:latin typeface="NikoshBAN" panose="02000000000000000000" pitchFamily="2" charset="0"/>
                <a:cs typeface="NikoshBAN" panose="02000000000000000000" pitchFamily="2" charset="0"/>
              </a:rPr>
              <a:t> </a:t>
            </a:r>
            <a:r>
              <a:rPr lang="as-IN" sz="5400" dirty="0">
                <a:latin typeface="NikoshBAN" panose="02000000000000000000" pitchFamily="2" charset="0"/>
                <a:cs typeface="NikoshBAN" panose="02000000000000000000" pitchFamily="2" charset="0"/>
              </a:rPr>
              <a:t>বিজ্ঞান চিন্তা বা বিচার-বিশ্লেষণ করেনি।</a:t>
            </a:r>
          </a:p>
        </p:txBody>
      </p:sp>
    </p:spTree>
    <p:custDataLst>
      <p:tags r:id="rId1"/>
    </p:custDataLst>
    <p:extLst>
      <p:ext uri="{BB962C8B-B14F-4D97-AF65-F5344CB8AC3E}">
        <p14:creationId xmlns:p14="http://schemas.microsoft.com/office/powerpoint/2010/main" val="3191427821"/>
      </p:ext>
    </p:extLst>
  </p:cSld>
  <p:clrMapOvr>
    <a:masterClrMapping/>
  </p:clrMapOvr>
  <p:transition spd="slow" advTm="332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250" fill="hold"/>
                                        <p:tgtEl>
                                          <p:spTgt spid="15"/>
                                        </p:tgtEl>
                                        <p:attrNameLst>
                                          <p:attrName>ppt_x</p:attrName>
                                        </p:attrNameLst>
                                      </p:cBhvr>
                                      <p:tavLst>
                                        <p:tav tm="0">
                                          <p:val>
                                            <p:strVal val="1+#ppt_w/2"/>
                                          </p:val>
                                        </p:tav>
                                        <p:tav tm="100000">
                                          <p:val>
                                            <p:strVal val="#ppt_x"/>
                                          </p:val>
                                        </p:tav>
                                      </p:tavLst>
                                    </p:anim>
                                    <p:anim calcmode="lin" valueType="num">
                                      <p:cBhvr additive="base">
                                        <p:cTn id="16" dur="12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E6B7A8A-AF5D-4D36-8B44-6EE4207E2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63" y="501040"/>
            <a:ext cx="2079320" cy="1413965"/>
          </a:xfrm>
          <a:prstGeom prst="rect">
            <a:avLst/>
          </a:prstGeom>
          <a:solidFill>
            <a:schemeClr val="bg1"/>
          </a:solidFill>
          <a:ln>
            <a:noFill/>
          </a:ln>
          <a:effectLst>
            <a:softEdge rad="112500"/>
          </a:effectLst>
        </p:spPr>
      </p:pic>
      <p:sp>
        <p:nvSpPr>
          <p:cNvPr id="3" name="TextBox 2">
            <a:extLst>
              <a:ext uri="{FF2B5EF4-FFF2-40B4-BE49-F238E27FC236}">
                <a16:creationId xmlns:a16="http://schemas.microsoft.com/office/drawing/2014/main" xmlns="" id="{C9C0CDF7-E483-403E-86B0-F9F6FD2C73D3}"/>
              </a:ext>
            </a:extLst>
          </p:cNvPr>
          <p:cNvSpPr txBox="1"/>
          <p:nvPr/>
        </p:nvSpPr>
        <p:spPr>
          <a:xfrm>
            <a:off x="2667451" y="546083"/>
            <a:ext cx="8731234" cy="830997"/>
          </a:xfrm>
          <a:prstGeom prst="rect">
            <a:avLst/>
          </a:prstGeom>
          <a:solidFill>
            <a:schemeClr val="bg1"/>
          </a:solidFill>
          <a:scene3d>
            <a:camera prst="orthographicFront"/>
            <a:lightRig rig="threePt" dir="t"/>
          </a:scene3d>
          <a:sp3d>
            <a:bevelT prst="slope"/>
          </a:sp3d>
        </p:spPr>
        <p:txBody>
          <a:bodyPr wrap="square">
            <a:spAutoFit/>
          </a:bodyPr>
          <a:lstStyle/>
          <a:p>
            <a:pPr algn="ctr"/>
            <a:r>
              <a:rPr lang="en-US" sz="48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সম্পদ</a:t>
            </a:r>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ও </a:t>
            </a:r>
            <a:r>
              <a:rPr lang="en-US" sz="48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সুযোগ</a:t>
            </a:r>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বণ্টনের</a:t>
            </a:r>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যৌক্তিক</a:t>
            </a:r>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জ্ঞান</a:t>
            </a:r>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অর্জন</a:t>
            </a:r>
            <a:endPar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4" name="TextBox 3"/>
          <p:cNvSpPr txBox="1"/>
          <p:nvPr/>
        </p:nvSpPr>
        <p:spPr>
          <a:xfrm>
            <a:off x="563671" y="1603332"/>
            <a:ext cx="11085534" cy="4832092"/>
          </a:xfrm>
          <a:prstGeom prst="rect">
            <a:avLst/>
          </a:prstGeom>
          <a:noFill/>
        </p:spPr>
        <p:txBody>
          <a:bodyPr wrap="square" rtlCol="0">
            <a:spAutoFit/>
          </a:bodyPr>
          <a:lstStyle/>
          <a:p>
            <a:pPr algn="just"/>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সমাজবিজ্ঞান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জাতীয়</a:t>
            </a:r>
            <a:r>
              <a:rPr lang="en-US" sz="4400" dirty="0" smtClean="0">
                <a:latin typeface="NikoshBAN" panose="02000000000000000000" pitchFamily="2" charset="0"/>
                <a:cs typeface="NikoshBAN" panose="02000000000000000000" pitchFamily="2" charset="0"/>
              </a:rPr>
              <a:t> ও </a:t>
            </a:r>
            <a:r>
              <a:rPr lang="en-US" sz="4400" dirty="0" err="1" smtClean="0">
                <a:latin typeface="NikoshBAN" panose="02000000000000000000" pitchFamily="2" charset="0"/>
                <a:cs typeface="NikoshBAN" panose="02000000000000000000" pitchFamily="2" charset="0"/>
              </a:rPr>
              <a:t>আন্তর্জাতিক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পর্যায়ে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সম্পদ</a:t>
            </a:r>
            <a:r>
              <a:rPr lang="en-US" sz="4400" dirty="0" smtClean="0">
                <a:latin typeface="NikoshBAN" panose="02000000000000000000" pitchFamily="2" charset="0"/>
                <a:cs typeface="NikoshBAN" panose="02000000000000000000" pitchFamily="2" charset="0"/>
              </a:rPr>
              <a:t> ও </a:t>
            </a:r>
            <a:r>
              <a:rPr lang="en-US" sz="4400" dirty="0" err="1" smtClean="0">
                <a:latin typeface="NikoshBAN" panose="02000000000000000000" pitchFamily="2" charset="0"/>
                <a:cs typeface="NikoshBAN" panose="02000000000000000000" pitchFamily="2" charset="0"/>
              </a:rPr>
              <a:t>সুযোগ</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সুবিধার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বন্টন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সম্পর্কে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জ্ঞান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দান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করে।সমাজের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উৎপাদন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যন্ত্রের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সঙ্গে</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সমাজের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বিভিন্ন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শ্রেণি</a:t>
            </a:r>
            <a:r>
              <a:rPr lang="en-US" sz="4400" dirty="0" smtClean="0">
                <a:latin typeface="NikoshBAN" panose="02000000000000000000" pitchFamily="2" charset="0"/>
                <a:cs typeface="NikoshBAN" panose="02000000000000000000" pitchFamily="2" charset="0"/>
              </a:rPr>
              <a:t> ও </a:t>
            </a:r>
            <a:r>
              <a:rPr lang="en-US" sz="4400" dirty="0" err="1" smtClean="0">
                <a:latin typeface="NikoshBAN" panose="02000000000000000000" pitchFamily="2" charset="0"/>
                <a:cs typeface="NikoshBAN" panose="02000000000000000000" pitchFamily="2" charset="0"/>
              </a:rPr>
              <a:t>গোষ্টীর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সম্পর্ক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কতটা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উৎপাদনে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এবং</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সামাজিক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সম্পদ</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বৃদ্ধিতে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অবদান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রাখছে</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এবং</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কারাইবা</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কতটা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অধিকারে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ভোগ</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করছে,এবং</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কারাইবা</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হচ্ছে</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সমাজের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সম্পদ</a:t>
            </a:r>
            <a:r>
              <a:rPr lang="en-US" sz="4400" dirty="0" smtClean="0">
                <a:latin typeface="NikoshBAN" panose="02000000000000000000" pitchFamily="2" charset="0"/>
                <a:cs typeface="NikoshBAN" panose="02000000000000000000" pitchFamily="2" charset="0"/>
              </a:rPr>
              <a:t> ও </a:t>
            </a:r>
            <a:r>
              <a:rPr lang="en-US" sz="4400" dirty="0" err="1" smtClean="0">
                <a:latin typeface="NikoshBAN" panose="02000000000000000000" pitchFamily="2" charset="0"/>
                <a:cs typeface="NikoshBAN" panose="02000000000000000000" pitchFamily="2" charset="0"/>
              </a:rPr>
              <a:t>সুযোগ</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বঞ্চিত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ইত্যাদি</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বিষয়ে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আমরা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জ্ঞান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অর্জন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1666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E6B7A8A-AF5D-4D36-8B44-6EE4207E2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63" y="501041"/>
            <a:ext cx="2855934" cy="1265130"/>
          </a:xfrm>
          <a:prstGeom prst="rect">
            <a:avLst/>
          </a:prstGeom>
          <a:solidFill>
            <a:schemeClr val="bg1"/>
          </a:solidFill>
          <a:ln>
            <a:noFill/>
          </a:ln>
          <a:effectLst>
            <a:softEdge rad="112500"/>
          </a:effectLst>
        </p:spPr>
      </p:pic>
      <p:sp>
        <p:nvSpPr>
          <p:cNvPr id="3" name="TextBox 2">
            <a:extLst>
              <a:ext uri="{FF2B5EF4-FFF2-40B4-BE49-F238E27FC236}">
                <a16:creationId xmlns:a16="http://schemas.microsoft.com/office/drawing/2014/main" xmlns="" id="{C9C0CDF7-E483-403E-86B0-F9F6FD2C73D3}"/>
              </a:ext>
            </a:extLst>
          </p:cNvPr>
          <p:cNvSpPr txBox="1"/>
          <p:nvPr/>
        </p:nvSpPr>
        <p:spPr>
          <a:xfrm>
            <a:off x="3456590" y="608713"/>
            <a:ext cx="5524571" cy="830997"/>
          </a:xfrm>
          <a:prstGeom prst="rect">
            <a:avLst/>
          </a:prstGeom>
          <a:solidFill>
            <a:schemeClr val="bg1"/>
          </a:solidFill>
          <a:scene3d>
            <a:camera prst="orthographicFront"/>
            <a:lightRig rig="threePt" dir="t"/>
          </a:scene3d>
          <a:sp3d>
            <a:bevelT prst="slope"/>
          </a:sp3d>
        </p:spPr>
        <p:txBody>
          <a:bodyPr wrap="square">
            <a:spAutoFit/>
          </a:bodyPr>
          <a:lstStyle/>
          <a:p>
            <a:pPr algn="ctr"/>
            <a:r>
              <a:rPr lang="en-US" sz="48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ভাবের</a:t>
            </a:r>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আদান-প্রদানে</a:t>
            </a:r>
            <a:endPar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4" name="TextBox 3"/>
          <p:cNvSpPr txBox="1"/>
          <p:nvPr/>
        </p:nvSpPr>
        <p:spPr>
          <a:xfrm>
            <a:off x="563671" y="1766170"/>
            <a:ext cx="11060482" cy="4524315"/>
          </a:xfrm>
          <a:prstGeom prst="rect">
            <a:avLst/>
          </a:prstGeom>
          <a:noFill/>
        </p:spPr>
        <p:txBody>
          <a:bodyPr wrap="square" rtlCol="0">
            <a:spAutoFit/>
          </a:bodyPr>
          <a:lstStyle/>
          <a:p>
            <a:pPr algn="just"/>
            <a:r>
              <a:rPr lang="en-US" sz="4800" dirty="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সমাজবিজ্ঞান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বিশ্বের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বিভিন্ন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সমাজ</a:t>
            </a:r>
            <a:r>
              <a:rPr lang="en-US" sz="4800" dirty="0" smtClean="0">
                <a:latin typeface="NikoshBAN" panose="02000000000000000000" pitchFamily="2" charset="0"/>
                <a:cs typeface="NikoshBAN" panose="02000000000000000000" pitchFamily="2" charset="0"/>
              </a:rPr>
              <a:t> ও </a:t>
            </a:r>
            <a:r>
              <a:rPr lang="en-US" sz="4800" dirty="0" err="1" smtClean="0">
                <a:latin typeface="NikoshBAN" panose="02000000000000000000" pitchFamily="2" charset="0"/>
                <a:cs typeface="NikoshBAN" panose="02000000000000000000" pitchFamily="2" charset="0"/>
              </a:rPr>
              <a:t>জাতির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মধ্যে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ভাবের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আদান-প্রদান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বৃদ্ধিতে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সাহায্য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কেননা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সমাজবিজ্ঞান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পাঠে</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আমরা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দেশ-বিদেশের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বিভিন্ন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সমাজ</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সম্প্রদায়</a:t>
            </a:r>
            <a:r>
              <a:rPr lang="en-US" sz="4800" dirty="0" smtClean="0">
                <a:latin typeface="NikoshBAN" panose="02000000000000000000" pitchFamily="2" charset="0"/>
                <a:cs typeface="NikoshBAN" panose="02000000000000000000" pitchFamily="2" charset="0"/>
              </a:rPr>
              <a:t> ও </a:t>
            </a:r>
            <a:r>
              <a:rPr lang="en-US" sz="4800" dirty="0" err="1" smtClean="0">
                <a:latin typeface="NikoshBAN" panose="02000000000000000000" pitchFamily="2" charset="0"/>
                <a:cs typeface="NikoshBAN" panose="02000000000000000000" pitchFamily="2" charset="0"/>
              </a:rPr>
              <a:t>গোষ্টী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সম্পর্কে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পারি।এতে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পারস্পারিক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ভাবের</a:t>
            </a:r>
            <a:r>
              <a:rPr lang="en-US" sz="4800" dirty="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আদান-প্রদানের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সুযোগ</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বৃদ্ধি</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ব্যবহারিক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জীবনে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জ্ঞানের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লেনদেন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বৃদ্ধি</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পায়</a:t>
            </a:r>
            <a:r>
              <a:rPr lang="en-US" sz="4800" dirty="0" smtClean="0">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5525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4"/>
</p:tagLst>
</file>

<file path=ppt/tags/tag10.xml><?xml version="1.0" encoding="utf-8"?>
<p:tagLst xmlns:a="http://schemas.openxmlformats.org/drawingml/2006/main" xmlns:r="http://schemas.openxmlformats.org/officeDocument/2006/relationships" xmlns:p="http://schemas.openxmlformats.org/presentationml/2006/main">
  <p:tag name="TIMING" val="|1.1|2.2"/>
</p:tagLst>
</file>

<file path=ppt/tags/tag2.xml><?xml version="1.0" encoding="utf-8"?>
<p:tagLst xmlns:a="http://schemas.openxmlformats.org/drawingml/2006/main" xmlns:r="http://schemas.openxmlformats.org/officeDocument/2006/relationships" xmlns:p="http://schemas.openxmlformats.org/presentationml/2006/main">
  <p:tag name="TIMING" val="|0.9|2"/>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3|1.7"/>
</p:tagLst>
</file>

<file path=ppt/tags/tag5.xml><?xml version="1.0" encoding="utf-8"?>
<p:tagLst xmlns:a="http://schemas.openxmlformats.org/drawingml/2006/main" xmlns:r="http://schemas.openxmlformats.org/officeDocument/2006/relationships" xmlns:p="http://schemas.openxmlformats.org/presentationml/2006/main">
  <p:tag name="TIMING" val="|0.9|1.7"/>
</p:tagLst>
</file>

<file path=ppt/tags/tag6.xml><?xml version="1.0" encoding="utf-8"?>
<p:tagLst xmlns:a="http://schemas.openxmlformats.org/drawingml/2006/main" xmlns:r="http://schemas.openxmlformats.org/officeDocument/2006/relationships" xmlns:p="http://schemas.openxmlformats.org/presentationml/2006/main">
  <p:tag name="TIMING" val="|1.1|1.8"/>
</p:tagLst>
</file>

<file path=ppt/tags/tag7.xml><?xml version="1.0" encoding="utf-8"?>
<p:tagLst xmlns:a="http://schemas.openxmlformats.org/drawingml/2006/main" xmlns:r="http://schemas.openxmlformats.org/officeDocument/2006/relationships" xmlns:p="http://schemas.openxmlformats.org/presentationml/2006/main">
  <p:tag name="TIMING" val="|0|2.4"/>
</p:tagLst>
</file>

<file path=ppt/tags/tag8.xml><?xml version="1.0" encoding="utf-8"?>
<p:tagLst xmlns:a="http://schemas.openxmlformats.org/drawingml/2006/main" xmlns:r="http://schemas.openxmlformats.org/officeDocument/2006/relationships" xmlns:p="http://schemas.openxmlformats.org/presentationml/2006/main">
  <p:tag name="TIMING" val="|1.3|2.8"/>
</p:tagLst>
</file>

<file path=ppt/tags/tag9.xml><?xml version="1.0" encoding="utf-8"?>
<p:tagLst xmlns:a="http://schemas.openxmlformats.org/drawingml/2006/main" xmlns:r="http://schemas.openxmlformats.org/officeDocument/2006/relationships" xmlns:p="http://schemas.openxmlformats.org/presentationml/2006/main">
  <p:tag name="TIMING" val="|0.9|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1171</TotalTime>
  <Words>168</Words>
  <Application>Microsoft Office PowerPoint</Application>
  <PresentationFormat>Custom</PresentationFormat>
  <Paragraphs>65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Naimuddin Hasan Tibrijee</dc:creator>
  <cp:lastModifiedBy>User</cp:lastModifiedBy>
  <cp:revision>84</cp:revision>
  <dcterms:created xsi:type="dcterms:W3CDTF">2020-10-25T15:14:24Z</dcterms:created>
  <dcterms:modified xsi:type="dcterms:W3CDTF">2021-07-07T09:41:47Z</dcterms:modified>
</cp:coreProperties>
</file>