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4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3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7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1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6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1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5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8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4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9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9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6959F-FA7B-415D-9F53-BC2E7638239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A6F4-EBD4-4B2D-9B1F-33FF9FE1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4191000"/>
            <a:ext cx="6622390" cy="1862048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WELCOME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57200"/>
            <a:ext cx="4038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3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</a:t>
            </a:r>
            <a:r>
              <a:rPr lang="en-US" sz="3200" u="sng" dirty="0" smtClean="0">
                <a:solidFill>
                  <a:srgbClr val="FF0000"/>
                </a:solidFill>
              </a:rPr>
              <a:t>HOME WORK</a:t>
            </a:r>
          </a:p>
          <a:p>
            <a:endParaRPr lang="en-US" dirty="0"/>
          </a:p>
          <a:p>
            <a:r>
              <a:rPr lang="en-US" sz="2800" dirty="0">
                <a:solidFill>
                  <a:srgbClr val="00B050"/>
                </a:solidFill>
              </a:rPr>
              <a:t>Write the antonyms of the following </a:t>
            </a:r>
            <a:r>
              <a:rPr lang="en-US" sz="2800" dirty="0" smtClean="0">
                <a:solidFill>
                  <a:srgbClr val="00B050"/>
                </a:solidFill>
              </a:rPr>
              <a:t>words-</a:t>
            </a:r>
          </a:p>
          <a:p>
            <a:r>
              <a:rPr lang="en-US" sz="2800" dirty="0" err="1" smtClean="0">
                <a:solidFill>
                  <a:srgbClr val="00B050"/>
                </a:solidFill>
              </a:rPr>
              <a:t>Kill,lengthen,manage,negligence,neutral,obtain,obscure</a:t>
            </a:r>
            <a:r>
              <a:rPr lang="en-US" sz="2800" dirty="0" smtClean="0">
                <a:solidFill>
                  <a:srgbClr val="00B050"/>
                </a:solidFill>
              </a:rPr>
              <a:t>,</a:t>
            </a:r>
          </a:p>
          <a:p>
            <a:r>
              <a:rPr lang="en-US" sz="2800" dirty="0" err="1" smtClean="0">
                <a:solidFill>
                  <a:srgbClr val="00B050"/>
                </a:solidFill>
              </a:rPr>
              <a:t>Obstacle,oppress,precious,place,qualify,quicken,rival,rapid</a:t>
            </a:r>
            <a:r>
              <a:rPr lang="en-US" sz="2800" dirty="0" smtClean="0">
                <a:solidFill>
                  <a:srgbClr val="00B050"/>
                </a:solidFill>
              </a:rPr>
              <a:t>,</a:t>
            </a:r>
          </a:p>
          <a:p>
            <a:r>
              <a:rPr lang="en-US" sz="2800" dirty="0" err="1" smtClean="0">
                <a:solidFill>
                  <a:srgbClr val="00B050"/>
                </a:solidFill>
              </a:rPr>
              <a:t>Slay,treat,virtue,valid,wet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endParaRPr lang="en-US" sz="2800" dirty="0">
              <a:solidFill>
                <a:srgbClr val="00B05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7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57200"/>
            <a:ext cx="3571875" cy="318167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38200" y="4495800"/>
            <a:ext cx="7391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THANK YOU ALL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610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685800"/>
            <a:ext cx="5791200" cy="366254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4000" u="sng" dirty="0" smtClean="0">
                <a:solidFill>
                  <a:srgbClr val="FF0000"/>
                </a:solidFill>
              </a:rPr>
              <a:t>IDENTITY</a:t>
            </a:r>
          </a:p>
          <a:p>
            <a:pPr lvl="0" algn="ctr"/>
            <a:r>
              <a:rPr lang="en-US" sz="2400" u="sng" dirty="0">
                <a:solidFill>
                  <a:prstClr val="black"/>
                </a:solidFill>
              </a:rPr>
              <a:t>Mohammad </a:t>
            </a:r>
            <a:r>
              <a:rPr lang="en-US" sz="2400" u="sng" dirty="0" err="1">
                <a:solidFill>
                  <a:prstClr val="black"/>
                </a:solidFill>
              </a:rPr>
              <a:t>Shafiqul</a:t>
            </a:r>
            <a:r>
              <a:rPr lang="en-US" sz="2400" u="sng" dirty="0">
                <a:solidFill>
                  <a:prstClr val="black"/>
                </a:solidFill>
              </a:rPr>
              <a:t> Islam</a:t>
            </a:r>
          </a:p>
          <a:p>
            <a:pPr lvl="0" algn="ctr"/>
            <a:r>
              <a:rPr lang="en-US" sz="2400" u="sng" dirty="0">
                <a:solidFill>
                  <a:prstClr val="black"/>
                </a:solidFill>
              </a:rPr>
              <a:t>Lecturer in English</a:t>
            </a:r>
          </a:p>
          <a:p>
            <a:pPr lvl="0" algn="ctr"/>
            <a:r>
              <a:rPr lang="en-US" sz="2400" u="sng" dirty="0" err="1">
                <a:solidFill>
                  <a:prstClr val="black"/>
                </a:solidFill>
              </a:rPr>
              <a:t>Sreechail</a:t>
            </a:r>
            <a:r>
              <a:rPr lang="en-US" sz="2400" u="sng" dirty="0">
                <a:solidFill>
                  <a:prstClr val="black"/>
                </a:solidFill>
              </a:rPr>
              <a:t> Mohammad </a:t>
            </a:r>
            <a:r>
              <a:rPr lang="en-US" sz="2400" u="sng" dirty="0" err="1">
                <a:solidFill>
                  <a:prstClr val="black"/>
                </a:solidFill>
              </a:rPr>
              <a:t>pur</a:t>
            </a:r>
            <a:r>
              <a:rPr lang="en-US" sz="2400" u="sng" dirty="0">
                <a:solidFill>
                  <a:prstClr val="black"/>
                </a:solidFill>
              </a:rPr>
              <a:t> </a:t>
            </a:r>
            <a:r>
              <a:rPr lang="en-US" sz="2400" u="sng" dirty="0" err="1">
                <a:solidFill>
                  <a:prstClr val="black"/>
                </a:solidFill>
              </a:rPr>
              <a:t>Islamia</a:t>
            </a:r>
            <a:r>
              <a:rPr lang="en-US" sz="2400" u="sng" dirty="0">
                <a:solidFill>
                  <a:prstClr val="black"/>
                </a:solidFill>
              </a:rPr>
              <a:t> </a:t>
            </a:r>
            <a:r>
              <a:rPr lang="en-US" sz="2400" u="sng" dirty="0" err="1">
                <a:solidFill>
                  <a:prstClr val="black"/>
                </a:solidFill>
              </a:rPr>
              <a:t>Alim</a:t>
            </a:r>
            <a:r>
              <a:rPr lang="en-US" sz="2400" u="sng" dirty="0">
                <a:solidFill>
                  <a:prstClr val="black"/>
                </a:solidFill>
              </a:rPr>
              <a:t> </a:t>
            </a:r>
            <a:r>
              <a:rPr lang="en-US" sz="2400" u="sng" dirty="0" err="1">
                <a:solidFill>
                  <a:prstClr val="black"/>
                </a:solidFill>
              </a:rPr>
              <a:t>Madrasha</a:t>
            </a:r>
            <a:endParaRPr lang="en-US" sz="2400" u="sng" dirty="0">
              <a:solidFill>
                <a:prstClr val="black"/>
              </a:solidFill>
            </a:endParaRPr>
          </a:p>
          <a:p>
            <a:pPr lvl="0" algn="ctr"/>
            <a:r>
              <a:rPr lang="en-US" sz="2400" u="sng" dirty="0" err="1">
                <a:solidFill>
                  <a:prstClr val="black"/>
                </a:solidFill>
              </a:rPr>
              <a:t>Daudkandi,Cumilla</a:t>
            </a:r>
            <a:endParaRPr lang="en-US" sz="2400" u="sng" dirty="0">
              <a:solidFill>
                <a:prstClr val="black"/>
              </a:solidFill>
            </a:endParaRPr>
          </a:p>
          <a:p>
            <a:pPr lvl="0" algn="ctr"/>
            <a:endParaRPr lang="en-US" sz="2400" u="sng" dirty="0">
              <a:solidFill>
                <a:prstClr val="black"/>
              </a:solidFill>
            </a:endParaRPr>
          </a:p>
          <a:p>
            <a:pPr lvl="0" algn="ctr"/>
            <a:r>
              <a:rPr lang="en-US" sz="2400" u="sng" dirty="0" smtClean="0">
                <a:solidFill>
                  <a:srgbClr val="FF0000"/>
                </a:solidFill>
              </a:rPr>
              <a:t>Sub-English Grammar and Composition</a:t>
            </a:r>
          </a:p>
          <a:p>
            <a:pPr lvl="0" algn="ctr"/>
            <a:r>
              <a:rPr lang="en-US" sz="2400" u="sng" dirty="0" smtClean="0">
                <a:solidFill>
                  <a:srgbClr val="FF0000"/>
                </a:solidFill>
              </a:rPr>
              <a:t>Class-</a:t>
            </a:r>
            <a:r>
              <a:rPr lang="en-US" sz="2400" u="sng" dirty="0" err="1" smtClean="0">
                <a:solidFill>
                  <a:srgbClr val="FF0000"/>
                </a:solidFill>
              </a:rPr>
              <a:t>Alim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098" y="1139004"/>
            <a:ext cx="1905001" cy="145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9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143000"/>
            <a:ext cx="3421129" cy="76944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en-US" sz="4400" u="sng" dirty="0">
                <a:solidFill>
                  <a:srgbClr val="FF0000"/>
                </a:solidFill>
              </a:rPr>
              <a:t>WARMING UP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1929258"/>
            <a:ext cx="80105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Read the following </a:t>
            </a:r>
            <a:r>
              <a:rPr lang="en-US" sz="2400" dirty="0" smtClean="0"/>
              <a:t>words-</a:t>
            </a:r>
          </a:p>
          <a:p>
            <a:r>
              <a:rPr lang="en-US" sz="2400" dirty="0" smtClean="0"/>
              <a:t> Fair                                      Unfair                                 </a:t>
            </a:r>
          </a:p>
          <a:p>
            <a:r>
              <a:rPr lang="en-US" sz="2400" dirty="0" smtClean="0"/>
              <a:t> Happy                               Unhappy</a:t>
            </a:r>
          </a:p>
          <a:p>
            <a:r>
              <a:rPr lang="en-US" sz="2400" dirty="0" smtClean="0"/>
              <a:t> Husband                                  Wife   </a:t>
            </a:r>
          </a:p>
          <a:p>
            <a:endParaRPr lang="en-US" sz="2400" dirty="0" smtClean="0"/>
          </a:p>
          <a:p>
            <a:pPr marL="285750" indent="-285750">
              <a:buFont typeface="Wingdings" pitchFamily="2" charset="2"/>
              <a:buChar char="v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2875" y="4656623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type of grammatical item is indicated by the above words?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52600" y="2514600"/>
            <a:ext cx="2423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57387" y="2895600"/>
            <a:ext cx="20135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314575" y="3254364"/>
            <a:ext cx="2190750" cy="13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88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5867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u="sng" dirty="0" smtClean="0">
                <a:solidFill>
                  <a:srgbClr val="00B050"/>
                </a:solidFill>
              </a:rPr>
              <a:t>So, today’s topic name-</a:t>
            </a:r>
          </a:p>
          <a:p>
            <a:pPr lvl="0" algn="ctr"/>
            <a:r>
              <a:rPr lang="en-US" sz="4000" u="sng" dirty="0" smtClean="0">
                <a:solidFill>
                  <a:srgbClr val="FF0000"/>
                </a:solidFill>
              </a:rPr>
              <a:t>Use of ‘Antonym’(part two)</a:t>
            </a:r>
            <a:endParaRPr lang="en-US" sz="4000" u="sng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9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52475"/>
            <a:ext cx="8991600" cy="249299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/>
            <a:r>
              <a:rPr lang="en-US" sz="2400" u="sng" dirty="0">
                <a:solidFill>
                  <a:srgbClr val="FF0000"/>
                </a:solidFill>
              </a:rPr>
              <a:t>LEARNING OUTCOME</a:t>
            </a: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>
                <a:solidFill>
                  <a:srgbClr val="0070C0"/>
                </a:solidFill>
              </a:rPr>
              <a:t> In this lesson the students will be able-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</a:rPr>
              <a:t>To </a:t>
            </a:r>
            <a:r>
              <a:rPr lang="en-US" sz="2400" dirty="0" smtClean="0">
                <a:solidFill>
                  <a:srgbClr val="0070C0"/>
                </a:solidFill>
              </a:rPr>
              <a:t>say the rules of ‘Antonym’</a:t>
            </a:r>
            <a:endParaRPr lang="en-US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</a:rPr>
              <a:t> To </a:t>
            </a:r>
            <a:r>
              <a:rPr lang="en-US" sz="2400" dirty="0" smtClean="0">
                <a:solidFill>
                  <a:srgbClr val="0070C0"/>
                </a:solidFill>
              </a:rPr>
              <a:t>use the uses of ‘Antonym’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lvl="0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7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" y="200025"/>
            <a:ext cx="8991600" cy="59093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FORMATION OF ANTONYMS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Usually antonyms are formed adding prefixes and direct opposite words. See the followings-</a:t>
            </a:r>
          </a:p>
          <a:p>
            <a:endParaRPr lang="en-US" dirty="0"/>
          </a:p>
          <a:p>
            <a:endParaRPr lang="en-US" b="1" i="1" dirty="0" smtClean="0"/>
          </a:p>
          <a:p>
            <a:r>
              <a:rPr lang="en-US" b="1" i="1" dirty="0" smtClean="0"/>
              <a:t>1.Noun               by prefix                                        Noun                         by different word</a:t>
            </a:r>
          </a:p>
          <a:p>
            <a:r>
              <a:rPr lang="en-US" dirty="0" smtClean="0"/>
              <a:t>  Ability              inability                                           Heaven                     hell</a:t>
            </a:r>
          </a:p>
          <a:p>
            <a:endParaRPr lang="en-US" b="1" dirty="0" smtClean="0"/>
          </a:p>
          <a:p>
            <a:endParaRPr lang="en-US" b="1" i="1" dirty="0" smtClean="0"/>
          </a:p>
          <a:p>
            <a:r>
              <a:rPr lang="en-US" b="1" i="1" dirty="0" smtClean="0"/>
              <a:t>2.Verb                  by </a:t>
            </a:r>
            <a:r>
              <a:rPr lang="en-US" b="1" i="1" dirty="0"/>
              <a:t>prefix </a:t>
            </a:r>
            <a:r>
              <a:rPr lang="en-US" b="1" i="1" dirty="0" smtClean="0"/>
              <a:t>                                        verb                          </a:t>
            </a:r>
            <a:r>
              <a:rPr lang="en-US" b="1" i="1" dirty="0"/>
              <a:t>by different </a:t>
            </a:r>
            <a:r>
              <a:rPr lang="en-US" b="1" i="1" dirty="0" smtClean="0"/>
              <a:t>word</a:t>
            </a:r>
          </a:p>
          <a:p>
            <a:r>
              <a:rPr lang="en-US" dirty="0"/>
              <a:t> </a:t>
            </a:r>
            <a:r>
              <a:rPr lang="en-US" dirty="0" smtClean="0"/>
              <a:t>  Agree                Disagree                                          Accept                       reject</a:t>
            </a:r>
          </a:p>
          <a:p>
            <a:endParaRPr lang="en-US" dirty="0" smtClean="0"/>
          </a:p>
          <a:p>
            <a:endParaRPr lang="en-US" b="1" i="1" dirty="0" smtClean="0"/>
          </a:p>
          <a:p>
            <a:r>
              <a:rPr lang="en-US" b="1" i="1" dirty="0" smtClean="0"/>
              <a:t>3.Adjective          by prefix                                          Adjective                   by different word </a:t>
            </a:r>
          </a:p>
          <a:p>
            <a:r>
              <a:rPr lang="en-US" dirty="0"/>
              <a:t> </a:t>
            </a:r>
            <a:r>
              <a:rPr lang="en-US" dirty="0" smtClean="0"/>
              <a:t>  Active                 inactive                                            Modern                     Ancient   </a:t>
            </a:r>
          </a:p>
          <a:p>
            <a:endParaRPr lang="en-US" dirty="0"/>
          </a:p>
          <a:p>
            <a:endParaRPr lang="en-US" b="1" i="1" dirty="0" smtClean="0"/>
          </a:p>
          <a:p>
            <a:r>
              <a:rPr lang="en-US" b="1" i="1" dirty="0" smtClean="0"/>
              <a:t>4.Adverbs&amp; Prepositions</a:t>
            </a:r>
          </a:p>
          <a:p>
            <a:r>
              <a:rPr lang="en-US" dirty="0"/>
              <a:t> </a:t>
            </a:r>
            <a:r>
              <a:rPr lang="en-US" dirty="0" smtClean="0"/>
              <a:t>  Down                    up                                                     off                           on</a:t>
            </a:r>
          </a:p>
          <a:p>
            <a:r>
              <a:rPr lang="en-US" dirty="0"/>
              <a:t> </a:t>
            </a:r>
            <a:r>
              <a:rPr lang="en-US" dirty="0" smtClean="0"/>
              <a:t>   Early                      late                                                  yes                           no                                                             </a:t>
            </a:r>
          </a:p>
          <a:p>
            <a:r>
              <a:rPr lang="en-US" dirty="0" smtClean="0"/>
              <a:t>                                      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85825" y="1828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09625" y="2057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43500" y="18288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95900" y="2133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09625" y="2924175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57775" y="2895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47725" y="315468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295900" y="315468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1430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686425" y="403098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85825" y="4267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572125" y="4267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47725" y="5410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85825" y="56388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191125" y="54102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191125" y="56388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5725" y="6147435"/>
            <a:ext cx="9058275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Usually antonyms are used by adding </a:t>
            </a:r>
            <a:r>
              <a:rPr lang="en-US" dirty="0" err="1" smtClean="0">
                <a:solidFill>
                  <a:srgbClr val="002060"/>
                </a:solidFill>
              </a:rPr>
              <a:t>prefixes.The</a:t>
            </a:r>
            <a:r>
              <a:rPr lang="en-US" dirty="0" smtClean="0">
                <a:solidFill>
                  <a:srgbClr val="002060"/>
                </a:solidFill>
              </a:rPr>
              <a:t> common prefixes are </a:t>
            </a:r>
            <a:r>
              <a:rPr lang="en-US" dirty="0" err="1" smtClean="0">
                <a:solidFill>
                  <a:srgbClr val="002060"/>
                </a:solidFill>
              </a:rPr>
              <a:t>dis,ill,im,ig,ir,in,de,mis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</a:p>
          <a:p>
            <a:r>
              <a:rPr lang="en-US" dirty="0" err="1">
                <a:solidFill>
                  <a:srgbClr val="002060"/>
                </a:solidFill>
              </a:rPr>
              <a:t>a</a:t>
            </a:r>
            <a:r>
              <a:rPr lang="en-US" dirty="0" err="1" smtClean="0">
                <a:solidFill>
                  <a:srgbClr val="002060"/>
                </a:solidFill>
              </a:rPr>
              <a:t>b,un</a:t>
            </a:r>
            <a:r>
              <a:rPr lang="en-US" dirty="0" smtClean="0">
                <a:solidFill>
                  <a:srgbClr val="002060"/>
                </a:solidFill>
              </a:rPr>
              <a:t> etc.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3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439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SOME EXAMLPES</a:t>
            </a:r>
            <a:endParaRPr lang="en-US" u="sng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70695"/>
              </p:ext>
            </p:extLst>
          </p:nvPr>
        </p:nvGraphicFramePr>
        <p:xfrm>
          <a:off x="76200" y="413270"/>
          <a:ext cx="8991600" cy="6139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4012"/>
                <a:gridCol w="3723794"/>
                <a:gridCol w="3723794"/>
              </a:tblGrid>
              <a:tr h="613993">
                <a:tc>
                  <a:txBody>
                    <a:bodyPr/>
                    <a:lstStyle/>
                    <a:p>
                      <a:r>
                        <a:rPr lang="en-US" dirty="0" smtClean="0"/>
                        <a:t>Used</a:t>
                      </a:r>
                      <a:r>
                        <a:rPr lang="en-US" baseline="0" dirty="0" smtClean="0"/>
                        <a:t> prefixes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words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antonyms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39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Literate,legal,legible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Illiterate,illegal,illegible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3993"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Definite,effective,ability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Indefinite,ineffective,inability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39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Perfect,moral,pure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Imperfect,immoral,impure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3993">
                <a:tc>
                  <a:txBody>
                    <a:bodyPr/>
                    <a:lstStyle/>
                    <a:p>
                      <a:r>
                        <a:rPr lang="en-US" dirty="0" smtClean="0"/>
                        <a:t>un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Popular,able,wise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Unpopular,unable,unwise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3993">
                <a:tc>
                  <a:txBody>
                    <a:bodyPr/>
                    <a:lstStyle/>
                    <a:p>
                      <a:r>
                        <a:rPr lang="en-US" dirty="0" smtClean="0"/>
                        <a:t>dis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Allow,comfort,favour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Disallow,disallow,disfavour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3993">
                <a:tc>
                  <a:txBody>
                    <a:bodyPr/>
                    <a:lstStyle/>
                    <a:p>
                      <a:r>
                        <a:rPr lang="en-US" dirty="0" smtClean="0"/>
                        <a:t>anti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Climax,social,sympathy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</a:t>
                      </a:r>
                      <a:r>
                        <a:rPr lang="en-US" dirty="0" err="1" smtClean="0"/>
                        <a:t>climax,anti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social,anti</a:t>
                      </a:r>
                      <a:r>
                        <a:rPr lang="en-US" dirty="0" smtClean="0"/>
                        <a:t>-sympathy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39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mis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Conduct,fortune,use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Misconduct,misfortune,misuse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39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Regular,responsible,relevant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Irregular,irresponsible,irrelevant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3993"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Merit,control,code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Demerit,decontrol,decode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28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610600" cy="440120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Formation of antonyms by adding suffix ‘less</a:t>
            </a:r>
            <a:r>
              <a:rPr lang="en-US" sz="2400" u="sng" dirty="0" smtClean="0">
                <a:solidFill>
                  <a:srgbClr val="FF0000"/>
                </a:solidFill>
              </a:rPr>
              <a:t>’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Care+less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=careless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Use+less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=useless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Colour+less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colourless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Fear+less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=fearless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Faith+less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=faithless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Mercy+less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=merciless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Hope+less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=hopeless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9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87630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sz="3200" u="sng" dirty="0" smtClean="0">
                <a:solidFill>
                  <a:srgbClr val="FF0000"/>
                </a:solidFill>
              </a:rPr>
              <a:t>EVALUATION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B050"/>
                </a:solidFill>
              </a:rPr>
              <a:t>Write the antonyms of the following words-</a:t>
            </a:r>
          </a:p>
          <a:p>
            <a:endParaRPr lang="en-US" sz="3200" dirty="0"/>
          </a:p>
          <a:p>
            <a:r>
              <a:rPr lang="en-US" sz="3200" dirty="0" smtClean="0"/>
              <a:t>Admire,brave,chain,disciple,eminent,ferocious,gen-uine,hope,insert,juicy.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327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254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23</cp:revision>
  <dcterms:created xsi:type="dcterms:W3CDTF">2021-07-05T06:21:34Z</dcterms:created>
  <dcterms:modified xsi:type="dcterms:W3CDTF">2021-07-08T11:03:51Z</dcterms:modified>
</cp:coreProperties>
</file>