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3" r:id="rId4"/>
    <p:sldId id="258" r:id="rId5"/>
    <p:sldId id="261" r:id="rId6"/>
    <p:sldId id="271" r:id="rId7"/>
    <p:sldId id="266" r:id="rId8"/>
    <p:sldId id="265" r:id="rId9"/>
    <p:sldId id="267" r:id="rId10"/>
    <p:sldId id="268" r:id="rId11"/>
    <p:sldId id="270" r:id="rId12"/>
    <p:sldId id="272" r:id="rId13"/>
    <p:sldId id="260" r:id="rId14"/>
    <p:sldId id="262" r:id="rId15"/>
    <p:sldId id="26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pPr/>
              <a:t>8/7/2021</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8/7/2021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8/7/2021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8/7/2021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8/7/2021</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8/7/2021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8/7/2021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8/7/2021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8/7/2021</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8/7/2021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8/7/2021</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8/7/2021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8/7/2021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8/7/2021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8/7/2021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8/7/2021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8/7/2021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8/7/2021</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817" y="1593670"/>
            <a:ext cx="11821885" cy="5212080"/>
          </a:xfrm>
        </p:spPr>
        <p:txBody>
          <a:bodyPr>
            <a:noAutofit/>
          </a:bodyPr>
          <a:lstStyle/>
          <a:p>
            <a:pPr algn="ctr"/>
            <a:r>
              <a:rPr lang="en-US" sz="11500" dirty="0" err="1" smtClean="0">
                <a:effectLst>
                  <a:outerShdw blurRad="38100" dist="38100" dir="2700000" algn="tl">
                    <a:srgbClr val="000000">
                      <a:alpha val="43137"/>
                    </a:srgbClr>
                  </a:outerShdw>
                </a:effectLst>
                <a:latin typeface="NikoshBAN" pitchFamily="2" charset="0"/>
                <a:cs typeface="NikoshBAN" pitchFamily="2" charset="0"/>
              </a:rPr>
              <a:t>সবাইকে</a:t>
            </a:r>
            <a:r>
              <a:rPr lang="en-US" sz="11500" dirty="0" smtClean="0">
                <a:effectLst>
                  <a:outerShdw blurRad="38100" dist="38100" dir="2700000" algn="tl">
                    <a:srgbClr val="000000">
                      <a:alpha val="43137"/>
                    </a:srgbClr>
                  </a:outerShdw>
                </a:effectLst>
                <a:latin typeface="NikoshBAN" pitchFamily="2" charset="0"/>
                <a:cs typeface="NikoshBAN" pitchFamily="2" charset="0"/>
              </a:rPr>
              <a:t> </a:t>
            </a:r>
            <a:r>
              <a:rPr lang="en-US" sz="11500" dirty="0" err="1" smtClean="0">
                <a:effectLst>
                  <a:outerShdw blurRad="38100" dist="38100" dir="2700000" algn="tl">
                    <a:srgbClr val="000000">
                      <a:alpha val="43137"/>
                    </a:srgbClr>
                  </a:outerShdw>
                </a:effectLst>
                <a:latin typeface="NikoshBAN" pitchFamily="2" charset="0"/>
                <a:cs typeface="NikoshBAN" pitchFamily="2" charset="0"/>
              </a:rPr>
              <a:t>শুভেচ্ছা</a:t>
            </a:r>
            <a:r>
              <a:rPr lang="en-US" sz="11500" dirty="0" smtClean="0">
                <a:effectLst>
                  <a:outerShdw blurRad="38100" dist="38100" dir="2700000" algn="tl">
                    <a:srgbClr val="000000">
                      <a:alpha val="43137"/>
                    </a:srgbClr>
                  </a:outerShdw>
                </a:effectLst>
                <a:latin typeface="NikoshBAN" pitchFamily="2" charset="0"/>
                <a:cs typeface="NikoshBAN" pitchFamily="2" charset="0"/>
              </a:rPr>
              <a:t> </a:t>
            </a:r>
            <a:r>
              <a:rPr lang="bn-IN" sz="11500" dirty="0" smtClean="0">
                <a:effectLst>
                  <a:outerShdw blurRad="38100" dist="38100" dir="2700000" algn="tl">
                    <a:srgbClr val="000000">
                      <a:alpha val="43137"/>
                    </a:srgbClr>
                  </a:outerShdw>
                </a:effectLst>
                <a:latin typeface="NikoshBAN" pitchFamily="2" charset="0"/>
                <a:cs typeface="NikoshBAN" pitchFamily="2" charset="0"/>
              </a:rPr>
              <a:t/>
            </a:r>
            <a:br>
              <a:rPr lang="bn-IN" sz="11500" dirty="0" smtClean="0">
                <a:effectLst>
                  <a:outerShdw blurRad="38100" dist="38100" dir="2700000" algn="tl">
                    <a:srgbClr val="000000">
                      <a:alpha val="43137"/>
                    </a:srgbClr>
                  </a:outerShdw>
                </a:effectLst>
                <a:latin typeface="NikoshBAN" pitchFamily="2" charset="0"/>
                <a:cs typeface="NikoshBAN" pitchFamily="2" charset="0"/>
              </a:rPr>
            </a:br>
            <a:r>
              <a:rPr lang="en-US" sz="8000" dirty="0" smtClean="0">
                <a:effectLst>
                  <a:outerShdw blurRad="38100" dist="38100" dir="2700000" algn="tl">
                    <a:srgbClr val="000000">
                      <a:alpha val="43137"/>
                    </a:srgbClr>
                  </a:outerShdw>
                </a:effectLst>
                <a:latin typeface="NikoshBAN" pitchFamily="2" charset="0"/>
                <a:cs typeface="NikoshBAN" pitchFamily="2" charset="0"/>
              </a:rPr>
              <a:t>ও</a:t>
            </a:r>
            <a:r>
              <a:rPr lang="en-US" sz="11500" dirty="0" smtClean="0">
                <a:effectLst>
                  <a:outerShdw blurRad="38100" dist="38100" dir="2700000" algn="tl">
                    <a:srgbClr val="000000">
                      <a:alpha val="43137"/>
                    </a:srgbClr>
                  </a:outerShdw>
                </a:effectLst>
                <a:latin typeface="NikoshBAN" pitchFamily="2" charset="0"/>
                <a:cs typeface="NikoshBAN" pitchFamily="2" charset="0"/>
              </a:rPr>
              <a:t> </a:t>
            </a:r>
            <a:r>
              <a:rPr lang="bn-IN" sz="11500" dirty="0" smtClean="0">
                <a:effectLst>
                  <a:outerShdw blurRad="38100" dist="38100" dir="2700000" algn="tl">
                    <a:srgbClr val="000000">
                      <a:alpha val="43137"/>
                    </a:srgbClr>
                  </a:outerShdw>
                </a:effectLst>
                <a:latin typeface="NikoshBAN" pitchFamily="2" charset="0"/>
                <a:cs typeface="NikoshBAN" pitchFamily="2" charset="0"/>
              </a:rPr>
              <a:t/>
            </a:r>
            <a:br>
              <a:rPr lang="bn-IN" sz="11500" dirty="0" smtClean="0">
                <a:effectLst>
                  <a:outerShdw blurRad="38100" dist="38100" dir="2700000" algn="tl">
                    <a:srgbClr val="000000">
                      <a:alpha val="43137"/>
                    </a:srgbClr>
                  </a:outerShdw>
                </a:effectLst>
                <a:latin typeface="NikoshBAN" pitchFamily="2" charset="0"/>
                <a:cs typeface="NikoshBAN" pitchFamily="2" charset="0"/>
              </a:rPr>
            </a:br>
            <a:r>
              <a:rPr lang="en-US" sz="11500" dirty="0" err="1" smtClean="0">
                <a:effectLst>
                  <a:outerShdw blurRad="38100" dist="38100" dir="2700000" algn="tl">
                    <a:srgbClr val="000000">
                      <a:alpha val="43137"/>
                    </a:srgbClr>
                  </a:outerShdw>
                </a:effectLst>
                <a:latin typeface="NikoshBAN" pitchFamily="2" charset="0"/>
                <a:cs typeface="NikoshBAN" pitchFamily="2" charset="0"/>
              </a:rPr>
              <a:t>অভিনন্দন</a:t>
            </a:r>
            <a:endParaRPr lang="en-US" sz="11500" dirty="0">
              <a:effectLst>
                <a:outerShdw blurRad="38100" dist="38100" dir="2700000" algn="tl">
                  <a:srgbClr val="000000">
                    <a:alpha val="43137"/>
                  </a:srgbClr>
                </a:outerShdw>
              </a:effectLst>
              <a:latin typeface="NikoshBAN" pitchFamily="2" charset="0"/>
              <a:cs typeface="NikoshBAN" pitchFamily="2" charset="0"/>
            </a:endParaRPr>
          </a:p>
        </p:txBody>
      </p:sp>
      <p:sp>
        <p:nvSpPr>
          <p:cNvPr id="4" name="Oval 3"/>
          <p:cNvSpPr/>
          <p:nvPr/>
        </p:nvSpPr>
        <p:spPr>
          <a:xfrm>
            <a:off x="1846212" y="261258"/>
            <a:ext cx="8421194" cy="113646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smtClean="0">
                <a:solidFill>
                  <a:schemeClr val="tx1"/>
                </a:solidFill>
                <a:effectLst>
                  <a:outerShdw blurRad="38100" dist="38100" dir="2700000" algn="tl">
                    <a:srgbClr val="000000">
                      <a:alpha val="43137"/>
                    </a:srgbClr>
                  </a:outerShdw>
                </a:effectLst>
                <a:latin typeface="SolaimanLipi" pitchFamily="65" charset="0"/>
                <a:cs typeface="SolaimanLipi" pitchFamily="65" charset="0"/>
              </a:rPr>
              <a:t>বিসমিল্লাহির</a:t>
            </a:r>
            <a:r>
              <a:rPr lang="en-US" sz="4000" dirty="0" smtClean="0">
                <a:solidFill>
                  <a:schemeClr val="tx1"/>
                </a:solidFill>
                <a:effectLst>
                  <a:outerShdw blurRad="38100" dist="38100" dir="2700000" algn="tl">
                    <a:srgbClr val="000000">
                      <a:alpha val="43137"/>
                    </a:srgbClr>
                  </a:outerShdw>
                </a:effectLst>
                <a:latin typeface="SolaimanLipi" pitchFamily="65" charset="0"/>
                <a:cs typeface="SolaimanLipi" pitchFamily="65" charset="0"/>
              </a:rPr>
              <a:t> </a:t>
            </a:r>
            <a:r>
              <a:rPr lang="en-US" sz="4000" dirty="0" err="1" smtClean="0">
                <a:solidFill>
                  <a:schemeClr val="tx1"/>
                </a:solidFill>
                <a:effectLst>
                  <a:outerShdw blurRad="38100" dist="38100" dir="2700000" algn="tl">
                    <a:srgbClr val="000000">
                      <a:alpha val="43137"/>
                    </a:srgbClr>
                  </a:outerShdw>
                </a:effectLst>
                <a:latin typeface="SolaimanLipi" pitchFamily="65" charset="0"/>
                <a:cs typeface="SolaimanLipi" pitchFamily="65" charset="0"/>
              </a:rPr>
              <a:t>রাহমানির</a:t>
            </a:r>
            <a:r>
              <a:rPr lang="en-US" sz="4000" dirty="0" smtClean="0">
                <a:solidFill>
                  <a:schemeClr val="tx1"/>
                </a:solidFill>
                <a:effectLst>
                  <a:outerShdw blurRad="38100" dist="38100" dir="2700000" algn="tl">
                    <a:srgbClr val="000000">
                      <a:alpha val="43137"/>
                    </a:srgbClr>
                  </a:outerShdw>
                </a:effectLst>
                <a:latin typeface="SolaimanLipi" pitchFamily="65" charset="0"/>
                <a:cs typeface="SolaimanLipi" pitchFamily="65" charset="0"/>
              </a:rPr>
              <a:t> </a:t>
            </a:r>
            <a:r>
              <a:rPr lang="en-US" sz="4000" dirty="0" err="1" smtClean="0">
                <a:solidFill>
                  <a:schemeClr val="tx1"/>
                </a:solidFill>
                <a:effectLst>
                  <a:outerShdw blurRad="38100" dist="38100" dir="2700000" algn="tl">
                    <a:srgbClr val="000000">
                      <a:alpha val="43137"/>
                    </a:srgbClr>
                  </a:outerShdw>
                </a:effectLst>
                <a:latin typeface="SolaimanLipi" pitchFamily="65" charset="0"/>
                <a:cs typeface="SolaimanLipi" pitchFamily="65" charset="0"/>
              </a:rPr>
              <a:t>রাহিম</a:t>
            </a:r>
            <a:endParaRPr lang="en-US" sz="4000" dirty="0">
              <a:solidFill>
                <a:schemeClr val="tx1"/>
              </a:solidFill>
              <a:effectLst>
                <a:outerShdw blurRad="38100" dist="38100" dir="2700000" algn="tl">
                  <a:srgbClr val="000000">
                    <a:alpha val="43137"/>
                  </a:srgbClr>
                </a:outerShdw>
              </a:effectLst>
              <a:latin typeface="SolaimanLipi" pitchFamily="65" charset="0"/>
              <a:cs typeface="SolaimanLipi" pitchFamily="65" charset="0"/>
            </a:endParaRPr>
          </a:p>
        </p:txBody>
      </p:sp>
    </p:spTree>
    <p:extLst>
      <p:ext uri="{BB962C8B-B14F-4D97-AF65-F5344CB8AC3E}">
        <p14:creationId xmlns="" xmlns:p14="http://schemas.microsoft.com/office/powerpoint/2010/main" val="833829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randombar(horizontal)">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005" y="483325"/>
            <a:ext cx="11782697" cy="6247864"/>
          </a:xfrm>
          <a:prstGeom prst="rect">
            <a:avLst/>
          </a:prstGeom>
        </p:spPr>
        <p:txBody>
          <a:bodyPr wrap="square">
            <a:spAutoFit/>
          </a:bodyPr>
          <a:lstStyle/>
          <a:p>
            <a:pPr algn="ctr"/>
            <a:r>
              <a:rPr lang="ar-AE" sz="4000" dirty="0" smtClean="0">
                <a:effectLst>
                  <a:outerShdw blurRad="38100" dist="38100" dir="2700000" algn="tl">
                    <a:srgbClr val="000000">
                      <a:alpha val="43137"/>
                    </a:srgbClr>
                  </a:outerShdw>
                </a:effectLst>
                <a:latin typeface="SolaimanLipi" pitchFamily="65" charset="0"/>
              </a:rPr>
              <a:t>فَقَالَ لَهُمْ رَسُولُ اللَّهِ نَاقَةَ اللَّهِ وَسُقْيَاهَا</a:t>
            </a:r>
          </a:p>
          <a:p>
            <a:pPr algn="ctr"/>
            <a:r>
              <a:rPr lang="bn-IN" sz="4000" dirty="0" smtClean="0">
                <a:effectLst>
                  <a:outerShdw blurRad="38100" dist="38100" dir="2700000" algn="tl">
                    <a:srgbClr val="000000">
                      <a:alpha val="43137"/>
                    </a:srgbClr>
                  </a:outerShdw>
                </a:effectLst>
                <a:latin typeface="SolaimanLipi" pitchFamily="65" charset="0"/>
                <a:cs typeface="SolaimanLipi" pitchFamily="65" charset="0"/>
              </a:rPr>
              <a:t>অতঃপর আল্লাহর রসূল তাদেরকে বলেছিলেনঃ আল্লাহর উষ্ট্রী ও তাকে পানি পান করানোর ব্যাপারে সতর্ক থাক।</a:t>
            </a:r>
          </a:p>
          <a:p>
            <a:pPr algn="ctr"/>
            <a:r>
              <a:rPr lang="ar-AE" sz="4000" dirty="0" smtClean="0">
                <a:effectLst>
                  <a:outerShdw blurRad="38100" dist="38100" dir="2700000" algn="tl">
                    <a:srgbClr val="000000">
                      <a:alpha val="43137"/>
                    </a:srgbClr>
                  </a:outerShdw>
                </a:effectLst>
                <a:latin typeface="SolaimanLipi" pitchFamily="65" charset="0"/>
              </a:rPr>
              <a:t>فَكَذَّبُوهُ فَعَقَرُوهَا فَدَمْدَمَ عَلَيْهِمْ رَبُّهُم بِذَنبِهِمْ فَسَوَّاهَا</a:t>
            </a:r>
          </a:p>
          <a:p>
            <a:pPr algn="ctr"/>
            <a:r>
              <a:rPr lang="bn-IN" sz="4000" dirty="0" smtClean="0">
                <a:effectLst>
                  <a:outerShdw blurRad="38100" dist="38100" dir="2700000" algn="tl">
                    <a:srgbClr val="000000">
                      <a:alpha val="43137"/>
                    </a:srgbClr>
                  </a:outerShdw>
                </a:effectLst>
                <a:latin typeface="SolaimanLipi" pitchFamily="65" charset="0"/>
                <a:cs typeface="SolaimanLipi" pitchFamily="65" charset="0"/>
              </a:rPr>
              <a:t>অতঃপর ওরা তার প্রতি মিথ্যারোপ করেছিল এবং উষ্ট্রীর পা কর্তন করেছিল। তাদের পাপের কারণে তাদের পালনকর্তা তাদের উপর ধ্বংস নাযিল করে একাকার করে দিলেন।</a:t>
            </a:r>
          </a:p>
          <a:p>
            <a:pPr algn="ctr"/>
            <a:r>
              <a:rPr lang="ar-AE" sz="4000" dirty="0" smtClean="0">
                <a:effectLst>
                  <a:outerShdw blurRad="38100" dist="38100" dir="2700000" algn="tl">
                    <a:srgbClr val="000000">
                      <a:alpha val="43137"/>
                    </a:srgbClr>
                  </a:outerShdw>
                </a:effectLst>
                <a:latin typeface="SolaimanLipi" pitchFamily="65" charset="0"/>
              </a:rPr>
              <a:t>وَلَا يَخَافُ عُقْبَاهَا</a:t>
            </a:r>
          </a:p>
          <a:p>
            <a:pPr algn="ctr"/>
            <a:r>
              <a:rPr lang="bn-IN" sz="4000" dirty="0" smtClean="0">
                <a:effectLst>
                  <a:outerShdw blurRad="38100" dist="38100" dir="2700000" algn="tl">
                    <a:srgbClr val="000000">
                      <a:alpha val="43137"/>
                    </a:srgbClr>
                  </a:outerShdw>
                </a:effectLst>
                <a:latin typeface="SolaimanLipi" pitchFamily="65" charset="0"/>
                <a:cs typeface="SolaimanLipi" pitchFamily="65" charset="0"/>
              </a:rPr>
              <a:t>আল্লাহ তা’আলা এই ধ্বংসের কোন বিরূপ পরিণতির আশঙ্কা করেন না।</a:t>
            </a:r>
            <a:endParaRPr lang="bn-IN" sz="4000" dirty="0">
              <a:effectLst>
                <a:outerShdw blurRad="38100" dist="38100" dir="2700000" algn="tl">
                  <a:srgbClr val="000000">
                    <a:alpha val="43137"/>
                  </a:srgbClr>
                </a:outerShdw>
              </a:effectLst>
              <a:latin typeface="SolaimanLipi" pitchFamily="65" charset="0"/>
              <a:cs typeface="SolaimanLipi" pitchFamily="65"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312" y="156756"/>
            <a:ext cx="12022183" cy="6309420"/>
          </a:xfrm>
          <a:prstGeom prst="rect">
            <a:avLst/>
          </a:prstGeom>
        </p:spPr>
        <p:txBody>
          <a:bodyPr wrap="square">
            <a:spAutoFit/>
          </a:bodyPr>
          <a:lstStyle/>
          <a:p>
            <a:pPr algn="ctr"/>
            <a:r>
              <a:rPr lang="bn-IN" sz="4000" b="1" dirty="0" smtClean="0">
                <a:effectLst>
                  <a:outerShdw blurRad="38100" dist="38100" dir="2700000" algn="tl">
                    <a:srgbClr val="000000">
                      <a:alpha val="43137"/>
                    </a:srgbClr>
                  </a:outerShdw>
                </a:effectLst>
                <a:latin typeface="SolaimanLipi" pitchFamily="65" charset="0"/>
                <a:cs typeface="SolaimanLipi" pitchFamily="65" charset="0"/>
              </a:rPr>
              <a:t>বিষয়বস্ত্ত </a:t>
            </a:r>
            <a:endParaRPr lang="bn-IN" sz="4000" dirty="0" smtClean="0">
              <a:effectLst>
                <a:outerShdw blurRad="38100" dist="38100" dir="2700000" algn="tl">
                  <a:srgbClr val="000000">
                    <a:alpha val="43137"/>
                  </a:srgbClr>
                </a:outerShdw>
              </a:effectLst>
              <a:latin typeface="SolaimanLipi" pitchFamily="65" charset="0"/>
              <a:cs typeface="SolaimanLipi" pitchFamily="65" charset="0"/>
            </a:endParaRPr>
          </a:p>
          <a:p>
            <a:pPr algn="ctr"/>
            <a:r>
              <a:rPr lang="bn-IN" sz="4000" dirty="0" smtClean="0">
                <a:effectLst>
                  <a:outerShdw blurRad="38100" dist="38100" dir="2700000" algn="tl">
                    <a:srgbClr val="000000">
                      <a:alpha val="43137"/>
                    </a:srgbClr>
                  </a:outerShdw>
                </a:effectLst>
                <a:latin typeface="SolaimanLipi" pitchFamily="65" charset="0"/>
                <a:cs typeface="SolaimanLipi" pitchFamily="65" charset="0"/>
              </a:rPr>
              <a:t>সূরাটির আলোচ্য বিষয় হল তিনটি :</a:t>
            </a:r>
            <a:r>
              <a:rPr lang="bn-IN" sz="3600" dirty="0" smtClean="0">
                <a:effectLst>
                  <a:outerShdw blurRad="38100" dist="38100" dir="2700000" algn="tl">
                    <a:srgbClr val="000000">
                      <a:alpha val="43137"/>
                    </a:srgbClr>
                  </a:outerShdw>
                </a:effectLst>
                <a:latin typeface="SolaimanLipi" pitchFamily="65" charset="0"/>
                <a:cs typeface="SolaimanLipi" pitchFamily="65" charset="0"/>
              </a:rPr>
              <a:t> </a:t>
            </a:r>
          </a:p>
          <a:p>
            <a:pPr algn="ctr"/>
            <a:endParaRPr lang="bn-IN" sz="3600" dirty="0" smtClean="0">
              <a:effectLst>
                <a:outerShdw blurRad="38100" dist="38100" dir="2700000" algn="tl">
                  <a:srgbClr val="000000">
                    <a:alpha val="43137"/>
                  </a:srgbClr>
                </a:outerShdw>
              </a:effectLst>
              <a:latin typeface="SolaimanLipi" pitchFamily="65" charset="0"/>
              <a:cs typeface="SolaimanLipi" pitchFamily="65" charset="0"/>
            </a:endParaRPr>
          </a:p>
          <a:p>
            <a:pPr algn="ctr"/>
            <a:r>
              <a:rPr lang="bn-IN" sz="3600" b="1" dirty="0" smtClean="0">
                <a:effectLst>
                  <a:outerShdw blurRad="38100" dist="38100" dir="2700000" algn="tl">
                    <a:srgbClr val="000000">
                      <a:alpha val="43137"/>
                    </a:srgbClr>
                  </a:outerShdw>
                </a:effectLst>
                <a:latin typeface="SolaimanLipi" pitchFamily="65" charset="0"/>
                <a:cs typeface="SolaimanLipi" pitchFamily="65" charset="0"/>
              </a:rPr>
              <a:t>এক-</a:t>
            </a:r>
            <a:r>
              <a:rPr lang="bn-IN" sz="3600" dirty="0" smtClean="0">
                <a:effectLst>
                  <a:outerShdw blurRad="38100" dist="38100" dir="2700000" algn="tl">
                    <a:srgbClr val="000000">
                      <a:alpha val="43137"/>
                    </a:srgbClr>
                  </a:outerShdw>
                </a:effectLst>
                <a:latin typeface="SolaimanLipi" pitchFamily="65" charset="0"/>
                <a:cs typeface="SolaimanLipi" pitchFamily="65" charset="0"/>
              </a:rPr>
              <a:t> বড় বড় আটটি সৃষ্টবস্ত্তর শপথ করেন।</a:t>
            </a:r>
          </a:p>
          <a:p>
            <a:pPr algn="ctr"/>
            <a:r>
              <a:rPr lang="bn-IN" sz="3600" dirty="0" smtClean="0">
                <a:effectLst>
                  <a:outerShdw blurRad="38100" dist="38100" dir="2700000" algn="tl">
                    <a:srgbClr val="000000">
                      <a:alpha val="43137"/>
                    </a:srgbClr>
                  </a:outerShdw>
                </a:effectLst>
                <a:latin typeface="SolaimanLipi" pitchFamily="65" charset="0"/>
                <a:cs typeface="SolaimanLipi" pitchFamily="65" charset="0"/>
              </a:rPr>
              <a:t>(</a:t>
            </a:r>
            <a:r>
              <a:rPr lang="en-US" sz="3600" dirty="0" smtClean="0">
                <a:effectLst>
                  <a:outerShdw blurRad="38100" dist="38100" dir="2700000" algn="tl">
                    <a:srgbClr val="000000">
                      <a:alpha val="43137"/>
                    </a:srgbClr>
                  </a:outerShdw>
                </a:effectLst>
                <a:latin typeface="SolaimanLipi" pitchFamily="65" charset="0"/>
                <a:cs typeface="SolaimanLipi" pitchFamily="65" charset="0"/>
              </a:rPr>
              <a:t>০</a:t>
            </a:r>
            <a:r>
              <a:rPr lang="bn-IN" sz="3600" dirty="0" smtClean="0">
                <a:effectLst>
                  <a:outerShdw blurRad="38100" dist="38100" dir="2700000" algn="tl">
                    <a:srgbClr val="000000">
                      <a:alpha val="43137"/>
                    </a:srgbClr>
                  </a:outerShdw>
                </a:effectLst>
                <a:latin typeface="SolaimanLipi" pitchFamily="65" charset="0"/>
                <a:cs typeface="SolaimanLipi" pitchFamily="65" charset="0"/>
              </a:rPr>
              <a:t>১-</a:t>
            </a:r>
            <a:r>
              <a:rPr lang="en-US" sz="3600" dirty="0" smtClean="0">
                <a:effectLst>
                  <a:outerShdw blurRad="38100" dist="38100" dir="2700000" algn="tl">
                    <a:srgbClr val="000000">
                      <a:alpha val="43137"/>
                    </a:srgbClr>
                  </a:outerShdw>
                </a:effectLst>
                <a:latin typeface="SolaimanLipi" pitchFamily="65" charset="0"/>
                <a:cs typeface="SolaimanLipi" pitchFamily="65" charset="0"/>
              </a:rPr>
              <a:t>০৭ </a:t>
            </a:r>
            <a:r>
              <a:rPr lang="bn-IN" sz="3600" dirty="0" smtClean="0">
                <a:effectLst>
                  <a:outerShdw blurRad="38100" dist="38100" dir="2700000" algn="tl">
                    <a:srgbClr val="000000">
                      <a:alpha val="43137"/>
                    </a:srgbClr>
                  </a:outerShdw>
                </a:effectLst>
                <a:latin typeface="SolaimanLipi" pitchFamily="65" charset="0"/>
                <a:cs typeface="SolaimanLipi" pitchFamily="65" charset="0"/>
              </a:rPr>
              <a:t>আয়াত)।</a:t>
            </a:r>
          </a:p>
          <a:p>
            <a:pPr algn="ctr"/>
            <a:r>
              <a:rPr lang="bn-IN" sz="3600" dirty="0" smtClean="0">
                <a:effectLst>
                  <a:outerShdw blurRad="38100" dist="38100" dir="2700000" algn="tl">
                    <a:srgbClr val="000000">
                      <a:alpha val="43137"/>
                    </a:srgbClr>
                  </a:outerShdw>
                </a:effectLst>
                <a:latin typeface="SolaimanLipi" pitchFamily="65" charset="0"/>
                <a:cs typeface="SolaimanLipi" pitchFamily="65" charset="0"/>
              </a:rPr>
              <a:t>দুই-  মানুষের অবস্থা বর্ণনা করে বলেন-যে ব্যক্তি তার নফসকে পবিত্র করেছে এবং সর্বোত্তম চরিত্রমাধুর্য দ্বারা তাকে পরিচ্ছন্ন করেছে, সে ব্যক্তি সফলকাম হয়েছে। পক্ষান্তরে যে ব্যক্তি স্বীয় নফসকে অপবিত্র করেছে এবং মূর্খতা ও নিকৃষ্ট কর্মসমূহের মাধ্যমে তাকে কলুষিত করেছে, সে ব্যক্তি ব্যর্থকাম হয়েছে </a:t>
            </a:r>
          </a:p>
          <a:p>
            <a:pPr algn="ctr"/>
            <a:r>
              <a:rPr lang="bn-IN" sz="3600" dirty="0" smtClean="0">
                <a:effectLst>
                  <a:outerShdw blurRad="38100" dist="38100" dir="2700000" algn="tl">
                    <a:srgbClr val="000000">
                      <a:alpha val="43137"/>
                    </a:srgbClr>
                  </a:outerShdw>
                </a:effectLst>
                <a:latin typeface="SolaimanLipi" pitchFamily="65" charset="0"/>
                <a:cs typeface="SolaimanLipi" pitchFamily="65" charset="0"/>
              </a:rPr>
              <a:t>(</a:t>
            </a:r>
            <a:r>
              <a:rPr lang="en-US" sz="3600" dirty="0" smtClean="0">
                <a:effectLst>
                  <a:outerShdw blurRad="38100" dist="38100" dir="2700000" algn="tl">
                    <a:srgbClr val="000000">
                      <a:alpha val="43137"/>
                    </a:srgbClr>
                  </a:outerShdw>
                </a:effectLst>
                <a:latin typeface="SolaimanLipi" pitchFamily="65" charset="0"/>
                <a:cs typeface="SolaimanLipi" pitchFamily="65" charset="0"/>
              </a:rPr>
              <a:t>০৭</a:t>
            </a:r>
            <a:r>
              <a:rPr lang="bn-IN" sz="3600" dirty="0" smtClean="0">
                <a:effectLst>
                  <a:outerShdw blurRad="38100" dist="38100" dir="2700000" algn="tl">
                    <a:srgbClr val="000000">
                      <a:alpha val="43137"/>
                    </a:srgbClr>
                  </a:outerShdw>
                </a:effectLst>
                <a:latin typeface="SolaimanLipi" pitchFamily="65" charset="0"/>
                <a:cs typeface="SolaimanLipi" pitchFamily="65" charset="0"/>
              </a:rPr>
              <a:t>-১০ আয়াত)।</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down)">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down)">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down)">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wipe(down)">
                                      <p:cBhvr>
                                        <p:cTn id="3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817" y="423494"/>
            <a:ext cx="11678194" cy="6186309"/>
          </a:xfrm>
          <a:prstGeom prst="rect">
            <a:avLst/>
          </a:prstGeom>
        </p:spPr>
        <p:txBody>
          <a:bodyPr wrap="square">
            <a:spAutoFit/>
          </a:bodyPr>
          <a:lstStyle/>
          <a:p>
            <a:pPr algn="ctr"/>
            <a:r>
              <a:rPr lang="bn-IN" sz="4400" dirty="0" smtClean="0">
                <a:effectLst>
                  <a:outerShdw blurRad="38100" dist="38100" dir="2700000" algn="tl">
                    <a:srgbClr val="000000">
                      <a:alpha val="43137"/>
                    </a:srgbClr>
                  </a:outerShdw>
                </a:effectLst>
                <a:latin typeface="SolaimanLipi" pitchFamily="65" charset="0"/>
                <a:cs typeface="SolaimanLipi" pitchFamily="65" charset="0"/>
              </a:rPr>
              <a:t> </a:t>
            </a:r>
            <a:r>
              <a:rPr lang="bn-IN" sz="4400" b="1" dirty="0" smtClean="0">
                <a:effectLst>
                  <a:outerShdw blurRad="38100" dist="38100" dir="2700000" algn="tl">
                    <a:srgbClr val="000000">
                      <a:alpha val="43137"/>
                    </a:srgbClr>
                  </a:outerShdw>
                </a:effectLst>
                <a:latin typeface="SolaimanLipi" pitchFamily="65" charset="0"/>
                <a:cs typeface="SolaimanLipi" pitchFamily="65" charset="0"/>
              </a:rPr>
              <a:t>তিন-</a:t>
            </a:r>
            <a:r>
              <a:rPr lang="bn-IN" sz="4400" dirty="0" smtClean="0">
                <a:effectLst>
                  <a:outerShdw blurRad="38100" dist="38100" dir="2700000" algn="tl">
                    <a:srgbClr val="000000">
                      <a:alpha val="43137"/>
                    </a:srgbClr>
                  </a:outerShdw>
                </a:effectLst>
                <a:latin typeface="SolaimanLipi" pitchFamily="65" charset="0"/>
                <a:cs typeface="SolaimanLipi" pitchFamily="65" charset="0"/>
              </a:rPr>
              <a:t> ব্যর্থকাম লোকদের উদাহরণ দিতে দিয়ে বিগত দিনে ছামূদ জাতির ধ্বংসের ঘটনা বর্ণনা করা হয়েছে।</a:t>
            </a:r>
          </a:p>
          <a:p>
            <a:pPr algn="ctr"/>
            <a:r>
              <a:rPr lang="bn-IN" sz="4400" dirty="0" smtClean="0">
                <a:effectLst>
                  <a:outerShdw blurRad="38100" dist="38100" dir="2700000" algn="tl">
                    <a:srgbClr val="000000">
                      <a:alpha val="43137"/>
                    </a:srgbClr>
                  </a:outerShdw>
                </a:effectLst>
                <a:latin typeface="SolaimanLipi" pitchFamily="65" charset="0"/>
                <a:cs typeface="SolaimanLipi" pitchFamily="65" charset="0"/>
              </a:rPr>
              <a:t>আল্লাহর নবী সালেহ আঃ এক আল্লাহর উপাসনা করতে তাদের প্রতি আহবান জানান, এবং তিনি আল্লাহর নামে তাদেরকে আদেশ করেন যে উটনীকে একটি বিশেষ সংরক্ষণ করতে, তারা আদেশ অমান্য করে এবং তার বার্তা প্রত্যাখ্যানে অব্যাহত থাকে, এবং সালেহ অনুসরণকারীদের ​​ছাড়া আল্লাহ তাদের সবাই ধ্বংস করে দেন।</a:t>
            </a:r>
            <a:r>
              <a:rPr lang="bn-IN" sz="4400" i="1" dirty="0" smtClean="0">
                <a:effectLst>
                  <a:outerShdw blurRad="38100" dist="38100" dir="2700000" algn="tl">
                    <a:srgbClr val="000000">
                      <a:alpha val="43137"/>
                    </a:srgbClr>
                  </a:outerShdw>
                </a:effectLst>
                <a:latin typeface="SolaimanLipi" pitchFamily="65" charset="0"/>
                <a:cs typeface="SolaimanLipi" pitchFamily="65" charset="0"/>
              </a:rPr>
              <a:t> (১১-১৫ আয়াত)</a:t>
            </a:r>
            <a:r>
              <a:rPr lang="bn-IN" sz="4400" dirty="0" smtClean="0">
                <a:effectLst>
                  <a:outerShdw blurRad="38100" dist="38100" dir="2700000" algn="tl">
                    <a:srgbClr val="000000">
                      <a:alpha val="43137"/>
                    </a:srgbClr>
                  </a:outerShdw>
                </a:effectLst>
                <a:latin typeface="SolaimanLipi" pitchFamily="65" charset="0"/>
                <a:cs typeface="SolaimanLipi" pitchFamily="65" charset="0"/>
              </a:rPr>
              <a:t>।</a:t>
            </a:r>
            <a:endParaRPr lang="en-US" sz="4400" dirty="0">
              <a:effectLst>
                <a:outerShdw blurRad="38100" dist="38100" dir="2700000" algn="tl">
                  <a:srgbClr val="000000">
                    <a:alpha val="43137"/>
                  </a:srgbClr>
                </a:outerShdw>
              </a:effectLst>
              <a:latin typeface="SolaimanLipi" pitchFamily="65" charset="0"/>
              <a:cs typeface="SolaimanLipi" pitchFamily="65"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01288" y="159056"/>
            <a:ext cx="3803217" cy="1015663"/>
          </a:xfrm>
          <a:prstGeom prst="rect">
            <a:avLst/>
          </a:prstGeom>
          <a:noFill/>
        </p:spPr>
        <p:txBody>
          <a:bodyPr wrap="square" rtlCol="0">
            <a:spAutoFit/>
          </a:bodyPr>
          <a:lstStyle/>
          <a:p>
            <a:pPr algn="ctr"/>
            <a:r>
              <a:rPr lang="bn-IN" sz="6000" dirty="0" smtClean="0">
                <a:latin typeface="NikoshBAN" pitchFamily="2" charset="0"/>
                <a:cs typeface="NikoshBAN" pitchFamily="2" charset="0"/>
              </a:rPr>
              <a:t>শিক্ষা</a:t>
            </a:r>
            <a:endParaRPr lang="en-US" sz="6000" dirty="0">
              <a:latin typeface="NikoshBAN" pitchFamily="2" charset="0"/>
              <a:cs typeface="NikoshBAN" pitchFamily="2" charset="0"/>
            </a:endParaRPr>
          </a:p>
        </p:txBody>
      </p:sp>
      <p:sp>
        <p:nvSpPr>
          <p:cNvPr id="5" name="TextBox 4"/>
          <p:cNvSpPr txBox="1"/>
          <p:nvPr/>
        </p:nvSpPr>
        <p:spPr>
          <a:xfrm>
            <a:off x="407638" y="1200455"/>
            <a:ext cx="11228295" cy="5262979"/>
          </a:xfrm>
          <a:prstGeom prst="rect">
            <a:avLst/>
          </a:prstGeom>
          <a:noFill/>
          <a:ln>
            <a:noFill/>
          </a:ln>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IN" sz="4800" dirty="0" smtClean="0">
                <a:solidFill>
                  <a:schemeClr val="tx1"/>
                </a:solidFill>
                <a:effectLst>
                  <a:outerShdw blurRad="38100" dist="38100" dir="2700000" algn="tl">
                    <a:srgbClr val="000000">
                      <a:alpha val="43137"/>
                    </a:srgbClr>
                  </a:outerShdw>
                </a:effectLst>
                <a:latin typeface="SolaimanLipi" pitchFamily="65" charset="0"/>
                <a:cs typeface="SolaimanLipi" pitchFamily="65" charset="0"/>
              </a:rPr>
              <a:t>১ আল্লাহ তায়ালাই একমাত্র স্রষ্টা।</a:t>
            </a:r>
          </a:p>
          <a:p>
            <a:r>
              <a:rPr lang="bn-IN" sz="4800" dirty="0" smtClean="0">
                <a:solidFill>
                  <a:schemeClr val="tx1"/>
                </a:solidFill>
                <a:effectLst>
                  <a:outerShdw blurRad="38100" dist="38100" dir="2700000" algn="tl">
                    <a:srgbClr val="000000">
                      <a:alpha val="43137"/>
                    </a:srgbClr>
                  </a:outerShdw>
                </a:effectLst>
                <a:latin typeface="SolaimanLipi" pitchFamily="65" charset="0"/>
                <a:cs typeface="SolaimanLipi" pitchFamily="65" charset="0"/>
              </a:rPr>
              <a:t>২ তিনিই </a:t>
            </a:r>
            <a:r>
              <a:rPr lang="en-US" sz="4800" dirty="0" err="1" smtClean="0">
                <a:solidFill>
                  <a:schemeClr val="tx1"/>
                </a:solidFill>
                <a:effectLst>
                  <a:outerShdw blurRad="38100" dist="38100" dir="2700000" algn="tl">
                    <a:srgbClr val="000000">
                      <a:alpha val="43137"/>
                    </a:srgbClr>
                  </a:outerShdw>
                </a:effectLst>
                <a:latin typeface="SolaimanLipi" pitchFamily="65" charset="0"/>
                <a:cs typeface="SolaimanLipi" pitchFamily="65" charset="0"/>
              </a:rPr>
              <a:t>সূর্য</a:t>
            </a:r>
            <a:r>
              <a:rPr lang="bn-IN" sz="4800" dirty="0" smtClean="0">
                <a:solidFill>
                  <a:schemeClr val="tx1"/>
                </a:solidFill>
                <a:effectLst>
                  <a:outerShdw blurRad="38100" dist="38100" dir="2700000" algn="tl">
                    <a:srgbClr val="000000">
                      <a:alpha val="43137"/>
                    </a:srgbClr>
                  </a:outerShdw>
                </a:effectLst>
                <a:latin typeface="SolaimanLipi" pitchFamily="65" charset="0"/>
                <a:cs typeface="SolaimanLipi" pitchFamily="65" charset="0"/>
              </a:rPr>
              <a:t>,চন্দ্র,রাত ও দিনের আবর্তন ঘটান।</a:t>
            </a:r>
          </a:p>
          <a:p>
            <a:r>
              <a:rPr lang="bn-IN" sz="4800" dirty="0" smtClean="0">
                <a:solidFill>
                  <a:schemeClr val="tx1"/>
                </a:solidFill>
                <a:effectLst>
                  <a:outerShdw blurRad="38100" dist="38100" dir="2700000" algn="tl">
                    <a:srgbClr val="000000">
                      <a:alpha val="43137"/>
                    </a:srgbClr>
                  </a:outerShdw>
                </a:effectLst>
                <a:latin typeface="SolaimanLipi" pitchFamily="65" charset="0"/>
                <a:cs typeface="SolaimanLipi" pitchFamily="65" charset="0"/>
              </a:rPr>
              <a:t>৩ তিনিই মানুষের ভালো-মন্দ ও জ্ঞান দান করেন।</a:t>
            </a:r>
          </a:p>
          <a:p>
            <a:r>
              <a:rPr lang="bn-IN" sz="4800" dirty="0" smtClean="0">
                <a:solidFill>
                  <a:schemeClr val="tx1"/>
                </a:solidFill>
                <a:effectLst>
                  <a:outerShdw blurRad="38100" dist="38100" dir="2700000" algn="tl">
                    <a:srgbClr val="000000">
                      <a:alpha val="43137"/>
                    </a:srgbClr>
                  </a:outerShdw>
                </a:effectLst>
                <a:latin typeface="SolaimanLipi" pitchFamily="65" charset="0"/>
                <a:cs typeface="SolaimanLipi" pitchFamily="65" charset="0"/>
              </a:rPr>
              <a:t>৪ স</a:t>
            </a:r>
            <a:r>
              <a:rPr lang="en-US" sz="4800" dirty="0" smtClean="0">
                <a:solidFill>
                  <a:schemeClr val="tx1"/>
                </a:solidFill>
                <a:effectLst>
                  <a:outerShdw blurRad="38100" dist="38100" dir="2700000" algn="tl">
                    <a:srgbClr val="000000">
                      <a:alpha val="43137"/>
                    </a:srgbClr>
                  </a:outerShdw>
                </a:effectLst>
                <a:latin typeface="SolaimanLipi" pitchFamily="65" charset="0"/>
                <a:cs typeface="SolaimanLipi" pitchFamily="65" charset="0"/>
              </a:rPr>
              <a:t>ৎ</a:t>
            </a:r>
            <a:r>
              <a:rPr lang="en-US" sz="4800" dirty="0" err="1" smtClean="0">
                <a:solidFill>
                  <a:schemeClr val="tx1"/>
                </a:solidFill>
                <a:effectLst>
                  <a:outerShdw blurRad="38100" dist="38100" dir="2700000" algn="tl">
                    <a:srgbClr val="000000">
                      <a:alpha val="43137"/>
                    </a:srgbClr>
                  </a:outerShdw>
                </a:effectLst>
                <a:latin typeface="SolaimanLipi" pitchFamily="65" charset="0"/>
                <a:cs typeface="SolaimanLipi" pitchFamily="65" charset="0"/>
              </a:rPr>
              <a:t>কর্মশী</a:t>
            </a:r>
            <a:r>
              <a:rPr lang="bn-IN" sz="4800" dirty="0" smtClean="0">
                <a:solidFill>
                  <a:schemeClr val="tx1"/>
                </a:solidFill>
                <a:effectLst>
                  <a:outerShdw blurRad="38100" dist="38100" dir="2700000" algn="tl">
                    <a:srgbClr val="000000">
                      <a:alpha val="43137"/>
                    </a:srgbClr>
                  </a:outerShdw>
                </a:effectLst>
                <a:latin typeface="SolaimanLipi" pitchFamily="65" charset="0"/>
                <a:cs typeface="SolaimanLipi" pitchFamily="65" charset="0"/>
              </a:rPr>
              <a:t>ল ব্যক্তিই সফলতা লাভ করবে।</a:t>
            </a:r>
          </a:p>
          <a:p>
            <a:r>
              <a:rPr lang="bn-IN" sz="4800" dirty="0" smtClean="0">
                <a:solidFill>
                  <a:schemeClr val="tx1"/>
                </a:solidFill>
                <a:effectLst>
                  <a:outerShdw blurRad="38100" dist="38100" dir="2700000" algn="tl">
                    <a:srgbClr val="000000">
                      <a:alpha val="43137"/>
                    </a:srgbClr>
                  </a:outerShdw>
                </a:effectLst>
                <a:latin typeface="SolaimanLipi" pitchFamily="65" charset="0"/>
                <a:cs typeface="SolaimanLipi" pitchFamily="65" charset="0"/>
              </a:rPr>
              <a:t>৫ পাপীষ্ট ব্যক্তি ব্যর্থ ও ধংশ হবে।</a:t>
            </a:r>
          </a:p>
          <a:p>
            <a:r>
              <a:rPr lang="bn-IN" sz="4800" dirty="0" smtClean="0">
                <a:solidFill>
                  <a:schemeClr val="tx1"/>
                </a:solidFill>
                <a:effectLst>
                  <a:outerShdw blurRad="38100" dist="38100" dir="2700000" algn="tl">
                    <a:srgbClr val="000000">
                      <a:alpha val="43137"/>
                    </a:srgbClr>
                  </a:outerShdw>
                </a:effectLst>
                <a:latin typeface="SolaimanLipi" pitchFamily="65" charset="0"/>
                <a:cs typeface="SolaimanLipi" pitchFamily="65" charset="0"/>
              </a:rPr>
              <a:t>৬ অবাধ্য জাতিকে আল্লাহ তায়ালা ক</a:t>
            </a:r>
            <a:r>
              <a:rPr lang="en-US" sz="4800" dirty="0" err="1" smtClean="0">
                <a:solidFill>
                  <a:schemeClr val="tx1"/>
                </a:solidFill>
                <a:effectLst>
                  <a:outerShdw blurRad="38100" dist="38100" dir="2700000" algn="tl">
                    <a:srgbClr val="000000">
                      <a:alpha val="43137"/>
                    </a:srgbClr>
                  </a:outerShdw>
                </a:effectLst>
                <a:latin typeface="SolaimanLipi" pitchFamily="65" charset="0"/>
                <a:cs typeface="SolaimanLipi" pitchFamily="65" charset="0"/>
              </a:rPr>
              <a:t>ঠি</a:t>
            </a:r>
            <a:r>
              <a:rPr lang="bn-IN" sz="4800" dirty="0" smtClean="0">
                <a:solidFill>
                  <a:schemeClr val="tx1"/>
                </a:solidFill>
                <a:effectLst>
                  <a:outerShdw blurRad="38100" dist="38100" dir="2700000" algn="tl">
                    <a:srgbClr val="000000">
                      <a:alpha val="43137"/>
                    </a:srgbClr>
                  </a:outerShdw>
                </a:effectLst>
                <a:latin typeface="SolaimanLipi" pitchFamily="65" charset="0"/>
                <a:cs typeface="SolaimanLipi" pitchFamily="65" charset="0"/>
              </a:rPr>
              <a:t>ন শাস্তির মাধ্যমে পাকড়াও করেন।</a:t>
            </a:r>
            <a:endParaRPr lang="en-US" sz="4800" dirty="0">
              <a:solidFill>
                <a:schemeClr val="tx1"/>
              </a:solidFill>
              <a:effectLst>
                <a:outerShdw blurRad="38100" dist="38100" dir="2700000" algn="tl">
                  <a:srgbClr val="000000">
                    <a:alpha val="43137"/>
                  </a:srgbClr>
                </a:outerShdw>
              </a:effectLst>
              <a:latin typeface="SolaimanLipi" pitchFamily="65" charset="0"/>
              <a:cs typeface="SolaimanLipi" pitchFamily="65" charset="0"/>
            </a:endParaRPr>
          </a:p>
        </p:txBody>
      </p:sp>
    </p:spTree>
    <p:extLst>
      <p:ext uri="{BB962C8B-B14F-4D97-AF65-F5344CB8AC3E}">
        <p14:creationId xmlns="" xmlns:p14="http://schemas.microsoft.com/office/powerpoint/2010/main" val="26422666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052483" y="779930"/>
            <a:ext cx="5230906" cy="1089212"/>
          </a:xfrm>
          <a:prstGeom prst="ellipse">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solidFill>
                <a:schemeClr val="tx1"/>
              </a:solidFill>
              <a:effectLst>
                <a:outerShdw blurRad="38100" dist="38100" dir="2700000" algn="tl">
                  <a:srgbClr val="000000">
                    <a:alpha val="43137"/>
                  </a:srgbClr>
                </a:outerShdw>
              </a:effectLst>
              <a:latin typeface="SolaimanLipi" pitchFamily="65" charset="0"/>
              <a:cs typeface="SolaimanLipi" pitchFamily="65" charset="0"/>
            </a:endParaRPr>
          </a:p>
        </p:txBody>
      </p:sp>
      <p:sp>
        <p:nvSpPr>
          <p:cNvPr id="3" name="TextBox 2"/>
          <p:cNvSpPr txBox="1"/>
          <p:nvPr/>
        </p:nvSpPr>
        <p:spPr>
          <a:xfrm>
            <a:off x="3766614" y="965983"/>
            <a:ext cx="3802644" cy="1323439"/>
          </a:xfrm>
          <a:prstGeom prst="rect">
            <a:avLst/>
          </a:prstGeom>
          <a:noFill/>
          <a:ln>
            <a:noFill/>
          </a:ln>
        </p:spPr>
        <p:txBody>
          <a:bodyPr wrap="none" rtlCol="0">
            <a:spAutoFit/>
          </a:bodyPr>
          <a:lstStyle/>
          <a:p>
            <a:pPr algn="ctr"/>
            <a:r>
              <a:rPr lang="bn-IN" sz="8000" dirty="0" smtClean="0">
                <a:effectLst>
                  <a:outerShdw blurRad="38100" dist="38100" dir="2700000" algn="tl">
                    <a:srgbClr val="000000">
                      <a:alpha val="43137"/>
                    </a:srgbClr>
                  </a:outerShdw>
                </a:effectLst>
                <a:latin typeface="NikoshBAN" pitchFamily="2" charset="0"/>
                <a:cs typeface="NikoshBAN" pitchFamily="2" charset="0"/>
              </a:rPr>
              <a:t>বাড়ির কাজ</a:t>
            </a:r>
            <a:endParaRPr lang="en-US" sz="8000" dirty="0">
              <a:effectLst>
                <a:outerShdw blurRad="38100" dist="38100" dir="2700000" algn="tl">
                  <a:srgbClr val="000000">
                    <a:alpha val="43137"/>
                  </a:srgbClr>
                </a:outerShdw>
              </a:effectLst>
              <a:latin typeface="NikoshBAN" pitchFamily="2" charset="0"/>
              <a:cs typeface="NikoshBAN" pitchFamily="2" charset="0"/>
            </a:endParaRPr>
          </a:p>
        </p:txBody>
      </p:sp>
      <p:sp>
        <p:nvSpPr>
          <p:cNvPr id="4" name="Oval 3"/>
          <p:cNvSpPr/>
          <p:nvPr/>
        </p:nvSpPr>
        <p:spPr>
          <a:xfrm>
            <a:off x="1492623" y="2319619"/>
            <a:ext cx="9897036" cy="4255993"/>
          </a:xfrm>
          <a:prstGeom prst="ellipse">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tx1"/>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5" name="TextBox 4"/>
          <p:cNvSpPr txBox="1"/>
          <p:nvPr/>
        </p:nvSpPr>
        <p:spPr>
          <a:xfrm>
            <a:off x="483325" y="2719002"/>
            <a:ext cx="11116491" cy="3785652"/>
          </a:xfrm>
          <a:prstGeom prst="rect">
            <a:avLst/>
          </a:prstGeom>
          <a:noFill/>
          <a:ln>
            <a:noFill/>
          </a:ln>
        </p:spPr>
        <p:txBody>
          <a:bodyPr wrap="square" rtlCol="0">
            <a:spAutoFit/>
          </a:bodyPr>
          <a:lstStyle/>
          <a:p>
            <a:pPr algn="ctr"/>
            <a:r>
              <a:rPr lang="bn-IN" sz="8000" dirty="0" smtClean="0">
                <a:effectLst>
                  <a:outerShdw blurRad="38100" dist="38100" dir="2700000" algn="tl">
                    <a:srgbClr val="000000">
                      <a:alpha val="43137"/>
                    </a:srgbClr>
                  </a:outerShdw>
                </a:effectLst>
                <a:latin typeface="SolaimanLipi" pitchFamily="65" charset="0"/>
                <a:cs typeface="SolaimanLipi" pitchFamily="65" charset="0"/>
              </a:rPr>
              <a:t> বাস্তব জিবনে</a:t>
            </a:r>
            <a:r>
              <a:rPr lang="bn-IN" sz="8000" dirty="0">
                <a:effectLst>
                  <a:outerShdw blurRad="38100" dist="38100" dir="2700000" algn="tl">
                    <a:srgbClr val="000000">
                      <a:alpha val="43137"/>
                    </a:srgbClr>
                  </a:outerShdw>
                </a:effectLst>
                <a:latin typeface="SolaimanLipi" pitchFamily="65" charset="0"/>
                <a:cs typeface="SolaimanLipi" pitchFamily="65" charset="0"/>
              </a:rPr>
              <a:t> এ সূরার</a:t>
            </a:r>
            <a:r>
              <a:rPr lang="bn-IN" sz="8000" dirty="0" smtClean="0">
                <a:effectLst>
                  <a:outerShdw blurRad="38100" dist="38100" dir="2700000" algn="tl">
                    <a:srgbClr val="000000">
                      <a:alpha val="43137"/>
                    </a:srgbClr>
                  </a:outerShdw>
                </a:effectLst>
                <a:latin typeface="SolaimanLipi" pitchFamily="65" charset="0"/>
                <a:cs typeface="SolaimanLipi" pitchFamily="65" charset="0"/>
              </a:rPr>
              <a:t> দশটি শিক্ষা লিখে একটি পোষ্টার তৈরি করবে।</a:t>
            </a:r>
            <a:endParaRPr lang="en-US" sz="8000" dirty="0">
              <a:effectLst>
                <a:outerShdw blurRad="38100" dist="38100" dir="2700000" algn="tl">
                  <a:srgbClr val="000000">
                    <a:alpha val="43137"/>
                  </a:srgbClr>
                </a:outerShdw>
              </a:effectLst>
              <a:latin typeface="SolaimanLipi" pitchFamily="65" charset="0"/>
              <a:cs typeface="SolaimanLipi" pitchFamily="65" charset="0"/>
            </a:endParaRPr>
          </a:p>
        </p:txBody>
      </p:sp>
    </p:spTree>
    <p:extLst>
      <p:ext uri="{BB962C8B-B14F-4D97-AF65-F5344CB8AC3E}">
        <p14:creationId xmlns="" xmlns:p14="http://schemas.microsoft.com/office/powerpoint/2010/main" val="985700064"/>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anim calcmode="lin" valueType="num">
                                      <p:cBhvr>
                                        <p:cTn id="13" dur="2000" fill="hold"/>
                                        <p:tgtEl>
                                          <p:spTgt spid="3"/>
                                        </p:tgtEl>
                                        <p:attrNameLst>
                                          <p:attrName>ppt_w</p:attrName>
                                        </p:attrNameLst>
                                      </p:cBhvr>
                                      <p:tavLst>
                                        <p:tav tm="0" fmla="#ppt_w*sin(2.5*pi*$)">
                                          <p:val>
                                            <p:fltVal val="0"/>
                                          </p:val>
                                        </p:tav>
                                        <p:tav tm="100000">
                                          <p:val>
                                            <p:fltVal val="1"/>
                                          </p:val>
                                        </p:tav>
                                      </p:tavLst>
                                    </p:anim>
                                    <p:anim calcmode="lin" valueType="num">
                                      <p:cBhvr>
                                        <p:cTn id="14" dur="2000" fill="hold"/>
                                        <p:tgtEl>
                                          <p:spTgt spid="3"/>
                                        </p:tgtEl>
                                        <p:attrNameLst>
                                          <p:attrName>ppt_h</p:attrName>
                                        </p:attrNameLst>
                                      </p:cBhvr>
                                      <p:tavLst>
                                        <p:tav tm="0">
                                          <p:val>
                                            <p:strVal val="#ppt_h"/>
                                          </p:val>
                                        </p:tav>
                                        <p:tav tm="100000">
                                          <p:val>
                                            <p:strVal val="#ppt_h"/>
                                          </p:val>
                                        </p:tav>
                                      </p:tavLst>
                                    </p:anim>
                                  </p:childTnLst>
                                </p:cTn>
                              </p:par>
                              <p:par>
                                <p:cTn id="15" presetID="45" presetClass="entr" presetSubtype="0" fill="hold" grpId="0" nodeType="withEffect" nodePh="1">
                                  <p:stCondLst>
                                    <p:cond delay="0"/>
                                  </p:stCondLst>
                                  <p:endCondLst>
                                    <p:cond evt="begin" delay="0">
                                      <p:tn val="15"/>
                                    </p:cond>
                                  </p:end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anim calcmode="lin" valueType="num">
                                      <p:cBhvr>
                                        <p:cTn id="18" dur="2000" fill="hold"/>
                                        <p:tgtEl>
                                          <p:spTgt spid="4"/>
                                        </p:tgtEl>
                                        <p:attrNameLst>
                                          <p:attrName>ppt_w</p:attrName>
                                        </p:attrNameLst>
                                      </p:cBhvr>
                                      <p:tavLst>
                                        <p:tav tm="0" fmla="#ppt_w*sin(2.5*pi*$)">
                                          <p:val>
                                            <p:fltVal val="0"/>
                                          </p:val>
                                        </p:tav>
                                        <p:tav tm="100000">
                                          <p:val>
                                            <p:fltVal val="1"/>
                                          </p:val>
                                        </p:tav>
                                      </p:tavLst>
                                    </p:anim>
                                    <p:anim calcmode="lin" valueType="num">
                                      <p:cBhvr>
                                        <p:cTn id="1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74764" y="613954"/>
            <a:ext cx="10998926" cy="5799909"/>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13800" dirty="0" smtClean="0">
                <a:solidFill>
                  <a:schemeClr val="tx1"/>
                </a:solidFill>
                <a:effectLst>
                  <a:outerShdw blurRad="38100" dist="38100" dir="2700000" algn="tl">
                    <a:srgbClr val="000000">
                      <a:alpha val="43137"/>
                    </a:srgbClr>
                  </a:outerShdw>
                </a:effectLst>
                <a:latin typeface="SolaimanLipi" pitchFamily="65" charset="0"/>
                <a:cs typeface="SolaimanLipi" pitchFamily="65" charset="0"/>
              </a:rPr>
              <a:t>সবাইকে ধন্যবাদ</a:t>
            </a:r>
            <a:endParaRPr lang="en-US" sz="13800" dirty="0">
              <a:solidFill>
                <a:schemeClr val="tx1"/>
              </a:solidFill>
              <a:effectLst>
                <a:outerShdw blurRad="38100" dist="38100" dir="2700000" algn="tl">
                  <a:srgbClr val="000000">
                    <a:alpha val="43137"/>
                  </a:srgbClr>
                </a:outerShdw>
              </a:effectLst>
              <a:latin typeface="SolaimanLipi" pitchFamily="65" charset="0"/>
              <a:cs typeface="SolaimanLipi" pitchFamily="65" charset="0"/>
            </a:endParaRPr>
          </a:p>
        </p:txBody>
      </p:sp>
    </p:spTree>
    <p:extLst>
      <p:ext uri="{BB962C8B-B14F-4D97-AF65-F5344CB8AC3E}">
        <p14:creationId xmlns="" xmlns:p14="http://schemas.microsoft.com/office/powerpoint/2010/main" val="1790793971"/>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7875" y="163482"/>
            <a:ext cx="8610600" cy="1293028"/>
          </a:xfrm>
        </p:spPr>
        <p:txBody>
          <a:bodyPr>
            <a:noAutofit/>
          </a:bodyPr>
          <a:lstStyle/>
          <a:p>
            <a:pPr algn="ctr"/>
            <a:r>
              <a:rPr lang="bn-IN" sz="6600" dirty="0" smtClean="0">
                <a:effectLst>
                  <a:outerShdw blurRad="38100" dist="38100" dir="2700000" algn="tl">
                    <a:srgbClr val="000000">
                      <a:alpha val="43137"/>
                    </a:srgbClr>
                  </a:outerShdw>
                </a:effectLst>
                <a:latin typeface="SolaimanLipi" pitchFamily="65" charset="0"/>
                <a:cs typeface="SolaimanLipi" pitchFamily="65" charset="0"/>
              </a:rPr>
              <a:t>  পরিচিতি</a:t>
            </a:r>
            <a:endParaRPr lang="en-US" sz="6600" dirty="0">
              <a:effectLst>
                <a:outerShdw blurRad="38100" dist="38100" dir="2700000" algn="tl">
                  <a:srgbClr val="000000">
                    <a:alpha val="43137"/>
                  </a:srgbClr>
                </a:outerShdw>
              </a:effectLst>
              <a:latin typeface="SolaimanLipi" pitchFamily="65" charset="0"/>
              <a:cs typeface="SolaimanLipi" pitchFamily="65" charset="0"/>
            </a:endParaRPr>
          </a:p>
        </p:txBody>
      </p:sp>
      <p:pic>
        <p:nvPicPr>
          <p:cNvPr id="6" name="Picture 5"/>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923815" y="1959287"/>
            <a:ext cx="3649876" cy="4557805"/>
          </a:xfrm>
          <a:prstGeom prst="rect">
            <a:avLst/>
          </a:prstGeom>
          <a:ln>
            <a:noFill/>
          </a:ln>
          <a:effectLst>
            <a:softEdge rad="112500"/>
          </a:effectLst>
        </p:spPr>
      </p:pic>
      <p:sp>
        <p:nvSpPr>
          <p:cNvPr id="8" name="TextBox 7"/>
          <p:cNvSpPr txBox="1"/>
          <p:nvPr/>
        </p:nvSpPr>
        <p:spPr>
          <a:xfrm>
            <a:off x="235131" y="1515290"/>
            <a:ext cx="7393578" cy="5324535"/>
          </a:xfrm>
          <a:prstGeom prst="rect">
            <a:avLst/>
          </a:prstGeom>
          <a:noFill/>
          <a:ln w="38100">
            <a:noFill/>
          </a:ln>
        </p:spPr>
        <p:txBody>
          <a:bodyPr wrap="square" rtlCol="0">
            <a:spAutoFit/>
          </a:bodyPr>
          <a:lstStyle/>
          <a:p>
            <a:pPr algn="ctr"/>
            <a:r>
              <a:rPr lang="bn-BD" sz="7200" dirty="0" smtClean="0">
                <a:latin typeface="NikoshBAN" pitchFamily="2" charset="0"/>
                <a:cs typeface="NikoshBAN" pitchFamily="2" charset="0"/>
              </a:rPr>
              <a:t>মুহাম্মদ আন</a:t>
            </a:r>
            <a:r>
              <a:rPr lang="en-US" sz="7200" dirty="0" err="1" smtClean="0">
                <a:latin typeface="NikoshBAN" pitchFamily="2" charset="0"/>
                <a:cs typeface="NikoshBAN" pitchFamily="2" charset="0"/>
              </a:rPr>
              <a:t>ছার</a:t>
            </a:r>
            <a:r>
              <a:rPr lang="bn-BD" sz="7200" dirty="0" smtClean="0">
                <a:latin typeface="NikoshBAN" pitchFamily="2" charset="0"/>
                <a:cs typeface="NikoshBAN" pitchFamily="2" charset="0"/>
              </a:rPr>
              <a:t> </a:t>
            </a:r>
            <a:r>
              <a:rPr lang="en-US" sz="7200" dirty="0" smtClean="0">
                <a:latin typeface="NikoshBAN" pitchFamily="2" charset="0"/>
                <a:cs typeface="NikoshBAN" pitchFamily="2" charset="0"/>
              </a:rPr>
              <a:t>উ</a:t>
            </a:r>
            <a:r>
              <a:rPr lang="bn-BD" sz="7200" dirty="0" smtClean="0">
                <a:latin typeface="NikoshBAN" pitchFamily="2" charset="0"/>
                <a:cs typeface="NikoshBAN" pitchFamily="2" charset="0"/>
              </a:rPr>
              <a:t>ল্লাহ</a:t>
            </a:r>
          </a:p>
          <a:p>
            <a:pPr algn="ctr"/>
            <a:r>
              <a:rPr lang="bn-BD" sz="4000" spc="-150" dirty="0" smtClean="0">
                <a:latin typeface="NikoshBAN" pitchFamily="2" charset="0"/>
                <a:cs typeface="NikoshBAN" pitchFamily="2" charset="0"/>
              </a:rPr>
              <a:t>সহকারী শি</a:t>
            </a:r>
            <a:r>
              <a:rPr lang="en-US" sz="4000" spc="-150" dirty="0" err="1" smtClean="0">
                <a:latin typeface="NikoshBAN" pitchFamily="2" charset="0"/>
                <a:cs typeface="NikoshBAN" pitchFamily="2" charset="0"/>
              </a:rPr>
              <a:t>ক্ষক</a:t>
            </a:r>
            <a:endParaRPr lang="en-US" sz="4000" spc="-150" dirty="0" smtClean="0">
              <a:latin typeface="NikoshBAN" pitchFamily="2" charset="0"/>
              <a:cs typeface="NikoshBAN" pitchFamily="2" charset="0"/>
            </a:endParaRPr>
          </a:p>
          <a:p>
            <a:pPr algn="ctr"/>
            <a:r>
              <a:rPr lang="en-US" sz="4000" spc="-150" dirty="0" err="1" smtClean="0">
                <a:latin typeface="NikoshBAN" pitchFamily="2" charset="0"/>
                <a:cs typeface="NikoshBAN" pitchFamily="2" charset="0"/>
              </a:rPr>
              <a:t>শহীদনগর</a:t>
            </a:r>
            <a:r>
              <a:rPr lang="en-US" sz="4000" spc="-150" dirty="0" smtClean="0">
                <a:latin typeface="NikoshBAN" pitchFamily="2" charset="0"/>
                <a:cs typeface="NikoshBAN" pitchFamily="2" charset="0"/>
              </a:rPr>
              <a:t> </a:t>
            </a:r>
            <a:r>
              <a:rPr lang="en-US" sz="4000" spc="-150" dirty="0" err="1" smtClean="0">
                <a:latin typeface="NikoshBAN" pitchFamily="2" charset="0"/>
                <a:cs typeface="NikoshBAN" pitchFamily="2" charset="0"/>
              </a:rPr>
              <a:t>সিটি</a:t>
            </a:r>
            <a:r>
              <a:rPr lang="en-US" sz="4000" spc="-150" dirty="0" smtClean="0">
                <a:latin typeface="NikoshBAN" pitchFamily="2" charset="0"/>
                <a:cs typeface="NikoshBAN" pitchFamily="2" charset="0"/>
              </a:rPr>
              <a:t> </a:t>
            </a:r>
            <a:r>
              <a:rPr lang="en-US" sz="4000" spc="-150" dirty="0" err="1" smtClean="0">
                <a:latin typeface="NikoshBAN" pitchFamily="2" charset="0"/>
                <a:cs typeface="NikoshBAN" pitchFamily="2" charset="0"/>
              </a:rPr>
              <a:t>কর্পোরেশন</a:t>
            </a:r>
            <a:r>
              <a:rPr lang="en-US" sz="4000" spc="-150" dirty="0" smtClean="0">
                <a:latin typeface="NikoshBAN" pitchFamily="2" charset="0"/>
                <a:cs typeface="NikoshBAN" pitchFamily="2" charset="0"/>
              </a:rPr>
              <a:t> </a:t>
            </a:r>
            <a:r>
              <a:rPr lang="en-US" sz="4000" spc="-150" dirty="0" err="1" smtClean="0">
                <a:latin typeface="NikoshBAN" pitchFamily="2" charset="0"/>
                <a:cs typeface="NikoshBAN" pitchFamily="2" charset="0"/>
              </a:rPr>
              <a:t>বালিকা</a:t>
            </a:r>
            <a:r>
              <a:rPr lang="en-US" sz="4000" spc="-150" dirty="0" smtClean="0">
                <a:latin typeface="NikoshBAN" pitchFamily="2" charset="0"/>
                <a:cs typeface="NikoshBAN" pitchFamily="2" charset="0"/>
              </a:rPr>
              <a:t> </a:t>
            </a:r>
            <a:r>
              <a:rPr lang="en-US" sz="4000" spc="-150" dirty="0" err="1" smtClean="0">
                <a:latin typeface="NikoshBAN" pitchFamily="2" charset="0"/>
                <a:cs typeface="NikoshBAN" pitchFamily="2" charset="0"/>
              </a:rPr>
              <a:t>উচ্চ</a:t>
            </a:r>
            <a:r>
              <a:rPr lang="en-US" sz="4000" spc="-150" dirty="0" smtClean="0">
                <a:latin typeface="NikoshBAN" pitchFamily="2" charset="0"/>
                <a:cs typeface="NikoshBAN" pitchFamily="2" charset="0"/>
              </a:rPr>
              <a:t> </a:t>
            </a:r>
            <a:r>
              <a:rPr lang="en-US" sz="4000" spc="-150" dirty="0" err="1" smtClean="0">
                <a:latin typeface="NikoshBAN" pitchFamily="2" charset="0"/>
                <a:cs typeface="NikoshBAN" pitchFamily="2" charset="0"/>
              </a:rPr>
              <a:t>বিদ্যালয়</a:t>
            </a:r>
            <a:endParaRPr lang="en-US" sz="4000" spc="-150" dirty="0" smtClean="0">
              <a:latin typeface="NikoshBAN" pitchFamily="2" charset="0"/>
              <a:cs typeface="NikoshBAN" pitchFamily="2" charset="0"/>
            </a:endParaRPr>
          </a:p>
          <a:p>
            <a:pPr algn="ctr"/>
            <a:r>
              <a:rPr lang="en-US" sz="4000" spc="-150" dirty="0" smtClean="0">
                <a:latin typeface="NikoshBAN" pitchFamily="2" charset="0"/>
                <a:cs typeface="NikoshBAN" pitchFamily="2" charset="0"/>
              </a:rPr>
              <a:t>  </a:t>
            </a:r>
            <a:r>
              <a:rPr lang="en-US" sz="4000" spc="-150" dirty="0" err="1" smtClean="0">
                <a:latin typeface="NikoshBAN" pitchFamily="2" charset="0"/>
                <a:cs typeface="NikoshBAN" pitchFamily="2" charset="0"/>
              </a:rPr>
              <a:t>লালখানবাজার,চট্টগ্রাম</a:t>
            </a:r>
            <a:r>
              <a:rPr lang="en-US" sz="4000" spc="-150" dirty="0" smtClean="0">
                <a:latin typeface="NikoshBAN" pitchFamily="2" charset="0"/>
                <a:cs typeface="NikoshBAN" pitchFamily="2" charset="0"/>
              </a:rPr>
              <a:t>।</a:t>
            </a:r>
            <a:r>
              <a:rPr lang="bn-IN" sz="4000" dirty="0" smtClean="0">
                <a:latin typeface="NikoshBAN" pitchFamily="2" charset="0"/>
                <a:cs typeface="NikoshBAN" pitchFamily="2" charset="0"/>
              </a:rPr>
              <a:t> </a:t>
            </a:r>
            <a:endParaRPr lang="en-US" sz="4000" dirty="0" smtClean="0">
              <a:latin typeface="NikoshBAN" pitchFamily="2" charset="0"/>
              <a:cs typeface="NikoshBAN" pitchFamily="2" charset="0"/>
            </a:endParaRPr>
          </a:p>
          <a:p>
            <a:pPr algn="ctr"/>
            <a:r>
              <a:rPr lang="bn-IN" sz="4000" dirty="0" smtClean="0">
                <a:latin typeface="NikoshBAN" pitchFamily="2" charset="0"/>
                <a:cs typeface="NikoshBAN" pitchFamily="2" charset="0"/>
              </a:rPr>
              <a:t> </a:t>
            </a:r>
            <a:endParaRPr lang="en-US" sz="4000" dirty="0" smtClean="0">
              <a:latin typeface="NikoshBAN" pitchFamily="2" charset="0"/>
              <a:cs typeface="NikoshBAN" pitchFamily="2" charset="0"/>
            </a:endParaRPr>
          </a:p>
          <a:p>
            <a:pPr algn="ctr"/>
            <a:r>
              <a:rPr lang="en-US" sz="3600" dirty="0" err="1" smtClean="0">
                <a:latin typeface="NikoshBAN" pitchFamily="2" charset="0"/>
                <a:cs typeface="NikoshBAN" pitchFamily="2" charset="0"/>
              </a:rPr>
              <a:t>মোবাইল</a:t>
            </a:r>
            <a:r>
              <a:rPr lang="en-US" sz="3600" dirty="0" smtClean="0">
                <a:latin typeface="NikoshBAN" pitchFamily="2" charset="0"/>
                <a:cs typeface="NikoshBAN" pitchFamily="2" charset="0"/>
              </a:rPr>
              <a:t> নং-০১৮১৯৫৩৭৯২৯</a:t>
            </a:r>
          </a:p>
          <a:p>
            <a:pPr algn="ctr"/>
            <a:r>
              <a:rPr lang="en-US" sz="3600" dirty="0" smtClean="0">
                <a:latin typeface="NikoshBAN" pitchFamily="2" charset="0"/>
                <a:cs typeface="NikoshBAN" pitchFamily="2" charset="0"/>
              </a:rPr>
              <a:t>ইমেইলঃ-ansaru4@gmail.com</a:t>
            </a:r>
          </a:p>
          <a:p>
            <a:endParaRPr lang="en-US" sz="3600" dirty="0">
              <a:latin typeface="NikoshBAN" pitchFamily="2" charset="0"/>
              <a:cs typeface="NikoshBAN" pitchFamily="2" charset="0"/>
            </a:endParaRPr>
          </a:p>
        </p:txBody>
      </p:sp>
    </p:spTree>
    <p:extLst>
      <p:ext uri="{BB962C8B-B14F-4D97-AF65-F5344CB8AC3E}">
        <p14:creationId xmlns="" xmlns:p14="http://schemas.microsoft.com/office/powerpoint/2010/main" val="3687918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42" presetClass="exit" presetSubtype="0" fill="hold" grpId="1" nodeType="withEffect">
                                  <p:stCondLst>
                                    <p:cond delay="0"/>
                                  </p:stCondLst>
                                  <p:childTnLst>
                                    <p:animEffect transition="out" filter="fade">
                                      <p:cBhvr>
                                        <p:cTn id="11" dur="1000"/>
                                        <p:tgtEl>
                                          <p:spTgt spid="2"/>
                                        </p:tgtEl>
                                      </p:cBhvr>
                                    </p:animEffect>
                                    <p:anim calcmode="lin" valueType="num">
                                      <p:cBhvr>
                                        <p:cTn id="12" dur="1000"/>
                                        <p:tgtEl>
                                          <p:spTgt spid="2"/>
                                        </p:tgtEl>
                                        <p:attrNameLst>
                                          <p:attrName>ppt_x</p:attrName>
                                        </p:attrNameLst>
                                      </p:cBhvr>
                                      <p:tavLst>
                                        <p:tav tm="0">
                                          <p:val>
                                            <p:strVal val="ppt_x"/>
                                          </p:val>
                                        </p:tav>
                                        <p:tav tm="100000">
                                          <p:val>
                                            <p:strVal val="ppt_x"/>
                                          </p:val>
                                        </p:tav>
                                      </p:tavLst>
                                    </p:anim>
                                    <p:anim calcmode="lin" valueType="num">
                                      <p:cBhvr>
                                        <p:cTn id="13" dur="1000"/>
                                        <p:tgtEl>
                                          <p:spTgt spid="2"/>
                                        </p:tgtEl>
                                        <p:attrNameLst>
                                          <p:attrName>ppt_y</p:attrName>
                                        </p:attrNameLst>
                                      </p:cBhvr>
                                      <p:tavLst>
                                        <p:tav tm="0">
                                          <p:val>
                                            <p:strVal val="ppt_y"/>
                                          </p:val>
                                        </p:tav>
                                        <p:tav tm="100000">
                                          <p:val>
                                            <p:strVal val="ppt_y+.1"/>
                                          </p:val>
                                        </p:tav>
                                      </p:tavLst>
                                    </p:anim>
                                    <p:set>
                                      <p:cBhvr>
                                        <p:cTn id="14" dur="1" fill="hold">
                                          <p:stCondLst>
                                            <p:cond delay="999"/>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 calcmode="lin" valueType="num">
                                      <p:cBhvr>
                                        <p:cTn id="21" dur="1000" fill="hold"/>
                                        <p:tgtEl>
                                          <p:spTgt spid="6"/>
                                        </p:tgtEl>
                                        <p:attrNameLst>
                                          <p:attrName>style.rotation</p:attrName>
                                        </p:attrNameLst>
                                      </p:cBhvr>
                                      <p:tavLst>
                                        <p:tav tm="0">
                                          <p:val>
                                            <p:fltVal val="90"/>
                                          </p:val>
                                        </p:tav>
                                        <p:tav tm="100000">
                                          <p:val>
                                            <p:fltVal val="0"/>
                                          </p:val>
                                        </p:tav>
                                      </p:tavLst>
                                    </p:anim>
                                    <p:animEffect transition="in" filter="fade">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ownload.jfif"/>
          <p:cNvPicPr>
            <a:picLocks noChangeAspect="1"/>
          </p:cNvPicPr>
          <p:nvPr/>
        </p:nvPicPr>
        <p:blipFill>
          <a:blip r:embed="rId2"/>
          <a:stretch>
            <a:fillRect/>
          </a:stretch>
        </p:blipFill>
        <p:spPr>
          <a:xfrm>
            <a:off x="6126480" y="1437591"/>
            <a:ext cx="5885336" cy="3988231"/>
          </a:xfrm>
          <a:prstGeom prst="rect">
            <a:avLst/>
          </a:prstGeom>
          <a:ln>
            <a:noFill/>
          </a:ln>
          <a:effectLst>
            <a:softEdge rad="112500"/>
          </a:effectLst>
        </p:spPr>
      </p:pic>
      <p:pic>
        <p:nvPicPr>
          <p:cNvPr id="6" name="Picture 5" descr="Ash-Shams_91.jpg"/>
          <p:cNvPicPr>
            <a:picLocks noChangeAspect="1"/>
          </p:cNvPicPr>
          <p:nvPr/>
        </p:nvPicPr>
        <p:blipFill>
          <a:blip r:embed="rId3"/>
          <a:srcRect l="20337" t="28172" r="20235" b="24971"/>
          <a:stretch>
            <a:fillRect/>
          </a:stretch>
        </p:blipFill>
        <p:spPr>
          <a:xfrm>
            <a:off x="0" y="1397725"/>
            <a:ext cx="5878286" cy="3918858"/>
          </a:xfrm>
          <a:prstGeom prst="rect">
            <a:avLst/>
          </a:prstGeom>
          <a:ln>
            <a:noFill/>
          </a:ln>
          <a:effectLst>
            <a:softEdge rad="112500"/>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4023360" y="1502229"/>
            <a:ext cx="7720149" cy="5081451"/>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effectLst>
                <a:outerShdw blurRad="38100" dist="38100" dir="2700000" algn="tl">
                  <a:srgbClr val="000000">
                    <a:alpha val="43137"/>
                  </a:srgbClr>
                </a:outerShdw>
              </a:effectLst>
              <a:latin typeface="NikoshBAN" pitchFamily="2" charset="0"/>
              <a:cs typeface="NikoshBAN" pitchFamily="2" charset="0"/>
            </a:endParaRPr>
          </a:p>
        </p:txBody>
      </p:sp>
      <p:sp>
        <p:nvSpPr>
          <p:cNvPr id="5" name="Rectangle 4"/>
          <p:cNvSpPr/>
          <p:nvPr/>
        </p:nvSpPr>
        <p:spPr>
          <a:xfrm>
            <a:off x="731520" y="-274468"/>
            <a:ext cx="10698480" cy="7771358"/>
          </a:xfrm>
          <a:prstGeom prst="rect">
            <a:avLst/>
          </a:prstGeom>
        </p:spPr>
        <p:txBody>
          <a:bodyPr wrap="square">
            <a:spAutoFit/>
          </a:bodyPr>
          <a:lstStyle/>
          <a:p>
            <a:pPr algn="ctr"/>
            <a:r>
              <a:rPr lang="bn-IN" sz="7200" dirty="0" smtClean="0">
                <a:effectLst>
                  <a:outerShdw blurRad="38100" dist="38100" dir="2700000" algn="tl">
                    <a:srgbClr val="000000">
                      <a:alpha val="43137"/>
                    </a:srgbClr>
                  </a:outerShdw>
                </a:effectLst>
                <a:latin typeface="NikoshBAN" pitchFamily="2" charset="0"/>
                <a:cs typeface="NikoshBAN" pitchFamily="2" charset="0"/>
              </a:rPr>
              <a:t> </a:t>
            </a:r>
            <a:endParaRPr lang="bn-IN" sz="7200" dirty="0">
              <a:effectLst>
                <a:outerShdw blurRad="38100" dist="38100" dir="2700000" algn="tl">
                  <a:srgbClr val="000000">
                    <a:alpha val="43137"/>
                  </a:srgbClr>
                </a:outerShdw>
              </a:effectLst>
              <a:latin typeface="NikoshBAN" pitchFamily="2" charset="0"/>
              <a:cs typeface="NikoshBAN" pitchFamily="2" charset="0"/>
            </a:endParaRPr>
          </a:p>
          <a:p>
            <a:pPr algn="ctr"/>
            <a:r>
              <a:rPr lang="bn-IN" sz="11500" dirty="0" smtClean="0">
                <a:effectLst>
                  <a:outerShdw blurRad="38100" dist="38100" dir="2700000" algn="tl">
                    <a:srgbClr val="000000">
                      <a:alpha val="43137"/>
                    </a:srgbClr>
                  </a:outerShdw>
                </a:effectLst>
                <a:latin typeface="SolaimanLipi" pitchFamily="65" charset="0"/>
                <a:cs typeface="SolaimanLipi" pitchFamily="65" charset="0"/>
              </a:rPr>
              <a:t>সূরা আশ-শাম্‌স</a:t>
            </a:r>
            <a:r>
              <a:rPr lang="bn-IN" sz="11500" dirty="0" smtClean="0">
                <a:effectLst>
                  <a:outerShdw blurRad="38100" dist="38100" dir="2700000" algn="tl">
                    <a:srgbClr val="000000">
                      <a:alpha val="43137"/>
                    </a:srgbClr>
                  </a:outerShdw>
                </a:effectLst>
                <a:latin typeface="NikoshBAN" pitchFamily="2" charset="0"/>
                <a:cs typeface="NikoshBAN" pitchFamily="2" charset="0"/>
              </a:rPr>
              <a:t> </a:t>
            </a:r>
          </a:p>
          <a:p>
            <a:pPr algn="ctr"/>
            <a:r>
              <a:rPr lang="bn-IN" sz="8000" dirty="0" smtClean="0">
                <a:effectLst>
                  <a:outerShdw blurRad="38100" dist="38100" dir="2700000" algn="tl">
                    <a:srgbClr val="000000">
                      <a:alpha val="43137"/>
                    </a:srgbClr>
                  </a:outerShdw>
                </a:effectLst>
                <a:latin typeface="NikoshBAN" pitchFamily="2" charset="0"/>
                <a:cs typeface="NikoshBAN" pitchFamily="2" charset="0"/>
              </a:rPr>
              <a:t>২য় অধ্যায়</a:t>
            </a:r>
          </a:p>
          <a:p>
            <a:pPr algn="ctr"/>
            <a:r>
              <a:rPr lang="bn-IN" sz="8000" dirty="0" smtClean="0">
                <a:effectLst>
                  <a:outerShdw blurRad="38100" dist="38100" dir="2700000" algn="tl">
                    <a:srgbClr val="000000">
                      <a:alpha val="43137"/>
                    </a:srgbClr>
                  </a:outerShdw>
                </a:effectLst>
                <a:latin typeface="NikoshBAN" pitchFamily="2" charset="0"/>
                <a:cs typeface="NikoshBAN" pitchFamily="2" charset="0"/>
              </a:rPr>
              <a:t>পাঠ – ০৬</a:t>
            </a:r>
          </a:p>
          <a:p>
            <a:pPr algn="ctr"/>
            <a:r>
              <a:rPr lang="bn-IN" sz="8000" dirty="0" smtClean="0">
                <a:effectLst>
                  <a:outerShdw blurRad="38100" dist="38100" dir="2700000" algn="tl">
                    <a:srgbClr val="000000">
                      <a:alpha val="43137"/>
                    </a:srgbClr>
                  </a:outerShdw>
                </a:effectLst>
                <a:latin typeface="NikoshBAN" pitchFamily="2" charset="0"/>
                <a:cs typeface="NikoshBAN" pitchFamily="2" charset="0"/>
              </a:rPr>
              <a:t>৪৮-৫০ পৃষ্ঠা</a:t>
            </a:r>
          </a:p>
          <a:p>
            <a:pPr algn="ctr"/>
            <a:endParaRPr lang="en-US" sz="7200" dirty="0">
              <a:effectLst>
                <a:outerShdw blurRad="38100" dist="38100" dir="2700000" algn="tl">
                  <a:srgbClr val="000000">
                    <a:alpha val="43137"/>
                  </a:srgbClr>
                </a:outerShdw>
              </a:effectLst>
              <a:latin typeface="NikoshBAN" pitchFamily="2" charset="0"/>
              <a:cs typeface="NikoshBAN" pitchFamily="2" charset="0"/>
            </a:endParaRPr>
          </a:p>
        </p:txBody>
      </p:sp>
    </p:spTree>
    <p:extLst>
      <p:ext uri="{BB962C8B-B14F-4D97-AF65-F5344CB8AC3E}">
        <p14:creationId xmlns="" xmlns:p14="http://schemas.microsoft.com/office/powerpoint/2010/main" val="2714217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60905" y="524051"/>
            <a:ext cx="2566663" cy="1015663"/>
          </a:xfrm>
          <a:prstGeom prst="rect">
            <a:avLst/>
          </a:prstGeom>
          <a:noFill/>
          <a:ln>
            <a:noFill/>
          </a:ln>
        </p:spPr>
        <p:txBody>
          <a:bodyPr wrap="square" rtlCol="0">
            <a:spAutoFit/>
          </a:bodyPr>
          <a:lstStyle/>
          <a:p>
            <a:pPr algn="ctr"/>
            <a:r>
              <a:rPr lang="bn-IN" sz="6000" dirty="0" smtClean="0">
                <a:effectLst>
                  <a:outerShdw blurRad="38100" dist="38100" dir="2700000" algn="tl">
                    <a:srgbClr val="000000">
                      <a:alpha val="43137"/>
                    </a:srgbClr>
                  </a:outerShdw>
                </a:effectLst>
                <a:latin typeface="NikoshBAN" pitchFamily="2" charset="0"/>
                <a:cs typeface="NikoshBAN" pitchFamily="2" charset="0"/>
              </a:rPr>
              <a:t>শিখন ফল</a:t>
            </a:r>
            <a:endParaRPr lang="en-US" sz="6000" dirty="0">
              <a:effectLst>
                <a:outerShdw blurRad="38100" dist="38100" dir="2700000" algn="tl">
                  <a:srgbClr val="000000">
                    <a:alpha val="43137"/>
                  </a:srgbClr>
                </a:outerShdw>
              </a:effectLst>
              <a:latin typeface="NikoshBAN" pitchFamily="2" charset="0"/>
              <a:cs typeface="NikoshBAN" pitchFamily="2" charset="0"/>
            </a:endParaRPr>
          </a:p>
        </p:txBody>
      </p:sp>
      <p:sp>
        <p:nvSpPr>
          <p:cNvPr id="5" name="TextBox 4"/>
          <p:cNvSpPr txBox="1"/>
          <p:nvPr/>
        </p:nvSpPr>
        <p:spPr>
          <a:xfrm>
            <a:off x="104502" y="1520856"/>
            <a:ext cx="12009120" cy="5139869"/>
          </a:xfrm>
          <a:prstGeom prst="rect">
            <a:avLst/>
          </a:prstGeom>
          <a:noFill/>
          <a:ln>
            <a:noFill/>
          </a:ln>
        </p:spPr>
        <p:txBody>
          <a:bodyPr wrap="square" rtlCol="0">
            <a:spAutoFit/>
          </a:bodyPr>
          <a:lstStyle/>
          <a:p>
            <a:r>
              <a:rPr lang="bn-IN" sz="4800" dirty="0" smtClean="0">
                <a:effectLst>
                  <a:outerShdw blurRad="38100" dist="38100" dir="2700000" algn="tl">
                    <a:srgbClr val="000000">
                      <a:alpha val="43137"/>
                    </a:srgbClr>
                  </a:outerShdw>
                </a:effectLst>
                <a:latin typeface="NikoshBAN" pitchFamily="2" charset="0"/>
                <a:cs typeface="NikoshBAN" pitchFamily="2" charset="0"/>
              </a:rPr>
              <a:t>এ পাঠ শেষে </a:t>
            </a:r>
            <a:r>
              <a:rPr lang="bn-IN" sz="4800" dirty="0" smtClean="0">
                <a:effectLst>
                  <a:outerShdw blurRad="38100" dist="38100" dir="2700000" algn="tl">
                    <a:srgbClr val="000000">
                      <a:alpha val="43137"/>
                    </a:srgbClr>
                  </a:outerShdw>
                </a:effectLst>
                <a:latin typeface="NikoshBAN" pitchFamily="2" charset="0"/>
                <a:cs typeface="NikoshBAN" pitchFamily="2" charset="0"/>
              </a:rPr>
              <a:t>শিক্ষার্থীরা----</a:t>
            </a:r>
          </a:p>
          <a:p>
            <a:r>
              <a:rPr lang="bn-IN" sz="4800" dirty="0" smtClean="0">
                <a:effectLst>
                  <a:outerShdw blurRad="38100" dist="38100" dir="2700000" algn="tl">
                    <a:srgbClr val="000000">
                      <a:alpha val="43137"/>
                    </a:srgbClr>
                  </a:outerShdw>
                </a:effectLst>
                <a:latin typeface="NikoshBAN" pitchFamily="2" charset="0"/>
                <a:cs typeface="NikoshBAN" pitchFamily="2" charset="0"/>
              </a:rPr>
              <a:t>১-</a:t>
            </a:r>
            <a:r>
              <a:rPr lang="en-US" sz="4800" dirty="0" smtClean="0">
                <a:effectLst>
                  <a:outerShdw blurRad="38100" dist="38100" dir="2700000" algn="tl">
                    <a:srgbClr val="000000">
                      <a:alpha val="43137"/>
                    </a:srgbClr>
                  </a:outerShdw>
                </a:effectLst>
                <a:latin typeface="NikoshBAN" pitchFamily="2" charset="0"/>
                <a:cs typeface="NikoshBAN" pitchFamily="2" charset="0"/>
              </a:rPr>
              <a:t> </a:t>
            </a:r>
            <a:r>
              <a:rPr lang="en-US" sz="4800" dirty="0" err="1" smtClean="0">
                <a:effectLst>
                  <a:outerShdw blurRad="38100" dist="38100" dir="2700000" algn="tl">
                    <a:srgbClr val="000000">
                      <a:alpha val="43137"/>
                    </a:srgbClr>
                  </a:outerShdw>
                </a:effectLst>
                <a:latin typeface="NikoshBAN" pitchFamily="2" charset="0"/>
                <a:cs typeface="NikoshBAN" pitchFamily="2" charset="0"/>
              </a:rPr>
              <a:t>সূরা</a:t>
            </a:r>
            <a:r>
              <a:rPr lang="en-US" sz="4800" dirty="0" smtClean="0">
                <a:effectLst>
                  <a:outerShdw blurRad="38100" dist="38100" dir="2700000" algn="tl">
                    <a:srgbClr val="000000">
                      <a:alpha val="43137"/>
                    </a:srgbClr>
                  </a:outerShdw>
                </a:effectLst>
                <a:latin typeface="NikoshBAN" pitchFamily="2" charset="0"/>
                <a:cs typeface="NikoshBAN" pitchFamily="2" charset="0"/>
              </a:rPr>
              <a:t> </a:t>
            </a:r>
            <a:r>
              <a:rPr lang="en-US" sz="4800" dirty="0" err="1" smtClean="0">
                <a:effectLst>
                  <a:outerShdw blurRad="38100" dist="38100" dir="2700000" algn="tl">
                    <a:srgbClr val="000000">
                      <a:alpha val="43137"/>
                    </a:srgbClr>
                  </a:outerShdw>
                </a:effectLst>
                <a:latin typeface="NikoshBAN" pitchFamily="2" charset="0"/>
                <a:cs typeface="NikoshBAN" pitchFamily="2" charset="0"/>
              </a:rPr>
              <a:t>আশ-শামসের</a:t>
            </a:r>
            <a:r>
              <a:rPr lang="en-US" sz="4800" dirty="0" smtClean="0">
                <a:effectLst>
                  <a:outerShdw blurRad="38100" dist="38100" dir="2700000" algn="tl">
                    <a:srgbClr val="000000">
                      <a:alpha val="43137"/>
                    </a:srgbClr>
                  </a:outerShdw>
                </a:effectLst>
                <a:latin typeface="NikoshBAN" pitchFamily="2" charset="0"/>
                <a:cs typeface="NikoshBAN" pitchFamily="2" charset="0"/>
              </a:rPr>
              <a:t> </a:t>
            </a:r>
            <a:r>
              <a:rPr lang="en-US" sz="4800" dirty="0" err="1" smtClean="0">
                <a:effectLst>
                  <a:outerShdw blurRad="38100" dist="38100" dir="2700000" algn="tl">
                    <a:srgbClr val="000000">
                      <a:alpha val="43137"/>
                    </a:srgbClr>
                  </a:outerShdw>
                </a:effectLst>
                <a:latin typeface="NikoshBAN" pitchFamily="2" charset="0"/>
                <a:cs typeface="NikoshBAN" pitchFamily="2" charset="0"/>
              </a:rPr>
              <a:t>পরিচয়</a:t>
            </a:r>
            <a:r>
              <a:rPr lang="en-US" sz="4800" dirty="0" smtClean="0">
                <a:effectLst>
                  <a:outerShdw blurRad="38100" dist="38100" dir="2700000" algn="tl">
                    <a:srgbClr val="000000">
                      <a:alpha val="43137"/>
                    </a:srgbClr>
                  </a:outerShdw>
                </a:effectLst>
                <a:latin typeface="NikoshBAN" pitchFamily="2" charset="0"/>
                <a:cs typeface="NikoshBAN" pitchFamily="2" charset="0"/>
              </a:rPr>
              <a:t> </a:t>
            </a:r>
            <a:r>
              <a:rPr lang="en-US" sz="4800" dirty="0" err="1" smtClean="0">
                <a:effectLst>
                  <a:outerShdw blurRad="38100" dist="38100" dir="2700000" algn="tl">
                    <a:srgbClr val="000000">
                      <a:alpha val="43137"/>
                    </a:srgbClr>
                  </a:outerShdw>
                </a:effectLst>
                <a:latin typeface="NikoshBAN" pitchFamily="2" charset="0"/>
                <a:cs typeface="NikoshBAN" pitchFamily="2" charset="0"/>
              </a:rPr>
              <a:t>বলতে</a:t>
            </a:r>
            <a:r>
              <a:rPr lang="en-US" sz="4800" dirty="0" smtClean="0">
                <a:effectLst>
                  <a:outerShdw blurRad="38100" dist="38100" dir="2700000" algn="tl">
                    <a:srgbClr val="000000">
                      <a:alpha val="43137"/>
                    </a:srgbClr>
                  </a:outerShdw>
                </a:effectLst>
                <a:latin typeface="NikoshBAN" pitchFamily="2" charset="0"/>
                <a:cs typeface="NikoshBAN" pitchFamily="2" charset="0"/>
              </a:rPr>
              <a:t> </a:t>
            </a:r>
            <a:r>
              <a:rPr lang="en-US" sz="4800" dirty="0" err="1" smtClean="0">
                <a:effectLst>
                  <a:outerShdw blurRad="38100" dist="38100" dir="2700000" algn="tl">
                    <a:srgbClr val="000000">
                      <a:alpha val="43137"/>
                    </a:srgbClr>
                  </a:outerShdw>
                </a:effectLst>
                <a:latin typeface="NikoshBAN" pitchFamily="2" charset="0"/>
                <a:cs typeface="NikoshBAN" pitchFamily="2" charset="0"/>
              </a:rPr>
              <a:t>পা</a:t>
            </a:r>
            <a:r>
              <a:rPr lang="bn-IN" sz="4800" dirty="0" smtClean="0">
                <a:effectLst>
                  <a:outerShdw blurRad="38100" dist="38100" dir="2700000" algn="tl">
                    <a:srgbClr val="000000">
                      <a:alpha val="43137"/>
                    </a:srgbClr>
                  </a:outerShdw>
                </a:effectLst>
                <a:latin typeface="NikoshBAN" pitchFamily="2" charset="0"/>
                <a:cs typeface="NikoshBAN" pitchFamily="2" charset="0"/>
              </a:rPr>
              <a:t>র</a:t>
            </a:r>
            <a:r>
              <a:rPr lang="en-US" sz="4800" dirty="0" err="1" smtClean="0">
                <a:effectLst>
                  <a:outerShdw blurRad="38100" dist="38100" dir="2700000" algn="tl">
                    <a:srgbClr val="000000">
                      <a:alpha val="43137"/>
                    </a:srgbClr>
                  </a:outerShdw>
                </a:effectLst>
                <a:latin typeface="NikoshBAN" pitchFamily="2" charset="0"/>
                <a:cs typeface="NikoshBAN" pitchFamily="2" charset="0"/>
              </a:rPr>
              <a:t>বে</a:t>
            </a:r>
            <a:r>
              <a:rPr lang="en-US" sz="4800" dirty="0" smtClean="0">
                <a:effectLst>
                  <a:outerShdw blurRad="38100" dist="38100" dir="2700000" algn="tl">
                    <a:srgbClr val="000000">
                      <a:alpha val="43137"/>
                    </a:srgbClr>
                  </a:outerShdw>
                </a:effectLst>
                <a:latin typeface="NikoshBAN" pitchFamily="2" charset="0"/>
                <a:cs typeface="NikoshBAN" pitchFamily="2" charset="0"/>
              </a:rPr>
              <a:t>। </a:t>
            </a:r>
            <a:endParaRPr lang="bn-IN" sz="4800" dirty="0" smtClean="0">
              <a:effectLst>
                <a:outerShdw blurRad="38100" dist="38100" dir="2700000" algn="tl">
                  <a:srgbClr val="000000">
                    <a:alpha val="43137"/>
                  </a:srgbClr>
                </a:outerShdw>
              </a:effectLst>
              <a:latin typeface="NikoshBAN" pitchFamily="2" charset="0"/>
              <a:cs typeface="NikoshBAN" pitchFamily="2" charset="0"/>
            </a:endParaRPr>
          </a:p>
          <a:p>
            <a:r>
              <a:rPr lang="bn-IN" sz="4800" dirty="0" smtClean="0">
                <a:effectLst>
                  <a:outerShdw blurRad="38100" dist="38100" dir="2700000" algn="tl">
                    <a:srgbClr val="000000">
                      <a:alpha val="43137"/>
                    </a:srgbClr>
                  </a:outerShdw>
                </a:effectLst>
                <a:latin typeface="NikoshBAN" pitchFamily="2" charset="0"/>
                <a:cs typeface="NikoshBAN" pitchFamily="2" charset="0"/>
              </a:rPr>
              <a:t>২- সৃষ্টিজগত,এদের </a:t>
            </a:r>
            <a:r>
              <a:rPr lang="bn-IN" sz="4800" dirty="0" smtClean="0">
                <a:effectLst>
                  <a:outerShdw blurRad="38100" dist="38100" dir="2700000" algn="tl">
                    <a:srgbClr val="000000">
                      <a:alpha val="43137"/>
                    </a:srgbClr>
                  </a:outerShdw>
                </a:effectLst>
                <a:latin typeface="NikoshBAN" pitchFamily="2" charset="0"/>
                <a:cs typeface="NikoshBAN" pitchFamily="2" charset="0"/>
              </a:rPr>
              <a:t>অবস্থা ও স্রষ্টা সম্পর্কে বর্ণনা করতে পারবে।</a:t>
            </a:r>
          </a:p>
          <a:p>
            <a:r>
              <a:rPr lang="bn-IN" sz="4800" dirty="0" smtClean="0">
                <a:effectLst>
                  <a:outerShdw blurRad="38100" dist="38100" dir="2700000" algn="tl">
                    <a:srgbClr val="000000">
                      <a:alpha val="43137"/>
                    </a:srgbClr>
                  </a:outerShdw>
                </a:effectLst>
                <a:latin typeface="NikoshBAN" pitchFamily="2" charset="0"/>
                <a:cs typeface="NikoshBAN" pitchFamily="2" charset="0"/>
              </a:rPr>
              <a:t>৩-</a:t>
            </a:r>
            <a:r>
              <a:rPr lang="bn-IN" sz="4800" dirty="0" smtClean="0">
                <a:effectLst>
                  <a:outerShdw blurRad="38100" dist="38100" dir="2700000" algn="tl">
                    <a:srgbClr val="000000">
                      <a:alpha val="43137"/>
                    </a:srgbClr>
                  </a:outerShdw>
                </a:effectLst>
                <a:latin typeface="NikoshBAN" pitchFamily="2" charset="0"/>
                <a:cs typeface="NikoshBAN" pitchFamily="2" charset="0"/>
              </a:rPr>
              <a:t> </a:t>
            </a:r>
            <a:r>
              <a:rPr lang="bn-IN" sz="4800" dirty="0" smtClean="0">
                <a:effectLst>
                  <a:outerShdw blurRad="38100" dist="38100" dir="2700000" algn="tl">
                    <a:srgbClr val="000000">
                      <a:alpha val="43137"/>
                    </a:srgbClr>
                  </a:outerShdw>
                </a:effectLst>
                <a:latin typeface="NikoshBAN" pitchFamily="2" charset="0"/>
                <a:cs typeface="NikoshBAN" pitchFamily="2" charset="0"/>
              </a:rPr>
              <a:t>মানুষের কর্ম ও তাঁর ফল সম্পর্কে বর্ণনা করতে পারবে।</a:t>
            </a:r>
          </a:p>
          <a:p>
            <a:r>
              <a:rPr lang="bn-IN" sz="4800" dirty="0" smtClean="0">
                <a:effectLst>
                  <a:outerShdw blurRad="38100" dist="38100" dir="2700000" algn="tl">
                    <a:srgbClr val="000000">
                      <a:alpha val="43137"/>
                    </a:srgbClr>
                  </a:outerShdw>
                </a:effectLst>
                <a:latin typeface="NikoshBAN" pitchFamily="2" charset="0"/>
                <a:cs typeface="NikoshBAN" pitchFamily="2" charset="0"/>
              </a:rPr>
              <a:t>৪-</a:t>
            </a:r>
            <a:r>
              <a:rPr lang="bn-IN" sz="4800" dirty="0" smtClean="0">
                <a:effectLst>
                  <a:outerShdw blurRad="38100" dist="38100" dir="2700000" algn="tl">
                    <a:srgbClr val="000000">
                      <a:alpha val="43137"/>
                    </a:srgbClr>
                  </a:outerShdw>
                </a:effectLst>
                <a:latin typeface="NikoshBAN" pitchFamily="2" charset="0"/>
                <a:cs typeface="NikoshBAN" pitchFamily="2" charset="0"/>
              </a:rPr>
              <a:t> </a:t>
            </a:r>
            <a:r>
              <a:rPr lang="bn-IN" sz="4800" dirty="0" smtClean="0">
                <a:effectLst>
                  <a:outerShdw blurRad="38100" dist="38100" dir="2700000" algn="tl">
                    <a:srgbClr val="000000">
                      <a:alpha val="43137"/>
                    </a:srgbClr>
                  </a:outerShdw>
                </a:effectLst>
                <a:latin typeface="NikoshBAN" pitchFamily="2" charset="0"/>
                <a:cs typeface="NikoshBAN" pitchFamily="2" charset="0"/>
              </a:rPr>
              <a:t>আল্লাহ তায়ালা কর্তৃক শাস্তি ও পুরস্কার সম্পর্কে বর্ণনা করতে পারবে।</a:t>
            </a:r>
          </a:p>
          <a:p>
            <a:endParaRPr lang="bn-IN" dirty="0" smtClean="0">
              <a:effectLst>
                <a:outerShdw blurRad="38100" dist="38100" dir="2700000" algn="tl">
                  <a:srgbClr val="000000">
                    <a:alpha val="43137"/>
                  </a:srgbClr>
                </a:outerShdw>
              </a:effectLst>
              <a:latin typeface="NikoshBAN" pitchFamily="2" charset="0"/>
              <a:cs typeface="NikoshBAN" pitchFamily="2" charset="0"/>
            </a:endParaRPr>
          </a:p>
          <a:p>
            <a:endParaRPr lang="en-US" dirty="0">
              <a:effectLst>
                <a:outerShdw blurRad="38100" dist="38100" dir="2700000" algn="tl">
                  <a:srgbClr val="000000">
                    <a:alpha val="43137"/>
                  </a:srgbClr>
                </a:outerShdw>
              </a:effectLst>
              <a:latin typeface="NikoshBAN" pitchFamily="2" charset="0"/>
              <a:cs typeface="NikoshBAN" pitchFamily="2" charset="0"/>
            </a:endParaRPr>
          </a:p>
        </p:txBody>
      </p:sp>
    </p:spTree>
    <p:extLst>
      <p:ext uri="{BB962C8B-B14F-4D97-AF65-F5344CB8AC3E}">
        <p14:creationId xmlns="" xmlns:p14="http://schemas.microsoft.com/office/powerpoint/2010/main" val="902894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 y="1384662"/>
            <a:ext cx="11821886" cy="4524315"/>
          </a:xfrm>
          <a:prstGeom prst="rect">
            <a:avLst/>
          </a:prstGeom>
        </p:spPr>
        <p:txBody>
          <a:bodyPr wrap="square">
            <a:spAutoFit/>
          </a:bodyPr>
          <a:lstStyle/>
          <a:p>
            <a:pPr algn="ctr"/>
            <a:r>
              <a:rPr lang="bn-IN" sz="4800" dirty="0" smtClean="0">
                <a:latin typeface="SolaimanLipi" pitchFamily="65" charset="0"/>
                <a:cs typeface="SolaimanLipi" pitchFamily="65" charset="0"/>
              </a:rPr>
              <a:t>সূরা </a:t>
            </a:r>
            <a:r>
              <a:rPr lang="bn-IN" sz="4800" b="1" dirty="0" smtClean="0">
                <a:latin typeface="SolaimanLipi" pitchFamily="65" charset="0"/>
                <a:cs typeface="SolaimanLipi" pitchFamily="65" charset="0"/>
              </a:rPr>
              <a:t>আশ-শাম্‌স</a:t>
            </a:r>
            <a:r>
              <a:rPr lang="bn-IN" sz="4800" dirty="0" smtClean="0">
                <a:latin typeface="SolaimanLipi" pitchFamily="65" charset="0"/>
                <a:cs typeface="SolaimanLipi" pitchFamily="65" charset="0"/>
              </a:rPr>
              <a:t> - (</a:t>
            </a:r>
            <a:r>
              <a:rPr lang="ar-AE" sz="4800" dirty="0" smtClean="0">
                <a:latin typeface="SolaimanLipi" pitchFamily="65" charset="0"/>
              </a:rPr>
              <a:t>الشمس‎</a:t>
            </a:r>
            <a:r>
              <a:rPr lang="bn-IN" sz="4800" dirty="0" smtClean="0">
                <a:latin typeface="SolaimanLipi" pitchFamily="65" charset="0"/>
              </a:rPr>
              <a:t>)</a:t>
            </a:r>
            <a:r>
              <a:rPr lang="en-US" sz="4800" dirty="0" smtClean="0">
                <a:latin typeface="SolaimanLipi" pitchFamily="65" charset="0"/>
              </a:rPr>
              <a:t> </a:t>
            </a:r>
            <a:r>
              <a:rPr lang="en-US" sz="4800" dirty="0" err="1" smtClean="0">
                <a:latin typeface="SolaimanLipi" pitchFamily="65" charset="0"/>
                <a:cs typeface="SolaimanLipi" pitchFamily="65" charset="0"/>
              </a:rPr>
              <a:t>কুরআনের</a:t>
            </a:r>
            <a:r>
              <a:rPr lang="bn-IN" sz="4800" dirty="0" smtClean="0">
                <a:latin typeface="SolaimanLipi" pitchFamily="65" charset="0"/>
                <a:cs typeface="SolaimanLipi" pitchFamily="65" charset="0"/>
              </a:rPr>
              <a:t> ৯১ তম </a:t>
            </a:r>
            <a:r>
              <a:rPr lang="en-US" sz="4800" dirty="0" err="1" smtClean="0">
                <a:latin typeface="SolaimanLipi" pitchFamily="65" charset="0"/>
                <a:cs typeface="SolaimanLipi" pitchFamily="65" charset="0"/>
              </a:rPr>
              <a:t>সূরা</a:t>
            </a:r>
            <a:r>
              <a:rPr lang="bn-IN" sz="4800" dirty="0" smtClean="0">
                <a:latin typeface="SolaimanLipi" pitchFamily="65" charset="0"/>
                <a:cs typeface="SolaimanLipi" pitchFamily="65" charset="0"/>
              </a:rPr>
              <a:t>, </a:t>
            </a:r>
            <a:endParaRPr lang="en-US" sz="4800" dirty="0" smtClean="0">
              <a:latin typeface="SolaimanLipi" pitchFamily="65" charset="0"/>
              <a:cs typeface="SolaimanLipi" pitchFamily="65" charset="0"/>
            </a:endParaRPr>
          </a:p>
          <a:p>
            <a:pPr algn="ctr"/>
            <a:r>
              <a:rPr lang="bn-IN" sz="4800" dirty="0" smtClean="0">
                <a:latin typeface="SolaimanLipi" pitchFamily="65" charset="0"/>
                <a:cs typeface="SolaimanLipi" pitchFamily="65" charset="0"/>
              </a:rPr>
              <a:t>এর আয়াত সংখ্যা ১৫টি এবং এর রূকুর সংখ্যা ১টি। আশ-শাম্‌স সূরাটি</a:t>
            </a:r>
            <a:r>
              <a:rPr lang="en-US" sz="4800" dirty="0" smtClean="0">
                <a:latin typeface="SolaimanLipi" pitchFamily="65" charset="0"/>
                <a:cs typeface="SolaimanLipi" pitchFamily="65" charset="0"/>
              </a:rPr>
              <a:t> </a:t>
            </a:r>
            <a:r>
              <a:rPr lang="en-US" sz="4800" dirty="0" err="1" smtClean="0">
                <a:latin typeface="SolaimanLipi" pitchFamily="65" charset="0"/>
                <a:cs typeface="SolaimanLipi" pitchFamily="65" charset="0"/>
              </a:rPr>
              <a:t>মক্কায়</a:t>
            </a:r>
            <a:r>
              <a:rPr lang="bn-IN" sz="4800" dirty="0" smtClean="0">
                <a:latin typeface="SolaimanLipi" pitchFamily="65" charset="0"/>
                <a:cs typeface="SolaimanLipi" pitchFamily="65" charset="0"/>
              </a:rPr>
              <a:t> অবতীর্ণ হয়েছে</a:t>
            </a:r>
            <a:r>
              <a:rPr lang="en-US" sz="4800" dirty="0" smtClean="0">
                <a:latin typeface="SolaimanLipi" pitchFamily="65" charset="0"/>
                <a:cs typeface="SolaimanLipi" pitchFamily="65" charset="0"/>
              </a:rPr>
              <a:t>।</a:t>
            </a:r>
            <a:r>
              <a:rPr lang="bn-IN" sz="4800" dirty="0" smtClean="0">
                <a:latin typeface="SolaimanLipi" pitchFamily="65" charset="0"/>
                <a:cs typeface="SolaimanLipi" pitchFamily="65" charset="0"/>
              </a:rPr>
              <a:t> </a:t>
            </a:r>
            <a:endParaRPr lang="en-US" sz="4800" dirty="0" smtClean="0">
              <a:latin typeface="SolaimanLipi" pitchFamily="65" charset="0"/>
              <a:cs typeface="SolaimanLipi" pitchFamily="65" charset="0"/>
            </a:endParaRPr>
          </a:p>
          <a:p>
            <a:pPr algn="ctr"/>
            <a:r>
              <a:rPr lang="bn-IN" sz="4800" dirty="0" smtClean="0">
                <a:latin typeface="SolaimanLipi" pitchFamily="65" charset="0"/>
                <a:cs typeface="SolaimanLipi" pitchFamily="65" charset="0"/>
              </a:rPr>
              <a:t>আশ-শাম্‌স শব্দের অর্থ সূর্য। </a:t>
            </a:r>
            <a:endParaRPr lang="en-US" sz="4800" dirty="0" smtClean="0">
              <a:latin typeface="SolaimanLipi" pitchFamily="65" charset="0"/>
              <a:cs typeface="SolaimanLipi" pitchFamily="65" charset="0"/>
            </a:endParaRPr>
          </a:p>
          <a:p>
            <a:pPr algn="ctr"/>
            <a:r>
              <a:rPr lang="bn-IN" sz="4800" dirty="0" smtClean="0">
                <a:latin typeface="SolaimanLipi" pitchFamily="65" charset="0"/>
                <a:cs typeface="SolaimanLipi" pitchFamily="65" charset="0"/>
              </a:rPr>
              <a:t>এখানে একটি পূর্বে সমৃদ্ধ বিলুপ্ত আরব গোষ্ঠী, সামুদ জাতির ভাগ্যের কথা আলোচনা করা হয়েছে। </a:t>
            </a:r>
            <a:endParaRPr lang="en-US" sz="4800" dirty="0">
              <a:latin typeface="SolaimanLipi" pitchFamily="65" charset="0"/>
              <a:cs typeface="SolaimanLipi" pitchFamily="65" charset="0"/>
            </a:endParaRPr>
          </a:p>
        </p:txBody>
      </p:sp>
      <p:sp>
        <p:nvSpPr>
          <p:cNvPr id="3" name="TextBox 2"/>
          <p:cNvSpPr txBox="1"/>
          <p:nvPr/>
        </p:nvSpPr>
        <p:spPr>
          <a:xfrm>
            <a:off x="1214846" y="182880"/>
            <a:ext cx="9914708" cy="923330"/>
          </a:xfrm>
          <a:prstGeom prst="rect">
            <a:avLst/>
          </a:prstGeom>
          <a:noFill/>
        </p:spPr>
        <p:txBody>
          <a:bodyPr wrap="square" rtlCol="0">
            <a:spAutoFit/>
          </a:bodyPr>
          <a:lstStyle/>
          <a:p>
            <a:pPr algn="ctr"/>
            <a:r>
              <a:rPr lang="bn-IN" sz="5400" dirty="0" smtClean="0">
                <a:effectLst>
                  <a:outerShdw blurRad="38100" dist="38100" dir="2700000" algn="tl">
                    <a:srgbClr val="000000">
                      <a:alpha val="43137"/>
                    </a:srgbClr>
                  </a:outerShdw>
                </a:effectLst>
                <a:latin typeface="SolaimanLipi" pitchFamily="65" charset="0"/>
                <a:cs typeface="SolaimanLipi" pitchFamily="65" charset="0"/>
              </a:rPr>
              <a:t>সূরা আশ-শাম্‌স এর পরিচয়</a:t>
            </a:r>
            <a:endParaRPr lang="en-US" sz="5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817" y="300448"/>
            <a:ext cx="11769634" cy="6124754"/>
          </a:xfrm>
          <a:prstGeom prst="rect">
            <a:avLst/>
          </a:prstGeom>
        </p:spPr>
        <p:txBody>
          <a:bodyPr wrap="square">
            <a:spAutoFit/>
          </a:bodyPr>
          <a:lstStyle/>
          <a:p>
            <a:pPr algn="ctr"/>
            <a:r>
              <a:rPr lang="bn-IN" sz="4000" dirty="0" smtClean="0">
                <a:effectLst>
                  <a:outerShdw blurRad="38100" dist="38100" dir="2700000" algn="tl">
                    <a:srgbClr val="000000">
                      <a:alpha val="43137"/>
                    </a:srgbClr>
                  </a:outerShdw>
                </a:effectLst>
                <a:latin typeface="SolaimanLipi" pitchFamily="65" charset="0"/>
                <a:cs typeface="SolaimanLipi" pitchFamily="65" charset="0"/>
              </a:rPr>
              <a:t>শুরু করছি আল্লাহর নামে যিনি পরম করুণাময়, অতি দয়ালু।</a:t>
            </a:r>
          </a:p>
          <a:p>
            <a:pPr algn="ctr"/>
            <a:r>
              <a:rPr lang="ar-AE" sz="4400" dirty="0" smtClean="0">
                <a:effectLst>
                  <a:outerShdw blurRad="38100" dist="38100" dir="2700000" algn="tl">
                    <a:srgbClr val="000000">
                      <a:alpha val="43137"/>
                    </a:srgbClr>
                  </a:outerShdw>
                </a:effectLst>
                <a:latin typeface="SolaimanLipi" pitchFamily="65" charset="0"/>
              </a:rPr>
              <a:t>وَالشَّمْسِ وَضُحَاهَا</a:t>
            </a:r>
          </a:p>
          <a:p>
            <a:pPr algn="ctr"/>
            <a:r>
              <a:rPr lang="bn-IN" sz="4400" dirty="0" smtClean="0">
                <a:effectLst>
                  <a:outerShdw blurRad="38100" dist="38100" dir="2700000" algn="tl">
                    <a:srgbClr val="000000">
                      <a:alpha val="43137"/>
                    </a:srgbClr>
                  </a:outerShdw>
                </a:effectLst>
                <a:latin typeface="SolaimanLipi" pitchFamily="65" charset="0"/>
                <a:cs typeface="SolaimanLipi" pitchFamily="65" charset="0"/>
              </a:rPr>
              <a:t>শপথ সূর্যের ও তার কিরণের,</a:t>
            </a:r>
          </a:p>
          <a:p>
            <a:pPr algn="ctr"/>
            <a:r>
              <a:rPr lang="ar-AE" sz="4400" dirty="0" smtClean="0">
                <a:effectLst>
                  <a:outerShdw blurRad="38100" dist="38100" dir="2700000" algn="tl">
                    <a:srgbClr val="000000">
                      <a:alpha val="43137"/>
                    </a:srgbClr>
                  </a:outerShdw>
                </a:effectLst>
                <a:latin typeface="SolaimanLipi" pitchFamily="65" charset="0"/>
              </a:rPr>
              <a:t>وَالْقَمَرِ إِذَا تَلَاهَا</a:t>
            </a:r>
          </a:p>
          <a:p>
            <a:pPr algn="ctr"/>
            <a:r>
              <a:rPr lang="bn-IN" sz="4400" dirty="0" smtClean="0">
                <a:effectLst>
                  <a:outerShdw blurRad="38100" dist="38100" dir="2700000" algn="tl">
                    <a:srgbClr val="000000">
                      <a:alpha val="43137"/>
                    </a:srgbClr>
                  </a:outerShdw>
                </a:effectLst>
                <a:latin typeface="SolaimanLipi" pitchFamily="65" charset="0"/>
                <a:cs typeface="SolaimanLipi" pitchFamily="65" charset="0"/>
              </a:rPr>
              <a:t>শপথ চন্দ্রের যখন তা সূর্যের পশ্চাতে আসে,</a:t>
            </a:r>
          </a:p>
          <a:p>
            <a:pPr algn="ctr"/>
            <a:r>
              <a:rPr lang="ar-AE" sz="4400" dirty="0" smtClean="0">
                <a:effectLst>
                  <a:outerShdw blurRad="38100" dist="38100" dir="2700000" algn="tl">
                    <a:srgbClr val="000000">
                      <a:alpha val="43137"/>
                    </a:srgbClr>
                  </a:outerShdw>
                </a:effectLst>
                <a:latin typeface="SolaimanLipi" pitchFamily="65" charset="0"/>
              </a:rPr>
              <a:t>وَالنَّهَارِ إِذَا جَلَّاهَا</a:t>
            </a:r>
          </a:p>
          <a:p>
            <a:pPr algn="ctr"/>
            <a:r>
              <a:rPr lang="bn-IN" sz="4400" dirty="0" smtClean="0">
                <a:effectLst>
                  <a:outerShdw blurRad="38100" dist="38100" dir="2700000" algn="tl">
                    <a:srgbClr val="000000">
                      <a:alpha val="43137"/>
                    </a:srgbClr>
                  </a:outerShdw>
                </a:effectLst>
                <a:latin typeface="SolaimanLipi" pitchFamily="65" charset="0"/>
                <a:cs typeface="SolaimanLipi" pitchFamily="65" charset="0"/>
              </a:rPr>
              <a:t>শপথ দিবসের যখন সে সূর্যকে প্রখরভাবে প্রকাশ করে,</a:t>
            </a:r>
          </a:p>
          <a:p>
            <a:pPr algn="ctr"/>
            <a:r>
              <a:rPr lang="ar-AE" sz="4400" dirty="0" smtClean="0">
                <a:effectLst>
                  <a:outerShdw blurRad="38100" dist="38100" dir="2700000" algn="tl">
                    <a:srgbClr val="000000">
                      <a:alpha val="43137"/>
                    </a:srgbClr>
                  </a:outerShdw>
                </a:effectLst>
                <a:latin typeface="SolaimanLipi" pitchFamily="65" charset="0"/>
              </a:rPr>
              <a:t>وَاللَّيْلِ إِذَا يَغْشَاهَا</a:t>
            </a:r>
          </a:p>
          <a:p>
            <a:pPr algn="ctr"/>
            <a:r>
              <a:rPr lang="bn-IN" sz="4400" dirty="0" smtClean="0">
                <a:effectLst>
                  <a:outerShdw blurRad="38100" dist="38100" dir="2700000" algn="tl">
                    <a:srgbClr val="000000">
                      <a:alpha val="43137"/>
                    </a:srgbClr>
                  </a:outerShdw>
                </a:effectLst>
                <a:latin typeface="SolaimanLipi" pitchFamily="65" charset="0"/>
                <a:cs typeface="SolaimanLipi" pitchFamily="65" charset="0"/>
              </a:rPr>
              <a:t>শপথ রাত্রির যখন সে সূর্যকে আচ্ছাদিত করে,</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13509"/>
            <a:ext cx="12192000" cy="6186309"/>
          </a:xfrm>
          <a:prstGeom prst="rect">
            <a:avLst/>
          </a:prstGeom>
        </p:spPr>
        <p:txBody>
          <a:bodyPr wrap="square">
            <a:spAutoFit/>
          </a:bodyPr>
          <a:lstStyle/>
          <a:p>
            <a:pPr algn="ctr"/>
            <a:r>
              <a:rPr lang="ar-AE" sz="4400" dirty="0" smtClean="0">
                <a:effectLst>
                  <a:outerShdw blurRad="38100" dist="38100" dir="2700000" algn="tl">
                    <a:srgbClr val="000000">
                      <a:alpha val="43137"/>
                    </a:srgbClr>
                  </a:outerShdw>
                </a:effectLst>
                <a:latin typeface="SolaimanLipi" pitchFamily="65" charset="0"/>
              </a:rPr>
              <a:t>وَالسَّمَاء وَمَا بَنَاهَا</a:t>
            </a:r>
          </a:p>
          <a:p>
            <a:pPr algn="ctr"/>
            <a:r>
              <a:rPr lang="bn-IN" sz="4400" dirty="0" smtClean="0">
                <a:effectLst>
                  <a:outerShdw blurRad="38100" dist="38100" dir="2700000" algn="tl">
                    <a:srgbClr val="000000">
                      <a:alpha val="43137"/>
                    </a:srgbClr>
                  </a:outerShdw>
                </a:effectLst>
                <a:latin typeface="SolaimanLipi" pitchFamily="65" charset="0"/>
                <a:cs typeface="SolaimanLipi" pitchFamily="65" charset="0"/>
              </a:rPr>
              <a:t>শপথ আকাশের এবং যিনি তা নির্মাণ করেছেন, তাঁর।</a:t>
            </a:r>
          </a:p>
          <a:p>
            <a:pPr algn="ctr"/>
            <a:r>
              <a:rPr lang="ar-AE" sz="4400" dirty="0" smtClean="0">
                <a:effectLst>
                  <a:outerShdw blurRad="38100" dist="38100" dir="2700000" algn="tl">
                    <a:srgbClr val="000000">
                      <a:alpha val="43137"/>
                    </a:srgbClr>
                  </a:outerShdw>
                </a:effectLst>
                <a:latin typeface="SolaimanLipi" pitchFamily="65" charset="0"/>
              </a:rPr>
              <a:t>وَالْأَرْضِ وَمَا طَحَاهَا</a:t>
            </a:r>
          </a:p>
          <a:p>
            <a:pPr algn="ctr"/>
            <a:r>
              <a:rPr lang="bn-IN" sz="4400" dirty="0" smtClean="0">
                <a:effectLst>
                  <a:outerShdw blurRad="38100" dist="38100" dir="2700000" algn="tl">
                    <a:srgbClr val="000000">
                      <a:alpha val="43137"/>
                    </a:srgbClr>
                  </a:outerShdw>
                </a:effectLst>
                <a:latin typeface="SolaimanLipi" pitchFamily="65" charset="0"/>
                <a:cs typeface="SolaimanLipi" pitchFamily="65" charset="0"/>
              </a:rPr>
              <a:t>শপথ পৃথিবীর এবং যিনি তা বিস্তৃত করেছেন, তাঁর,</a:t>
            </a:r>
          </a:p>
          <a:p>
            <a:pPr algn="ctr"/>
            <a:r>
              <a:rPr lang="ar-AE" sz="4400" dirty="0" smtClean="0">
                <a:effectLst>
                  <a:outerShdw blurRad="38100" dist="38100" dir="2700000" algn="tl">
                    <a:srgbClr val="000000">
                      <a:alpha val="43137"/>
                    </a:srgbClr>
                  </a:outerShdw>
                </a:effectLst>
                <a:latin typeface="SolaimanLipi" pitchFamily="65" charset="0"/>
              </a:rPr>
              <a:t>وَنَفْسٍ وَمَا سَوَّاهَا</a:t>
            </a:r>
          </a:p>
          <a:p>
            <a:pPr algn="ctr"/>
            <a:r>
              <a:rPr lang="bn-IN" sz="4400" dirty="0" smtClean="0">
                <a:effectLst>
                  <a:outerShdw blurRad="38100" dist="38100" dir="2700000" algn="tl">
                    <a:srgbClr val="000000">
                      <a:alpha val="43137"/>
                    </a:srgbClr>
                  </a:outerShdw>
                </a:effectLst>
                <a:latin typeface="SolaimanLipi" pitchFamily="65" charset="0"/>
                <a:cs typeface="SolaimanLipi" pitchFamily="65" charset="0"/>
              </a:rPr>
              <a:t>শপথ প্রাণের এবং যিনি তা সুবিন্যস্ত করেছেন, তাঁর,</a:t>
            </a:r>
          </a:p>
          <a:p>
            <a:pPr algn="ctr"/>
            <a:r>
              <a:rPr lang="ar-AE" sz="4400" dirty="0" smtClean="0">
                <a:effectLst>
                  <a:outerShdw blurRad="38100" dist="38100" dir="2700000" algn="tl">
                    <a:srgbClr val="000000">
                      <a:alpha val="43137"/>
                    </a:srgbClr>
                  </a:outerShdw>
                </a:effectLst>
                <a:latin typeface="SolaimanLipi" pitchFamily="65" charset="0"/>
              </a:rPr>
              <a:t>فَأَلْهَمَهَا فُجُورَهَا وَتَقْوَاهَا</a:t>
            </a:r>
          </a:p>
          <a:p>
            <a:pPr algn="ctr"/>
            <a:r>
              <a:rPr lang="bn-IN" sz="4400" dirty="0" smtClean="0">
                <a:effectLst>
                  <a:outerShdw blurRad="38100" dist="38100" dir="2700000" algn="tl">
                    <a:srgbClr val="000000">
                      <a:alpha val="43137"/>
                    </a:srgbClr>
                  </a:outerShdw>
                </a:effectLst>
                <a:latin typeface="SolaimanLipi" pitchFamily="65" charset="0"/>
                <a:cs typeface="SolaimanLipi" pitchFamily="65" charset="0"/>
              </a:rPr>
              <a:t>অতঃপর তাকে তার অসৎকর্ম ও সৎকর্মের জ্ঞান দান করেছেন,</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943" y="483326"/>
            <a:ext cx="11808823" cy="5509200"/>
          </a:xfrm>
          <a:prstGeom prst="rect">
            <a:avLst/>
          </a:prstGeom>
        </p:spPr>
        <p:txBody>
          <a:bodyPr wrap="square">
            <a:spAutoFit/>
          </a:bodyPr>
          <a:lstStyle/>
          <a:p>
            <a:pPr algn="ctr"/>
            <a:r>
              <a:rPr lang="ar-AE" sz="4400" dirty="0" smtClean="0">
                <a:effectLst>
                  <a:outerShdw blurRad="38100" dist="38100" dir="2700000" algn="tl">
                    <a:srgbClr val="000000">
                      <a:alpha val="43137"/>
                    </a:srgbClr>
                  </a:outerShdw>
                </a:effectLst>
                <a:latin typeface="SolaimanLipi" pitchFamily="65" charset="0"/>
              </a:rPr>
              <a:t>قَدْ أَفْلَحَ مَن زَكَّاهَا</a:t>
            </a:r>
          </a:p>
          <a:p>
            <a:pPr algn="ctr"/>
            <a:r>
              <a:rPr lang="bn-IN" sz="4400" dirty="0" smtClean="0">
                <a:effectLst>
                  <a:outerShdw blurRad="38100" dist="38100" dir="2700000" algn="tl">
                    <a:srgbClr val="000000">
                      <a:alpha val="43137"/>
                    </a:srgbClr>
                  </a:outerShdw>
                </a:effectLst>
                <a:latin typeface="SolaimanLipi" pitchFamily="65" charset="0"/>
                <a:cs typeface="SolaimanLipi" pitchFamily="65" charset="0"/>
              </a:rPr>
              <a:t>যে নিজেকে শুদ্ধ করে, সেই সফলকাম হয়।</a:t>
            </a:r>
          </a:p>
          <a:p>
            <a:pPr algn="ctr"/>
            <a:r>
              <a:rPr lang="ar-AE" sz="4400" dirty="0" smtClean="0">
                <a:effectLst>
                  <a:outerShdw blurRad="38100" dist="38100" dir="2700000" algn="tl">
                    <a:srgbClr val="000000">
                      <a:alpha val="43137"/>
                    </a:srgbClr>
                  </a:outerShdw>
                </a:effectLst>
                <a:latin typeface="SolaimanLipi" pitchFamily="65" charset="0"/>
              </a:rPr>
              <a:t>وَقَدْ خَابَ مَن دَسَّاهَا</a:t>
            </a:r>
          </a:p>
          <a:p>
            <a:pPr algn="ctr"/>
            <a:r>
              <a:rPr lang="bn-IN" sz="4400" dirty="0" smtClean="0">
                <a:effectLst>
                  <a:outerShdw blurRad="38100" dist="38100" dir="2700000" algn="tl">
                    <a:srgbClr val="000000">
                      <a:alpha val="43137"/>
                    </a:srgbClr>
                  </a:outerShdw>
                </a:effectLst>
                <a:latin typeface="SolaimanLipi" pitchFamily="65" charset="0"/>
                <a:cs typeface="SolaimanLipi" pitchFamily="65" charset="0"/>
              </a:rPr>
              <a:t>এবং যে নিজেকে কলুষিত করে, সে ব্যর্থ মনোরথ হয়।</a:t>
            </a:r>
          </a:p>
          <a:p>
            <a:pPr algn="ctr"/>
            <a:r>
              <a:rPr lang="ar-AE" sz="4400" dirty="0" smtClean="0">
                <a:effectLst>
                  <a:outerShdw blurRad="38100" dist="38100" dir="2700000" algn="tl">
                    <a:srgbClr val="000000">
                      <a:alpha val="43137"/>
                    </a:srgbClr>
                  </a:outerShdw>
                </a:effectLst>
                <a:latin typeface="SolaimanLipi" pitchFamily="65" charset="0"/>
              </a:rPr>
              <a:t>كَذَّبَتْ ثَمُودُ بِطَغْوَاهَا</a:t>
            </a:r>
          </a:p>
          <a:p>
            <a:pPr algn="ctr"/>
            <a:r>
              <a:rPr lang="bn-IN" sz="4400" dirty="0" smtClean="0">
                <a:effectLst>
                  <a:outerShdw blurRad="38100" dist="38100" dir="2700000" algn="tl">
                    <a:srgbClr val="000000">
                      <a:alpha val="43137"/>
                    </a:srgbClr>
                  </a:outerShdw>
                </a:effectLst>
                <a:latin typeface="SolaimanLipi" pitchFamily="65" charset="0"/>
                <a:cs typeface="SolaimanLipi" pitchFamily="65" charset="0"/>
              </a:rPr>
              <a:t>সামুদ সম্প্রদায় অবাধ্যতা বশতঃ মিথ্যারোপ করেছিল।</a:t>
            </a:r>
          </a:p>
          <a:p>
            <a:pPr algn="ctr"/>
            <a:r>
              <a:rPr lang="ar-AE" sz="4400" dirty="0" smtClean="0">
                <a:effectLst>
                  <a:outerShdw blurRad="38100" dist="38100" dir="2700000" algn="tl">
                    <a:srgbClr val="000000">
                      <a:alpha val="43137"/>
                    </a:srgbClr>
                  </a:outerShdw>
                </a:effectLst>
                <a:latin typeface="SolaimanLipi" pitchFamily="65" charset="0"/>
              </a:rPr>
              <a:t>إِذِ انبَعَثَ أَشْقَاهَا</a:t>
            </a:r>
          </a:p>
          <a:p>
            <a:pPr algn="ctr"/>
            <a:r>
              <a:rPr lang="bn-IN" sz="4400" dirty="0" smtClean="0">
                <a:effectLst>
                  <a:outerShdw blurRad="38100" dist="38100" dir="2700000" algn="tl">
                    <a:srgbClr val="000000">
                      <a:alpha val="43137"/>
                    </a:srgbClr>
                  </a:outerShdw>
                </a:effectLst>
                <a:latin typeface="SolaimanLipi" pitchFamily="65" charset="0"/>
                <a:cs typeface="SolaimanLipi" pitchFamily="65" charset="0"/>
              </a:rPr>
              <a:t>যখন তাদের সর্বাধিক হতভাগ্য ব্যক্তি তৎপর হয়ে উঠেছিল।</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down)">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down)">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wipe(down)">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Flow</Template>
  <TotalTime>239</TotalTime>
  <Words>387</Words>
  <Application>Microsoft Office PowerPoint</Application>
  <PresentationFormat>Custom</PresentationFormat>
  <Paragraphs>76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Vapor Trail</vt:lpstr>
      <vt:lpstr>সবাইকে শুভেচ্ছা  ও  অভিনন্দন</vt:lpstr>
      <vt:lpstr>  পরিচিতি</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সবাইকে শুভেচ্ছা ও অভিনন্দন</dc:title>
  <dc:creator>urhs104791@outlook.com</dc:creator>
  <cp:lastModifiedBy>Ansar Ullah</cp:lastModifiedBy>
  <cp:revision>61</cp:revision>
  <dcterms:created xsi:type="dcterms:W3CDTF">2021-06-23T05:19:27Z</dcterms:created>
  <dcterms:modified xsi:type="dcterms:W3CDTF">2021-07-08T06:40:40Z</dcterms:modified>
</cp:coreProperties>
</file>