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3" r:id="rId16"/>
    <p:sldId id="267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3333CC"/>
    <a:srgbClr val="6600CC"/>
    <a:srgbClr val="0099FF"/>
    <a:srgbClr val="990000"/>
    <a:srgbClr val="660066"/>
    <a:srgbClr val="CC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1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0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2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12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4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87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23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7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2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7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8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2851D4-2078-4D7C-856D-665E62434E5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7CCDBF-2A4A-4C58-8AE1-1DD82A247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73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07FA-10B2-485B-8E4B-E25A83B92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9027"/>
            <a:ext cx="12192000" cy="1179444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2060"/>
                </a:solidFill>
              </a:rPr>
              <a:t>আজকের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পাঠে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সবাইকে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স্বাগত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7D8D4-1713-4DF6-9199-0AD817BF5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0" y="2226365"/>
            <a:ext cx="11529391" cy="46316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F9B8A-4DDB-4C5A-A402-BFF3BA77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1338470"/>
            <a:ext cx="11396869" cy="45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168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61F47-AB4C-48CF-B064-E770DF007B94}"/>
              </a:ext>
            </a:extLst>
          </p:cNvPr>
          <p:cNvSpPr txBox="1"/>
          <p:nvPr/>
        </p:nvSpPr>
        <p:spPr>
          <a:xfrm>
            <a:off x="1152939" y="583096"/>
            <a:ext cx="1011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660066"/>
                </a:solidFill>
              </a:rPr>
              <a:t>সুস্থ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থাকার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জন্য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আমরা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কী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কী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করব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তার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একটি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তালিকা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তৈরি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কর</a:t>
            </a:r>
            <a:r>
              <a:rPr lang="en-US" sz="2800" dirty="0">
                <a:solidFill>
                  <a:srgbClr val="660066"/>
                </a:solidFill>
              </a:rPr>
              <a:t>।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A73F07-53DC-4273-9608-09C21C2A2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0842"/>
              </p:ext>
            </p:extLst>
          </p:nvPr>
        </p:nvGraphicFramePr>
        <p:xfrm>
          <a:off x="728870" y="1258957"/>
          <a:ext cx="10601739" cy="456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713">
                  <a:extLst>
                    <a:ext uri="{9D8B030D-6E8A-4147-A177-3AD203B41FA5}">
                      <a16:colId xmlns:a16="http://schemas.microsoft.com/office/drawing/2014/main" val="1635631320"/>
                    </a:ext>
                  </a:extLst>
                </a:gridCol>
                <a:gridCol w="4836026">
                  <a:extLst>
                    <a:ext uri="{9D8B030D-6E8A-4147-A177-3AD203B41FA5}">
                      <a16:colId xmlns:a16="http://schemas.microsoft.com/office/drawing/2014/main" val="1682146019"/>
                    </a:ext>
                  </a:extLst>
                </a:gridCol>
              </a:tblGrid>
              <a:tr h="811891"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43641"/>
                  </a:ext>
                </a:extLst>
              </a:tr>
              <a:tr h="1057561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টয়লেট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ব্যবহারের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পর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হাত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ধোয়া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51399"/>
                  </a:ext>
                </a:extLst>
              </a:tr>
              <a:tr h="1057561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নির্দিষ্ট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সময়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ঘুমাতে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যাওয়া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ও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ঘুম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থেকে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ওঠা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12182"/>
                  </a:ext>
                </a:extLst>
              </a:tr>
              <a:tr h="81189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প্রতিদিন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খেলাধুলা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করা,ইত্যাদি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38522"/>
                  </a:ext>
                </a:extLst>
              </a:tr>
              <a:tr h="811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253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1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E2A3-795F-4D29-A109-B845738F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4" y="2501487"/>
            <a:ext cx="10515600" cy="2176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>
                <a:solidFill>
                  <a:srgbClr val="660066"/>
                </a:solidFill>
              </a:rPr>
              <a:t>আমরা</a:t>
            </a:r>
            <a:r>
              <a:rPr lang="en-US" sz="5400" b="1" dirty="0">
                <a:solidFill>
                  <a:srgbClr val="660066"/>
                </a:solidFill>
              </a:rPr>
              <a:t> </a:t>
            </a:r>
            <a:r>
              <a:rPr lang="en-US" sz="5400" b="1" dirty="0" err="1">
                <a:solidFill>
                  <a:srgbClr val="660066"/>
                </a:solidFill>
              </a:rPr>
              <a:t>কীভাবে</a:t>
            </a:r>
            <a:r>
              <a:rPr lang="en-US" sz="5400" b="1" dirty="0">
                <a:solidFill>
                  <a:srgbClr val="660066"/>
                </a:solidFill>
              </a:rPr>
              <a:t> </a:t>
            </a:r>
            <a:r>
              <a:rPr lang="en-US" sz="5400" b="1" dirty="0" err="1">
                <a:solidFill>
                  <a:srgbClr val="660066"/>
                </a:solidFill>
              </a:rPr>
              <a:t>সুস্থ</a:t>
            </a:r>
            <a:r>
              <a:rPr lang="en-US" sz="5400" b="1" dirty="0">
                <a:solidFill>
                  <a:srgbClr val="660066"/>
                </a:solidFill>
              </a:rPr>
              <a:t> </a:t>
            </a:r>
            <a:r>
              <a:rPr lang="en-US" sz="5400" b="1" dirty="0" err="1">
                <a:solidFill>
                  <a:srgbClr val="660066"/>
                </a:solidFill>
              </a:rPr>
              <a:t>থাকতে</a:t>
            </a:r>
            <a:r>
              <a:rPr lang="en-US" sz="5400" b="1" dirty="0">
                <a:solidFill>
                  <a:srgbClr val="660066"/>
                </a:solidFill>
              </a:rPr>
              <a:t> </a:t>
            </a:r>
            <a:r>
              <a:rPr lang="en-US" sz="5400" b="1" dirty="0" err="1">
                <a:solidFill>
                  <a:srgbClr val="660066"/>
                </a:solidFill>
              </a:rPr>
              <a:t>পারি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936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7F312-940D-46FA-B8F6-0802BCA8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0825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4400" b="1" dirty="0" err="1">
                <a:solidFill>
                  <a:srgbClr val="0070C0"/>
                </a:solidFill>
              </a:rPr>
              <a:t>সুষম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খাদ্য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গ্রহণ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FB7DF-98FD-49F5-A908-FD9FCB010101}"/>
              </a:ext>
            </a:extLst>
          </p:cNvPr>
          <p:cNvSpPr txBox="1"/>
          <p:nvPr/>
        </p:nvSpPr>
        <p:spPr>
          <a:xfrm>
            <a:off x="6294783" y="1524001"/>
            <a:ext cx="5141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6600CC"/>
                </a:solidFill>
              </a:rPr>
              <a:t>নিয়মিত</a:t>
            </a:r>
            <a:r>
              <a:rPr lang="en-US" sz="4400" b="1" dirty="0">
                <a:solidFill>
                  <a:srgbClr val="6600CC"/>
                </a:solidFill>
              </a:rPr>
              <a:t> </a:t>
            </a:r>
            <a:r>
              <a:rPr lang="en-US" sz="4400" b="1" dirty="0" err="1">
                <a:solidFill>
                  <a:srgbClr val="6600CC"/>
                </a:solidFill>
              </a:rPr>
              <a:t>শরীর</a:t>
            </a:r>
            <a:r>
              <a:rPr lang="en-US" sz="4400" b="1" dirty="0">
                <a:solidFill>
                  <a:srgbClr val="6600CC"/>
                </a:solidFill>
              </a:rPr>
              <a:t> </a:t>
            </a:r>
            <a:r>
              <a:rPr lang="en-US" sz="4400" b="1" dirty="0" err="1">
                <a:solidFill>
                  <a:srgbClr val="6600CC"/>
                </a:solidFill>
              </a:rPr>
              <a:t>চর্চা</a:t>
            </a:r>
            <a:r>
              <a:rPr lang="en-US" sz="4400" b="1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AE683-91B7-48F3-8E94-C7A7B08BD721}"/>
              </a:ext>
            </a:extLst>
          </p:cNvPr>
          <p:cNvSpPr txBox="1"/>
          <p:nvPr/>
        </p:nvSpPr>
        <p:spPr>
          <a:xfrm>
            <a:off x="901148" y="2531165"/>
            <a:ext cx="4518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8000"/>
                </a:solidFill>
              </a:rPr>
              <a:t>সব</a:t>
            </a: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ধরনের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খাদ্য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প্রয়োজনীয়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পরিমানে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গ্রহণ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0D5EE-6D2D-4A12-BFCC-0F1119A29748}"/>
              </a:ext>
            </a:extLst>
          </p:cNvPr>
          <p:cNvSpPr txBox="1"/>
          <p:nvPr/>
        </p:nvSpPr>
        <p:spPr>
          <a:xfrm>
            <a:off x="5897218" y="2517913"/>
            <a:ext cx="5473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70C0"/>
                </a:solidFill>
              </a:rPr>
              <a:t>আমাদের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হ্রতপিন্ড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মাংসপেশি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এবংহাড়</a:t>
            </a:r>
            <a:r>
              <a:rPr lang="en-US" sz="3600" dirty="0">
                <a:solidFill>
                  <a:srgbClr val="0070C0"/>
                </a:solidFill>
              </a:rPr>
              <a:t>            </a:t>
            </a:r>
            <a:r>
              <a:rPr lang="en-US" sz="3600" dirty="0" err="1">
                <a:solidFill>
                  <a:srgbClr val="0070C0"/>
                </a:solidFill>
              </a:rPr>
              <a:t>শক্তিশালী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করে</a:t>
            </a:r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70C0"/>
                </a:solidFill>
              </a:rPr>
              <a:t>আমাদের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আত্মবিশ্বাসী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করে</a:t>
            </a:r>
            <a:endParaRPr lang="en-US" sz="3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এবং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ঘুমাতে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সাহায্য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করে</a:t>
            </a:r>
            <a:r>
              <a:rPr lang="en-US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5701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2169B-469C-4A11-BDDB-9B449475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2148" y="1611611"/>
            <a:ext cx="4718304" cy="5762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3333CC"/>
                </a:solidFill>
              </a:rPr>
              <a:t>পর্যাপ্ত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err="1">
                <a:solidFill>
                  <a:srgbClr val="3333CC"/>
                </a:solidFill>
              </a:rPr>
              <a:t>ঘুম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09632-845F-4CD6-B3E6-65EB97803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209" y="1611611"/>
            <a:ext cx="4718304" cy="576262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</a:rPr>
              <a:t>বিশ্রাম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13F26-81FC-4C10-BD3F-EF4B8E20CA1D}"/>
              </a:ext>
            </a:extLst>
          </p:cNvPr>
          <p:cNvSpPr txBox="1"/>
          <p:nvPr/>
        </p:nvSpPr>
        <p:spPr>
          <a:xfrm>
            <a:off x="1192696" y="2663687"/>
            <a:ext cx="4253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3333CC"/>
                </a:solidFill>
              </a:rPr>
              <a:t>শরীরের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 err="1">
                <a:solidFill>
                  <a:srgbClr val="3333CC"/>
                </a:solidFill>
              </a:rPr>
              <a:t>ক্ষয়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 err="1">
                <a:solidFill>
                  <a:srgbClr val="3333CC"/>
                </a:solidFill>
              </a:rPr>
              <a:t>পূরন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 err="1">
                <a:solidFill>
                  <a:srgbClr val="3333CC"/>
                </a:solidFill>
              </a:rPr>
              <a:t>করে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 err="1">
                <a:solidFill>
                  <a:srgbClr val="3333CC"/>
                </a:solidFill>
              </a:rPr>
              <a:t>এবং</a:t>
            </a:r>
            <a:endParaRPr lang="en-US" sz="3200" dirty="0">
              <a:solidFill>
                <a:srgbClr val="3333CC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3333CC"/>
                </a:solidFill>
              </a:rPr>
              <a:t>বৃদ্ধিতে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 err="1">
                <a:solidFill>
                  <a:srgbClr val="3333CC"/>
                </a:solidFill>
              </a:rPr>
              <a:t>সাহায্য</a:t>
            </a:r>
            <a:r>
              <a:rPr lang="en-US" sz="3200" dirty="0">
                <a:solidFill>
                  <a:srgbClr val="3333CC"/>
                </a:solidFill>
              </a:rPr>
              <a:t> </a:t>
            </a:r>
            <a:r>
              <a:rPr lang="en-US" sz="3200" dirty="0" err="1">
                <a:solidFill>
                  <a:srgbClr val="3333CC"/>
                </a:solidFill>
              </a:rPr>
              <a:t>করে</a:t>
            </a:r>
            <a:r>
              <a:rPr lang="en-US" sz="3200" dirty="0">
                <a:solidFill>
                  <a:srgbClr val="3333CC"/>
                </a:solidFill>
              </a:rPr>
              <a:t>।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1D01A4-6B33-4E76-AB33-639B8958E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2425148"/>
            <a:ext cx="4718304" cy="34507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70C0"/>
                </a:solidFill>
              </a:rPr>
              <a:t>ক্লান্তি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দূর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করা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যেমন</a:t>
            </a:r>
            <a:r>
              <a:rPr lang="en-US" sz="3200" dirty="0">
                <a:solidFill>
                  <a:srgbClr val="0070C0"/>
                </a:solidFill>
              </a:rPr>
              <a:t>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70C0"/>
                </a:solidFill>
              </a:rPr>
              <a:t>পছন্দের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গান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শোনা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70C0"/>
                </a:solidFill>
              </a:rPr>
              <a:t>বই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পড়া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0070C0"/>
                </a:solidFill>
              </a:rPr>
              <a:t>বাগান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করা</a:t>
            </a:r>
            <a:r>
              <a:rPr lang="en-US" sz="3200" dirty="0">
                <a:solidFill>
                  <a:srgbClr val="0070C0"/>
                </a:solidFill>
              </a:rPr>
              <a:t> ,</a:t>
            </a:r>
            <a:r>
              <a:rPr lang="en-US" sz="3200" dirty="0" err="1">
                <a:solidFill>
                  <a:srgbClr val="0070C0"/>
                </a:solidFill>
              </a:rPr>
              <a:t>ইত্যাদি</a:t>
            </a:r>
            <a:r>
              <a:rPr lang="en-US" sz="3200" dirty="0">
                <a:solidFill>
                  <a:srgbClr val="0070C0"/>
                </a:solidFill>
              </a:rPr>
              <a:t>।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EA73CE-2908-49AF-ABB0-9A8D1114F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425148"/>
            <a:ext cx="4718304" cy="34507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90EA-F978-4A18-9D75-391F188C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6600CC"/>
                </a:solidFill>
              </a:rPr>
              <a:t>শরীরের</a:t>
            </a:r>
            <a:r>
              <a:rPr lang="en-US" b="1" dirty="0">
                <a:solidFill>
                  <a:srgbClr val="6600CC"/>
                </a:solidFill>
              </a:rPr>
              <a:t>  </a:t>
            </a:r>
            <a:r>
              <a:rPr lang="en-US" b="1" dirty="0" err="1">
                <a:solidFill>
                  <a:srgbClr val="6600CC"/>
                </a:solidFill>
              </a:rPr>
              <a:t>পরিষ্কার</a:t>
            </a:r>
            <a:r>
              <a:rPr lang="en-US" b="1" dirty="0">
                <a:solidFill>
                  <a:srgbClr val="6600CC"/>
                </a:solidFill>
              </a:rPr>
              <a:t> </a:t>
            </a:r>
            <a:r>
              <a:rPr lang="en-US" b="1" dirty="0" err="1">
                <a:solidFill>
                  <a:srgbClr val="6600CC"/>
                </a:solidFill>
              </a:rPr>
              <a:t>পরিচ্ছন্নতা</a:t>
            </a:r>
            <a:r>
              <a:rPr lang="en-US" b="1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9690-393D-4E24-AA27-507B399F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8000"/>
                </a:solidFill>
              </a:rPr>
              <a:t>শরীর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পরিষ্কার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রাখা</a:t>
            </a:r>
            <a:endParaRPr lang="en-US" sz="3600" dirty="0">
              <a:solidFill>
                <a:srgbClr val="008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8000"/>
                </a:solidFill>
              </a:rPr>
              <a:t>হাত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ধোয়া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8000"/>
                </a:solidFill>
              </a:rPr>
              <a:t>দাঁত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ব্রাশ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করা</a:t>
            </a:r>
            <a:r>
              <a:rPr lang="en-US" sz="3600" dirty="0">
                <a:solidFill>
                  <a:srgbClr val="008000"/>
                </a:solidFill>
              </a:rPr>
              <a:t> ,</a:t>
            </a:r>
            <a:r>
              <a:rPr lang="en-US" sz="3600" dirty="0" err="1">
                <a:solidFill>
                  <a:srgbClr val="008000"/>
                </a:solidFill>
              </a:rPr>
              <a:t>ইত্যাদি</a:t>
            </a:r>
            <a:r>
              <a:rPr lang="en-US" sz="3600" dirty="0">
                <a:solidFill>
                  <a:srgbClr val="00800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68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107E-3353-4AD3-BC4A-B6D59092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845" y="611071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বইয়ের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সাথে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সংযোগ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স্থাপন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BC860-37B5-46D1-B703-FAF359B2C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550505"/>
            <a:ext cx="4961840" cy="4711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81843-8C92-4BFC-89D0-77F6AC84D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2385391"/>
            <a:ext cx="5062330" cy="2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A714-41C9-4EB0-8B84-C45B456D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5"/>
            <a:ext cx="3790122" cy="1325563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3333CC"/>
                </a:solidFill>
              </a:rPr>
              <a:t>মূল্যায়ন</a:t>
            </a:r>
            <a:r>
              <a:rPr lang="en-US" sz="7200" b="1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9F63-090D-44F7-B93F-E1A97C82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err="1">
                <a:solidFill>
                  <a:srgbClr val="6600CC"/>
                </a:solidFill>
              </a:rPr>
              <a:t>সুস্থ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থাকার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জন্য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আমাদের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কী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কী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করা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প্রয়োজন</a:t>
            </a:r>
            <a:r>
              <a:rPr lang="en-US" sz="4000" dirty="0">
                <a:solidFill>
                  <a:srgbClr val="6600CC"/>
                </a:solidFill>
              </a:rPr>
              <a:t>?</a:t>
            </a:r>
          </a:p>
          <a:p>
            <a:r>
              <a:rPr lang="en-US" sz="4000" dirty="0" err="1">
                <a:solidFill>
                  <a:srgbClr val="6600CC"/>
                </a:solidFill>
              </a:rPr>
              <a:t>শরীরকে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কীভাবে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পরিষ্কার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রাখবে</a:t>
            </a:r>
            <a:r>
              <a:rPr lang="en-US" sz="4000" dirty="0">
                <a:solidFill>
                  <a:srgbClr val="6600CC"/>
                </a:solidFill>
              </a:rPr>
              <a:t>?</a:t>
            </a:r>
          </a:p>
          <a:p>
            <a:r>
              <a:rPr lang="en-US" sz="4000" dirty="0" err="1">
                <a:solidFill>
                  <a:srgbClr val="6600CC"/>
                </a:solidFill>
              </a:rPr>
              <a:t>নিয়মিত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শরীরচর্চা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কেন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প্রয়োজন</a:t>
            </a:r>
            <a:r>
              <a:rPr lang="en-US" sz="4000" dirty="0">
                <a:solidFill>
                  <a:srgbClr val="6600CC"/>
                </a:solidFill>
              </a:rPr>
              <a:t>?  </a:t>
            </a:r>
          </a:p>
          <a:p>
            <a:r>
              <a:rPr lang="en-US" sz="4000" dirty="0" err="1">
                <a:solidFill>
                  <a:srgbClr val="6600CC"/>
                </a:solidFill>
              </a:rPr>
              <a:t>নিয়মিত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বিশ্রাম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কেন</a:t>
            </a:r>
            <a:r>
              <a:rPr lang="en-US" sz="4000" dirty="0">
                <a:solidFill>
                  <a:srgbClr val="6600CC"/>
                </a:solidFill>
              </a:rPr>
              <a:t> </a:t>
            </a:r>
            <a:r>
              <a:rPr lang="en-US" sz="4000" dirty="0" err="1">
                <a:solidFill>
                  <a:srgbClr val="6600CC"/>
                </a:solidFill>
              </a:rPr>
              <a:t>প্রয়োজন</a:t>
            </a:r>
            <a:r>
              <a:rPr lang="en-US" sz="4000" dirty="0">
                <a:solidFill>
                  <a:srgbClr val="6600CC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569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45B8-7CEA-4A4C-AF70-9D62078D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426" y="365125"/>
            <a:ext cx="5592417" cy="1325563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3333CC"/>
                </a:solidFill>
              </a:rPr>
              <a:t>বাড়ির</a:t>
            </a:r>
            <a:r>
              <a:rPr lang="en-US" sz="7200" b="1" dirty="0">
                <a:solidFill>
                  <a:srgbClr val="3333CC"/>
                </a:solidFill>
              </a:rPr>
              <a:t> </a:t>
            </a:r>
            <a:r>
              <a:rPr lang="en-US" sz="7200" b="1" dirty="0" err="1">
                <a:solidFill>
                  <a:srgbClr val="3333CC"/>
                </a:solidFill>
              </a:rPr>
              <a:t>কাজ</a:t>
            </a:r>
            <a:r>
              <a:rPr lang="en-US" sz="7200" b="1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792D-C07D-410C-93C3-B87DB726C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8000"/>
                </a:solidFill>
              </a:rPr>
              <a:t>শরীর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সুস্থ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রাখতে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হলে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আমাদের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কী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কী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করতে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হবে</a:t>
            </a:r>
            <a:r>
              <a:rPr lang="en-US" sz="4800" dirty="0">
                <a:solidFill>
                  <a:srgbClr val="008000"/>
                </a:solidFill>
              </a:rPr>
              <a:t>? </a:t>
            </a:r>
          </a:p>
          <a:p>
            <a:r>
              <a:rPr lang="en-US" sz="4800" dirty="0" err="1">
                <a:solidFill>
                  <a:srgbClr val="008000"/>
                </a:solidFill>
              </a:rPr>
              <a:t>পরিষ্কার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পরিচ্ছন্ন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থাকার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উপায়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সমূহ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বর্ণনা</a:t>
            </a:r>
            <a:r>
              <a:rPr lang="en-US" sz="4800" dirty="0">
                <a:solidFill>
                  <a:srgbClr val="008000"/>
                </a:solidFill>
              </a:rPr>
              <a:t> </a:t>
            </a:r>
            <a:r>
              <a:rPr lang="en-US" sz="4800" dirty="0" err="1">
                <a:solidFill>
                  <a:srgbClr val="008000"/>
                </a:solidFill>
              </a:rPr>
              <a:t>কর</a:t>
            </a:r>
            <a:r>
              <a:rPr lang="en-US" sz="4800" dirty="0">
                <a:solidFill>
                  <a:srgbClr val="008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209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B9FA-4782-4682-92BC-75A37292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err="1">
                <a:solidFill>
                  <a:srgbClr val="0099FF"/>
                </a:solidFill>
              </a:rPr>
              <a:t>ধন্যবাদ</a:t>
            </a:r>
            <a:r>
              <a:rPr lang="en-US" sz="7200" b="1" dirty="0">
                <a:solidFill>
                  <a:srgbClr val="0099FF"/>
                </a:solidFill>
              </a:rPr>
              <a:t> ।</a:t>
            </a:r>
            <a:r>
              <a:rPr lang="en-US" sz="7200" b="1" dirty="0" err="1">
                <a:solidFill>
                  <a:srgbClr val="0099FF"/>
                </a:solidFill>
              </a:rPr>
              <a:t>আবার</a:t>
            </a:r>
            <a:r>
              <a:rPr lang="en-US" sz="7200" b="1" dirty="0">
                <a:solidFill>
                  <a:srgbClr val="0099FF"/>
                </a:solidFill>
              </a:rPr>
              <a:t> </a:t>
            </a:r>
            <a:r>
              <a:rPr lang="en-US" sz="7200" b="1" dirty="0" err="1">
                <a:solidFill>
                  <a:srgbClr val="0099FF"/>
                </a:solidFill>
              </a:rPr>
              <a:t>দেখা</a:t>
            </a:r>
            <a:r>
              <a:rPr lang="en-US" sz="7200" b="1" dirty="0">
                <a:solidFill>
                  <a:srgbClr val="0099FF"/>
                </a:solidFill>
              </a:rPr>
              <a:t> </a:t>
            </a:r>
            <a:r>
              <a:rPr lang="en-US" sz="7200" b="1" dirty="0" err="1">
                <a:solidFill>
                  <a:srgbClr val="0099FF"/>
                </a:solidFill>
              </a:rPr>
              <a:t>হবে</a:t>
            </a:r>
            <a:r>
              <a:rPr lang="en-US" sz="7200" b="1" dirty="0">
                <a:solidFill>
                  <a:srgbClr val="0099FF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A5D181-6532-4506-915B-53C123A46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0418" y="1046922"/>
            <a:ext cx="9766853" cy="55221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98425-D590-4EED-B561-29C60D5E2E72}"/>
              </a:ext>
            </a:extLst>
          </p:cNvPr>
          <p:cNvSpPr txBox="1"/>
          <p:nvPr/>
        </p:nvSpPr>
        <p:spPr>
          <a:xfrm>
            <a:off x="1258957" y="8106362"/>
            <a:ext cx="940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ngimg.com/download/173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169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AEAB-25BD-408E-8C2A-DCEBBA25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3" y="219351"/>
            <a:ext cx="5963479" cy="132556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FFC000"/>
                </a:solidFill>
              </a:rPr>
              <a:t>CLASS NO-14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90B56-DF49-45D1-A919-27887A533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1478"/>
            <a:ext cx="9886122" cy="4823791"/>
          </a:xfrm>
        </p:spPr>
      </p:pic>
    </p:spTree>
    <p:extLst>
      <p:ext uri="{BB962C8B-B14F-4D97-AF65-F5344CB8AC3E}">
        <p14:creationId xmlns:p14="http://schemas.microsoft.com/office/powerpoint/2010/main" val="32633511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C1035-D254-4ED9-AC40-02FC0D1D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"/>
            <a:ext cx="11396870" cy="194806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JANGAIL GOVT. PRIMARY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                     SCHOOL,SADAR,SYLHET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7B8FB-2CC1-4DE6-A31C-F4359D25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1789043"/>
            <a:ext cx="3286539" cy="4656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D0D1F-366A-4015-853A-B93FAD91C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4" y="1771327"/>
            <a:ext cx="3485322" cy="4556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91F1E5-E0CD-4606-B019-C95416FF7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7" y="1732244"/>
            <a:ext cx="3511826" cy="43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5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15D4-230F-4242-A699-492DAF72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69" y="139838"/>
            <a:ext cx="7089913" cy="2258805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008000"/>
                </a:solidFill>
              </a:rPr>
              <a:t>আজকের</a:t>
            </a:r>
            <a:r>
              <a:rPr lang="en-US" sz="7200" b="1" dirty="0">
                <a:solidFill>
                  <a:srgbClr val="008000"/>
                </a:solidFill>
              </a:rPr>
              <a:t> </a:t>
            </a:r>
            <a:r>
              <a:rPr lang="en-US" sz="7200" b="1" dirty="0" err="1">
                <a:solidFill>
                  <a:srgbClr val="008000"/>
                </a:solidFill>
              </a:rPr>
              <a:t>পাঠ</a:t>
            </a:r>
            <a:r>
              <a:rPr lang="en-US" sz="72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612E-208F-4209-AABD-B35483150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0066"/>
                </a:solidFill>
              </a:rPr>
              <a:t>        </a:t>
            </a:r>
            <a:r>
              <a:rPr lang="en-US" sz="6000" dirty="0" err="1">
                <a:solidFill>
                  <a:srgbClr val="FF0066"/>
                </a:solidFill>
              </a:rPr>
              <a:t>অধ্যায়ঃ</a:t>
            </a:r>
            <a:r>
              <a:rPr lang="en-US" sz="6000" dirty="0">
                <a:solidFill>
                  <a:srgbClr val="FF0066"/>
                </a:solidFill>
              </a:rPr>
              <a:t> ৫ </a:t>
            </a:r>
            <a:r>
              <a:rPr lang="en-US" sz="6000" dirty="0" err="1">
                <a:solidFill>
                  <a:srgbClr val="FF0066"/>
                </a:solidFill>
              </a:rPr>
              <a:t>স্বাস্থ্যবিধি</a:t>
            </a:r>
            <a:r>
              <a:rPr lang="en-US" sz="6000" dirty="0">
                <a:solidFill>
                  <a:srgbClr val="FF0066"/>
                </a:solidFill>
              </a:rPr>
              <a:t> </a:t>
            </a:r>
          </a:p>
          <a:p>
            <a:pPr marL="0" indent="0">
              <a:buNone/>
            </a:pPr>
            <a:endParaRPr lang="en-US" sz="6000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3333CC"/>
                </a:solidFill>
              </a:rPr>
              <a:t>          </a:t>
            </a:r>
            <a:r>
              <a:rPr lang="en-US" sz="6000" b="1" dirty="0" err="1">
                <a:solidFill>
                  <a:srgbClr val="3333CC"/>
                </a:solidFill>
              </a:rPr>
              <a:t>সুস্থ</a:t>
            </a:r>
            <a:r>
              <a:rPr lang="en-US" sz="6000" b="1" dirty="0">
                <a:solidFill>
                  <a:srgbClr val="3333CC"/>
                </a:solidFill>
              </a:rPr>
              <a:t> </a:t>
            </a:r>
            <a:r>
              <a:rPr lang="en-US" sz="6000" b="1" dirty="0" err="1">
                <a:solidFill>
                  <a:srgbClr val="3333CC"/>
                </a:solidFill>
              </a:rPr>
              <a:t>জীবন</a:t>
            </a:r>
            <a:r>
              <a:rPr lang="en-US" sz="6000" b="1" dirty="0">
                <a:solidFill>
                  <a:srgbClr val="3333CC"/>
                </a:solidFill>
              </a:rPr>
              <a:t> </a:t>
            </a:r>
            <a:r>
              <a:rPr lang="en-US" sz="6000" b="1" dirty="0" err="1">
                <a:solidFill>
                  <a:srgbClr val="3333CC"/>
                </a:solidFill>
              </a:rPr>
              <a:t>যাপন</a:t>
            </a:r>
            <a:r>
              <a:rPr lang="en-US" sz="6000" b="1" dirty="0">
                <a:solidFill>
                  <a:srgbClr val="33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7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AE1B1-A2DC-4130-B090-F9AF6B41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622853"/>
            <a:ext cx="10469217" cy="60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034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0DC69-F963-4968-8AD2-1EFC1F0D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365125"/>
            <a:ext cx="6944139" cy="1569692"/>
          </a:xfrm>
        </p:spPr>
        <p:txBody>
          <a:bodyPr>
            <a:normAutofit/>
          </a:bodyPr>
          <a:lstStyle/>
          <a:p>
            <a:r>
              <a:rPr lang="en-US" sz="8000" b="1" dirty="0" err="1">
                <a:solidFill>
                  <a:srgbClr val="CC0000"/>
                </a:solidFill>
              </a:rPr>
              <a:t>পাঠ</a:t>
            </a:r>
            <a:r>
              <a:rPr lang="en-US" sz="8000" b="1" dirty="0">
                <a:solidFill>
                  <a:srgbClr val="CC0000"/>
                </a:solidFill>
              </a:rPr>
              <a:t> </a:t>
            </a:r>
            <a:r>
              <a:rPr lang="en-US" sz="8000" b="1" dirty="0" err="1">
                <a:solidFill>
                  <a:srgbClr val="CC0000"/>
                </a:solidFill>
              </a:rPr>
              <a:t>পরিচিতি</a:t>
            </a:r>
            <a:r>
              <a:rPr lang="en-US" sz="8000" b="1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B573-5DA4-462F-B098-C46BF5D5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660066"/>
                </a:solidFill>
              </a:rPr>
              <a:t>শ্রেণিঃ৪র্থ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660066"/>
                </a:solidFill>
              </a:rPr>
              <a:t>বিষয়ঃবিজ্ঞান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660066"/>
                </a:solidFill>
              </a:rPr>
              <a:t>পাঠঃঅধ্যায়</a:t>
            </a:r>
            <a:r>
              <a:rPr lang="en-US" sz="3200" dirty="0">
                <a:solidFill>
                  <a:srgbClr val="660066"/>
                </a:solidFill>
              </a:rPr>
              <a:t> ৫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660066"/>
                </a:solidFill>
              </a:rPr>
              <a:t>পাঠয়াংশঃ</a:t>
            </a:r>
            <a:r>
              <a:rPr lang="en-US" sz="3200" dirty="0">
                <a:solidFill>
                  <a:srgbClr val="660066"/>
                </a:solidFill>
              </a:rPr>
              <a:t> ৫.১ </a:t>
            </a:r>
            <a:r>
              <a:rPr lang="en-US" sz="3200" dirty="0" err="1">
                <a:solidFill>
                  <a:srgbClr val="660066"/>
                </a:solidFill>
              </a:rPr>
              <a:t>সুস্থ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জীবন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dirty="0" err="1">
                <a:solidFill>
                  <a:srgbClr val="660066"/>
                </a:solidFill>
              </a:rPr>
              <a:t>যাপন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660066"/>
                </a:solidFill>
              </a:rPr>
              <a:t>সময়ঃ৪০ </a:t>
            </a:r>
            <a:r>
              <a:rPr lang="en-US" sz="3200" dirty="0" err="1">
                <a:solidFill>
                  <a:srgbClr val="660066"/>
                </a:solidFill>
              </a:rPr>
              <a:t>মিনিট</a:t>
            </a:r>
            <a:endParaRPr lang="en-US" sz="3200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660066"/>
                </a:solidFill>
              </a:rPr>
              <a:t>তারিখঃ</a:t>
            </a:r>
            <a:r>
              <a:rPr lang="en-US" sz="3200" dirty="0">
                <a:solidFill>
                  <a:srgbClr val="660066"/>
                </a:solidFill>
              </a:rPr>
              <a:t> ০৫/০৭/২১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806B7-B8E3-401A-8678-00B362BB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9" y="1948071"/>
            <a:ext cx="3588947" cy="34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F379-5C93-44E2-910C-A6880AA4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2" y="431386"/>
            <a:ext cx="6745357" cy="1741971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008000"/>
                </a:solidFill>
              </a:rPr>
              <a:t>শিখনফল</a:t>
            </a:r>
            <a:r>
              <a:rPr lang="en-US" sz="72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7EBE-7993-4B19-AB0E-D1CC449BC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</a:rPr>
              <a:t>১। </a:t>
            </a:r>
            <a:r>
              <a:rPr lang="en-US" sz="4400" dirty="0" err="1">
                <a:solidFill>
                  <a:srgbClr val="002060"/>
                </a:solidFill>
              </a:rPr>
              <a:t>স্বাস্থ্যবিধি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পালনের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প্রয়োজনীয়তা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বলতে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পারবে</a:t>
            </a:r>
            <a:r>
              <a:rPr lang="en-US" sz="4400" dirty="0">
                <a:solidFill>
                  <a:srgbClr val="002060"/>
                </a:solidFill>
              </a:rPr>
              <a:t>।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</a:rPr>
              <a:t>২।স্বাস্থ্য </a:t>
            </a:r>
            <a:r>
              <a:rPr lang="en-US" sz="4400" dirty="0" err="1">
                <a:solidFill>
                  <a:srgbClr val="002060"/>
                </a:solidFill>
              </a:rPr>
              <a:t>রক্ষার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জন্য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যে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সকল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নিয়ম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কানুন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মেনে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চলতে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হয়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সেগুলো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বলতে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পারবে</a:t>
            </a:r>
            <a:r>
              <a:rPr lang="en-US" sz="4400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139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C6361-22FE-4414-A835-287D110B9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556591"/>
            <a:ext cx="10929730" cy="5620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 err="1">
                <a:solidFill>
                  <a:srgbClr val="CC6600"/>
                </a:solidFill>
              </a:rPr>
              <a:t>এসো</a:t>
            </a:r>
            <a:r>
              <a:rPr lang="en-US" sz="7200" b="1" dirty="0">
                <a:solidFill>
                  <a:srgbClr val="CC6600"/>
                </a:solidFill>
              </a:rPr>
              <a:t> </a:t>
            </a:r>
            <a:r>
              <a:rPr lang="en-US" sz="7200" b="1" dirty="0" err="1">
                <a:solidFill>
                  <a:srgbClr val="CC6600"/>
                </a:solidFill>
              </a:rPr>
              <a:t>কিছু</a:t>
            </a:r>
            <a:r>
              <a:rPr lang="en-US" sz="7200" b="1" dirty="0">
                <a:solidFill>
                  <a:srgbClr val="CC6600"/>
                </a:solidFill>
              </a:rPr>
              <a:t> </a:t>
            </a:r>
            <a:r>
              <a:rPr lang="en-US" sz="7200" b="1" dirty="0" err="1">
                <a:solidFill>
                  <a:srgbClr val="CC6600"/>
                </a:solidFill>
              </a:rPr>
              <a:t>ছবি</a:t>
            </a:r>
            <a:r>
              <a:rPr lang="en-US" sz="7200" b="1" dirty="0">
                <a:solidFill>
                  <a:srgbClr val="CC6600"/>
                </a:solidFill>
              </a:rPr>
              <a:t> </a:t>
            </a:r>
            <a:r>
              <a:rPr lang="en-US" sz="7200" b="1" dirty="0" err="1">
                <a:solidFill>
                  <a:srgbClr val="CC6600"/>
                </a:solidFill>
              </a:rPr>
              <a:t>দেখি</a:t>
            </a:r>
            <a:r>
              <a:rPr lang="en-US" sz="7200" b="1" dirty="0">
                <a:solidFill>
                  <a:srgbClr val="CC66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527C7-5A7B-4321-B06C-104BE4248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" y="2054086"/>
            <a:ext cx="3803374" cy="352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9259B-9C96-4811-BA21-6EDCDA45D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3" y="1736036"/>
            <a:ext cx="3684104" cy="4346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C7046-BAA8-43B2-9A4C-5FDCE5B5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20" y="1855305"/>
            <a:ext cx="3958379" cy="36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5CE1-61C3-4DB9-AF46-BB7D0521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err="1">
                <a:solidFill>
                  <a:srgbClr val="0099FF"/>
                </a:solidFill>
              </a:rPr>
              <a:t>সুস্থ</a:t>
            </a:r>
            <a:r>
              <a:rPr lang="en-US" sz="6000" b="1" dirty="0">
                <a:solidFill>
                  <a:srgbClr val="0099FF"/>
                </a:solidFill>
              </a:rPr>
              <a:t> </a:t>
            </a:r>
            <a:r>
              <a:rPr lang="en-US" sz="6000" b="1" dirty="0" err="1">
                <a:solidFill>
                  <a:srgbClr val="0099FF"/>
                </a:solidFill>
              </a:rPr>
              <a:t>থাকার</a:t>
            </a:r>
            <a:r>
              <a:rPr lang="en-US" sz="6000" b="1" dirty="0">
                <a:solidFill>
                  <a:srgbClr val="0099FF"/>
                </a:solidFill>
              </a:rPr>
              <a:t> </a:t>
            </a:r>
            <a:r>
              <a:rPr lang="en-US" sz="6000" b="1" dirty="0" err="1">
                <a:solidFill>
                  <a:srgbClr val="0099FF"/>
                </a:solidFill>
              </a:rPr>
              <a:t>জন্য</a:t>
            </a:r>
            <a:r>
              <a:rPr lang="en-US" sz="6000" b="1" dirty="0">
                <a:solidFill>
                  <a:srgbClr val="0099FF"/>
                </a:solidFill>
              </a:rPr>
              <a:t> </a:t>
            </a:r>
            <a:r>
              <a:rPr lang="en-US" sz="6000" b="1" dirty="0" err="1">
                <a:solidFill>
                  <a:srgbClr val="0099FF"/>
                </a:solidFill>
              </a:rPr>
              <a:t>তুমি</a:t>
            </a:r>
            <a:r>
              <a:rPr lang="en-US" sz="6000" b="1" dirty="0">
                <a:solidFill>
                  <a:srgbClr val="0099FF"/>
                </a:solidFill>
              </a:rPr>
              <a:t> </a:t>
            </a:r>
            <a:r>
              <a:rPr lang="en-US" sz="6000" b="1" dirty="0" err="1">
                <a:solidFill>
                  <a:srgbClr val="0099FF"/>
                </a:solidFill>
              </a:rPr>
              <a:t>কি</a:t>
            </a:r>
            <a:r>
              <a:rPr lang="en-US" sz="6000" b="1" dirty="0">
                <a:solidFill>
                  <a:srgbClr val="0099FF"/>
                </a:solidFill>
              </a:rPr>
              <a:t> </a:t>
            </a:r>
            <a:r>
              <a:rPr lang="en-US" sz="6000" b="1" dirty="0" err="1">
                <a:solidFill>
                  <a:srgbClr val="0099FF"/>
                </a:solidFill>
              </a:rPr>
              <a:t>কি</a:t>
            </a:r>
            <a:r>
              <a:rPr lang="en-US" sz="6000" b="1" dirty="0">
                <a:solidFill>
                  <a:srgbClr val="0099FF"/>
                </a:solidFill>
              </a:rPr>
              <a:t> </a:t>
            </a:r>
            <a:r>
              <a:rPr lang="en-US" sz="6000" b="1" dirty="0" err="1">
                <a:solidFill>
                  <a:srgbClr val="0099FF"/>
                </a:solidFill>
              </a:rPr>
              <a:t>কর</a:t>
            </a:r>
            <a:r>
              <a:rPr lang="en-US" sz="6000" b="1" dirty="0">
                <a:solidFill>
                  <a:srgbClr val="0099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84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355</TotalTime>
  <Words>250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আজকের পাঠে সবাইকে স্বাগত </vt:lpstr>
      <vt:lpstr>CLASS NO-14</vt:lpstr>
      <vt:lpstr>JANGAIL GOVT. PRIMARY                      SCHOOL,SADAR,SYLHET</vt:lpstr>
      <vt:lpstr>আজকের পাঠ </vt:lpstr>
      <vt:lpstr>PowerPoint Presentation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শরীরের  পরিষ্কার পরিচ্ছন্নতা </vt:lpstr>
      <vt:lpstr>বইয়ের সাথে সংযোগ স্থাপন </vt:lpstr>
      <vt:lpstr>মূল্যায়ন </vt:lpstr>
      <vt:lpstr>বাড়ির কাজ </vt:lpstr>
      <vt:lpstr>ধন্যবাদ ।আবার দেখা হবে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</dc:title>
  <dc:creator>User</dc:creator>
  <cp:lastModifiedBy>User</cp:lastModifiedBy>
  <cp:revision>24</cp:revision>
  <dcterms:created xsi:type="dcterms:W3CDTF">2021-07-05T04:36:51Z</dcterms:created>
  <dcterms:modified xsi:type="dcterms:W3CDTF">2021-07-05T15:02:11Z</dcterms:modified>
</cp:coreProperties>
</file>