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A2EF6-7F61-4C8E-B9C0-6ADF414AF179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6645D-72F2-426A-85DA-E2CAAA330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645D-72F2-426A-85DA-E2CAAA3307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2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D6DD55-6377-4196-B4CB-F8DF2C27FBB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92A494-34C5-421E-9434-6B3A116068D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port.gov.bd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তথ্য</a:t>
            </a:r>
            <a:r>
              <a:rPr lang="en-US" sz="4000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যোগাযোগ</a:t>
            </a:r>
            <a:r>
              <a:rPr lang="en-US" sz="4000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প্রযুক্তি</a:t>
            </a:r>
            <a:endParaRPr lang="en-GB" sz="4000" dirty="0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i="1" dirty="0" smtClean="0">
                <a:solidFill>
                  <a:srgbClr val="0070C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ওয়েব ডিজাইন পরিচিতি ও HTML</a:t>
            </a:r>
            <a:endParaRPr lang="en-GB" sz="2400" i="1" dirty="0">
              <a:solidFill>
                <a:srgbClr val="0070C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ধারণা</a:t>
            </a:r>
            <a:br>
              <a:rPr lang="en-US" dirty="0"/>
            </a:br>
            <a:r>
              <a:rPr lang="en-US" sz="2400" dirty="0"/>
              <a:t>ওয়েবসাইটের </a:t>
            </a:r>
            <a:r>
              <a:rPr lang="en-US" sz="2400" dirty="0" err="1" smtClean="0"/>
              <a:t>ভাষা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ক্লায়েন্ট</a:t>
            </a:r>
            <a:r>
              <a:rPr lang="en-US" dirty="0" smtClean="0"/>
              <a:t> </a:t>
            </a:r>
            <a:r>
              <a:rPr lang="en-US" dirty="0" err="1" smtClean="0"/>
              <a:t>সাইডে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ওয়েবসাইট</a:t>
            </a:r>
            <a:r>
              <a:rPr lang="en-US" dirty="0" smtClean="0"/>
              <a:t> </a:t>
            </a:r>
            <a:r>
              <a:rPr lang="en-US" dirty="0" err="1" smtClean="0"/>
              <a:t>চলে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২টি </a:t>
            </a:r>
            <a:r>
              <a:rPr lang="en-US" dirty="0" err="1" smtClean="0"/>
              <a:t>ভাষা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HTML : Hyper Text Markup Language  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ওয়েবসাইটের কাঠামো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endParaRPr lang="en-US" dirty="0" smtClean="0"/>
          </a:p>
          <a:p>
            <a:pPr lvl="2">
              <a:buFont typeface="Wingdings" pitchFamily="2" charset="2"/>
              <a:buChar char="q"/>
            </a:pPr>
            <a:r>
              <a:rPr lang="en-US" dirty="0" err="1" smtClean="0"/>
              <a:t>ব্রাউজার</a:t>
            </a:r>
            <a:r>
              <a:rPr lang="en-US" dirty="0" smtClean="0"/>
              <a:t> HTML </a:t>
            </a:r>
            <a:r>
              <a:rPr lang="en-US" dirty="0" err="1" smtClean="0"/>
              <a:t>ট্যাগ</a:t>
            </a:r>
            <a:r>
              <a:rPr lang="en-US" dirty="0" smtClean="0"/>
              <a:t> </a:t>
            </a:r>
            <a:r>
              <a:rPr lang="en-US" dirty="0" err="1" smtClean="0"/>
              <a:t>অনুসারে</a:t>
            </a:r>
            <a:r>
              <a:rPr lang="en-US" dirty="0" smtClean="0"/>
              <a:t> </a:t>
            </a:r>
            <a:r>
              <a:rPr lang="en-US" dirty="0" err="1" smtClean="0"/>
              <a:t>ওয়েবসাইটক</a:t>
            </a:r>
            <a:r>
              <a:rPr lang="en-US" dirty="0" smtClean="0"/>
              <a:t> </a:t>
            </a:r>
            <a:r>
              <a:rPr lang="en-US" dirty="0" err="1" smtClean="0"/>
              <a:t>প্রদর্শন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CSS: Cascading Style Sheet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err="1" smtClean="0"/>
              <a:t>ওয়েবসাইটকে</a:t>
            </a:r>
            <a:r>
              <a:rPr lang="en-US" dirty="0" smtClean="0"/>
              <a:t> </a:t>
            </a:r>
            <a:r>
              <a:rPr lang="en-US" dirty="0" err="1" smtClean="0"/>
              <a:t>আকর্ষনীয়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err="1" smtClean="0"/>
              <a:t>সুন্দর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উপস্থাপন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51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ধারণা</a:t>
            </a:r>
            <a:br>
              <a:rPr lang="en-US" dirty="0"/>
            </a:br>
            <a:r>
              <a:rPr lang="en-US" sz="2400" dirty="0"/>
              <a:t>ওয়েবসাইটের </a:t>
            </a:r>
            <a:r>
              <a:rPr lang="en-US" sz="2400" dirty="0" err="1"/>
              <a:t>ভাষা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8" y="1893332"/>
            <a:ext cx="1933845" cy="37343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93332"/>
            <a:ext cx="4247718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52400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Visit yelp.com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86977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CSS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590440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CSS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9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ধারণা</a:t>
            </a:r>
            <a:br>
              <a:rPr lang="en-US" dirty="0"/>
            </a:br>
            <a:r>
              <a:rPr lang="en-US" sz="2400" dirty="0"/>
              <a:t>ওয়েবসাইটের </a:t>
            </a:r>
            <a:r>
              <a:rPr lang="en-US" sz="2400" dirty="0" err="1"/>
              <a:t>ভাষা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সার্ভার</a:t>
            </a:r>
            <a:r>
              <a:rPr lang="en-US" dirty="0" smtClean="0"/>
              <a:t> </a:t>
            </a:r>
            <a:r>
              <a:rPr lang="en-US" dirty="0" err="1" smtClean="0"/>
              <a:t>সাইডে</a:t>
            </a:r>
            <a:r>
              <a:rPr lang="en-US" dirty="0" smtClean="0"/>
              <a:t> </a:t>
            </a:r>
            <a:r>
              <a:rPr lang="en-US" dirty="0" err="1" smtClean="0"/>
              <a:t>সফটওয়ারের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ভাষা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পিএইচপি</a:t>
            </a:r>
            <a:r>
              <a:rPr lang="en-US" dirty="0" smtClean="0"/>
              <a:t>(PHP)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পাইথন</a:t>
            </a:r>
            <a:r>
              <a:rPr lang="en-US" dirty="0" smtClean="0"/>
              <a:t>(Python)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জাভা</a:t>
            </a:r>
            <a:r>
              <a:rPr lang="en-US" dirty="0" smtClean="0"/>
              <a:t>(Java)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রুবি</a:t>
            </a:r>
            <a:r>
              <a:rPr lang="en-US" dirty="0" smtClean="0"/>
              <a:t>(Ruby)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কাজঃ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ক্লায়েন্ট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প্রাপ্ত</a:t>
            </a:r>
            <a:r>
              <a:rPr lang="en-US" dirty="0" smtClean="0"/>
              <a:t> </a:t>
            </a:r>
            <a:r>
              <a:rPr lang="en-US" dirty="0" err="1" smtClean="0"/>
              <a:t>রিকোয়েস্টগুলোকে</a:t>
            </a:r>
            <a:r>
              <a:rPr lang="en-US" dirty="0" smtClean="0"/>
              <a:t> </a:t>
            </a:r>
            <a:r>
              <a:rPr lang="en-US" dirty="0" err="1" smtClean="0"/>
              <a:t>প্রসেস</a:t>
            </a:r>
            <a:r>
              <a:rPr lang="en-US" dirty="0"/>
              <a:t> </a:t>
            </a:r>
            <a:r>
              <a:rPr lang="en-US" dirty="0" err="1" smtClean="0"/>
              <a:t>করে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ক্লায়েন্টকে</a:t>
            </a:r>
            <a:r>
              <a:rPr lang="en-US" dirty="0" smtClean="0"/>
              <a:t> </a:t>
            </a:r>
            <a:r>
              <a:rPr lang="en-US" dirty="0" err="1" smtClean="0"/>
              <a:t>পাঠানোর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রেসপন্স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ডায়নামিক</a:t>
            </a:r>
            <a:r>
              <a:rPr lang="en-US" dirty="0" smtClean="0"/>
              <a:t> </a:t>
            </a:r>
            <a:r>
              <a:rPr lang="en-US" dirty="0" err="1" smtClean="0"/>
              <a:t>ওয়েবসাইটে</a:t>
            </a:r>
            <a:r>
              <a:rPr lang="en-US" dirty="0" smtClean="0"/>
              <a:t> </a:t>
            </a:r>
            <a:r>
              <a:rPr lang="en-US" dirty="0" err="1" smtClean="0"/>
              <a:t>সার্ভারের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ক্লায়েন্টেই</a:t>
            </a:r>
            <a:r>
              <a:rPr lang="en-US" dirty="0" smtClean="0"/>
              <a:t> </a:t>
            </a:r>
            <a:r>
              <a:rPr lang="en-US" dirty="0" err="1" smtClean="0"/>
              <a:t>সম্পন্ন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জাভাস্ক্রিপ্ট</a:t>
            </a:r>
            <a:r>
              <a:rPr lang="en-US" dirty="0" smtClean="0"/>
              <a:t>(JavaScript)</a:t>
            </a:r>
          </a:p>
        </p:txBody>
      </p:sp>
    </p:spTree>
    <p:extLst>
      <p:ext uri="{BB962C8B-B14F-4D97-AF65-F5344CB8AC3E}">
        <p14:creationId xmlns:p14="http://schemas.microsoft.com/office/powerpoint/2010/main" val="258666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ধারণা</a:t>
            </a:r>
            <a:br>
              <a:rPr lang="en-US" dirty="0"/>
            </a:br>
            <a:r>
              <a:rPr lang="en-US" sz="2400" dirty="0"/>
              <a:t>ওয়েবসাইটের </a:t>
            </a:r>
            <a:r>
              <a:rPr lang="en-US" sz="2400" dirty="0" smtClean="0"/>
              <a:t>কাঠামো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ওয়েবসাইটঃ</a:t>
            </a:r>
            <a:r>
              <a:rPr lang="en-US" dirty="0" smtClean="0"/>
              <a:t> </a:t>
            </a:r>
            <a:r>
              <a:rPr lang="en-US" dirty="0" err="1" smtClean="0"/>
              <a:t>একাধিক</a:t>
            </a:r>
            <a:r>
              <a:rPr lang="en-US" dirty="0" smtClean="0"/>
              <a:t> </a:t>
            </a:r>
            <a:r>
              <a:rPr lang="en-US" dirty="0" err="1" smtClean="0"/>
              <a:t>ওয়েবপেজের</a:t>
            </a:r>
            <a:r>
              <a:rPr lang="en-US" dirty="0" smtClean="0"/>
              <a:t> </a:t>
            </a:r>
            <a:r>
              <a:rPr lang="en-US" dirty="0" err="1" smtClean="0"/>
              <a:t>সমষ্টি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হোমপেজঃ</a:t>
            </a:r>
            <a:r>
              <a:rPr lang="en-US" dirty="0" smtClean="0"/>
              <a:t> </a:t>
            </a:r>
            <a:r>
              <a:rPr lang="en-US" dirty="0" err="1" smtClean="0"/>
              <a:t>ওয়েবসাইট</a:t>
            </a:r>
            <a:r>
              <a:rPr lang="en-US" dirty="0" smtClean="0"/>
              <a:t> </a:t>
            </a:r>
            <a:r>
              <a:rPr lang="en-US" dirty="0" err="1" smtClean="0"/>
              <a:t>ভিজিট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প্রথমেই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পেজটি</a:t>
            </a:r>
            <a:r>
              <a:rPr lang="en-US" dirty="0" smtClean="0"/>
              <a:t> </a:t>
            </a:r>
            <a:r>
              <a:rPr lang="en-US" dirty="0" err="1" smtClean="0"/>
              <a:t>আসে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8" y="2895600"/>
            <a:ext cx="6185112" cy="33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8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ধারণা</a:t>
            </a:r>
            <a:br>
              <a:rPr lang="en-US" dirty="0"/>
            </a:br>
            <a:r>
              <a:rPr lang="en-US" sz="2400" dirty="0"/>
              <a:t>ওয়েবসাইটের কাঠামো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/>
              <a:t>অডিও</a:t>
            </a:r>
            <a:r>
              <a:rPr lang="en-US" dirty="0"/>
              <a:t>,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শেয়ারিং</a:t>
            </a:r>
            <a:r>
              <a:rPr lang="en-US" dirty="0"/>
              <a:t> </a:t>
            </a:r>
            <a:r>
              <a:rPr lang="en-US" dirty="0" err="1"/>
              <a:t>ওয়েবসাইটে</a:t>
            </a:r>
            <a:r>
              <a:rPr lang="en-US" dirty="0"/>
              <a:t> </a:t>
            </a:r>
            <a:r>
              <a:rPr lang="en-US" dirty="0" err="1"/>
              <a:t>অডিও</a:t>
            </a:r>
            <a:r>
              <a:rPr lang="en-US" dirty="0"/>
              <a:t>/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আলাদা</a:t>
            </a:r>
            <a:r>
              <a:rPr lang="en-US" dirty="0"/>
              <a:t> </a:t>
            </a:r>
            <a:r>
              <a:rPr lang="en-US" dirty="0" err="1"/>
              <a:t>পেজ</a:t>
            </a:r>
            <a:r>
              <a:rPr lang="en-US" dirty="0"/>
              <a:t> </a:t>
            </a:r>
            <a:r>
              <a:rPr lang="en-US" dirty="0" err="1"/>
              <a:t>থাকতে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ব্লগ</a:t>
            </a:r>
            <a:r>
              <a:rPr lang="en-US" dirty="0"/>
              <a:t> </a:t>
            </a:r>
            <a:r>
              <a:rPr lang="en-US" dirty="0" err="1"/>
              <a:t>ওয়েবসাইটে</a:t>
            </a:r>
            <a:r>
              <a:rPr lang="en-US" dirty="0"/>
              <a:t> </a:t>
            </a:r>
            <a:r>
              <a:rPr lang="en-US" dirty="0" err="1"/>
              <a:t>প্রতিটি</a:t>
            </a:r>
            <a:r>
              <a:rPr lang="en-US" dirty="0"/>
              <a:t> </a:t>
            </a:r>
            <a:r>
              <a:rPr lang="en-US" dirty="0" err="1"/>
              <a:t>ব্লগের</a:t>
            </a:r>
            <a:r>
              <a:rPr lang="en-US" dirty="0"/>
              <a:t> </a:t>
            </a:r>
            <a:r>
              <a:rPr lang="en-US" dirty="0" err="1"/>
              <a:t>একেকটি</a:t>
            </a:r>
            <a:r>
              <a:rPr lang="en-US" dirty="0"/>
              <a:t> </a:t>
            </a:r>
            <a:r>
              <a:rPr lang="en-US" dirty="0" err="1" smtClean="0"/>
              <a:t>পেজ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dirty="0" err="1" smtClean="0"/>
              <a:t>ইউজার</a:t>
            </a:r>
            <a:r>
              <a:rPr lang="en-US" dirty="0" smtClean="0"/>
              <a:t> </a:t>
            </a:r>
            <a:r>
              <a:rPr lang="en-US" dirty="0" err="1" smtClean="0"/>
              <a:t>অ্যাকাউন্টের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আলাদা</a:t>
            </a:r>
            <a:r>
              <a:rPr lang="en-US" dirty="0" smtClean="0"/>
              <a:t> </a:t>
            </a:r>
            <a:r>
              <a:rPr lang="en-US" dirty="0" err="1" smtClean="0"/>
              <a:t>পেজ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এছাড়াও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প্রচলিত</a:t>
            </a:r>
            <a:r>
              <a:rPr lang="en-US" dirty="0" smtClean="0"/>
              <a:t> </a:t>
            </a:r>
            <a:r>
              <a:rPr lang="en-US" dirty="0" err="1" smtClean="0"/>
              <a:t>পেজ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যোগাযোগ</a:t>
            </a:r>
            <a:r>
              <a:rPr lang="en-US" dirty="0" smtClean="0"/>
              <a:t>(Contact us)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(About)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প্রায়শ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জিজ্ঞাসা</a:t>
            </a:r>
            <a:r>
              <a:rPr lang="en-US" dirty="0" smtClean="0"/>
              <a:t>(Frequently Asked Question or FAQ)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88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095999" cy="4572000"/>
          </a:xfrm>
        </p:spPr>
      </p:pic>
    </p:spTree>
    <p:extLst>
      <p:ext uri="{BB962C8B-B14F-4D97-AF65-F5344CB8AC3E}">
        <p14:creationId xmlns:p14="http://schemas.microsoft.com/office/powerpoint/2010/main" val="296609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6926470" cy="3733800"/>
          </a:xfrm>
        </p:spPr>
      </p:pic>
    </p:spTree>
    <p:extLst>
      <p:ext uri="{BB962C8B-B14F-4D97-AF65-F5344CB8AC3E}">
        <p14:creationId xmlns:p14="http://schemas.microsoft.com/office/powerpoint/2010/main" val="5511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আলোচ্য বিষয়ঃ </a:t>
            </a:r>
          </a:p>
          <a:p>
            <a:pPr marL="0" indent="0" algn="ctr">
              <a:buNone/>
            </a:pPr>
            <a:r>
              <a:rPr lang="en-US" sz="3000" i="1" dirty="0" smtClean="0">
                <a:solidFill>
                  <a:srgbClr val="C0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ওয়েব </a:t>
            </a:r>
            <a:r>
              <a:rPr lang="en-US" sz="3000" i="1" dirty="0">
                <a:solidFill>
                  <a:srgbClr val="C0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ডিজাইন পরিচিতি ও </a:t>
            </a:r>
            <a:r>
              <a:rPr lang="en-US" sz="3000" i="1" dirty="0" smtClean="0">
                <a:solidFill>
                  <a:srgbClr val="C0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HTML</a:t>
            </a:r>
          </a:p>
          <a:p>
            <a:pPr algn="ctr">
              <a:buFont typeface="Wingdings" pitchFamily="2" charset="2"/>
              <a:buChar char="q"/>
            </a:pPr>
            <a:r>
              <a:rPr lang="en-US" sz="1900" i="1" dirty="0" smtClean="0">
                <a:solidFill>
                  <a:srgbClr val="00206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ওয়েব ডিজাইনের ধারণা</a:t>
            </a:r>
          </a:p>
          <a:p>
            <a:pPr algn="ctr">
              <a:buFont typeface="Wingdings" pitchFamily="2" charset="2"/>
              <a:buChar char="q"/>
            </a:pPr>
            <a:r>
              <a:rPr lang="en-US" sz="1900" i="1" dirty="0" smtClean="0">
                <a:solidFill>
                  <a:srgbClr val="00206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ওয়েবসাইটের কাঠামো</a:t>
            </a:r>
          </a:p>
          <a:p>
            <a:pPr marL="0" indent="0">
              <a:buNone/>
            </a:pPr>
            <a:endParaRPr lang="en-US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indent="0">
              <a:buNone/>
            </a:pPr>
            <a:endParaRPr lang="en-US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indent="0">
              <a:buNone/>
            </a:pPr>
            <a:endParaRPr lang="en-US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indent="0">
              <a:buNone/>
            </a:pPr>
            <a:endParaRPr lang="en-US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indent="0">
              <a:buNone/>
            </a:pPr>
            <a:endParaRPr lang="en-US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indent="0">
              <a:buNone/>
            </a:pPr>
            <a:endParaRPr lang="en-US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indent="0" algn="r">
              <a:buNone/>
            </a:pP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Nirmala UI" pitchFamily="34" charset="0"/>
                <a:cs typeface="Times New Roman" pitchFamily="18" charset="0"/>
              </a:rPr>
              <a:t>Presented by: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ea typeface="Nirmala UI" pitchFamily="34" charset="0"/>
                <a:cs typeface="Times New Roman" pitchFamily="18" charset="0"/>
              </a:rPr>
              <a:t>Abdul Karim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Nirmala UI" pitchFamily="34" charset="0"/>
                <a:cs typeface="Times New Roman" pitchFamily="18" charset="0"/>
              </a:rPr>
              <a:t>Lecturer(ICT)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Nirmala UI" pitchFamily="34" charset="0"/>
                <a:cs typeface="Times New Roman" pitchFamily="18" charset="0"/>
              </a:rPr>
              <a:t>IQBAL SIDDIQUEE COLLEGE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Nirmala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5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ওয়েব ডিজাইনের ধারণা </a:t>
            </a:r>
            <a:br>
              <a:rPr lang="en-US" dirty="0" smtClean="0"/>
            </a:br>
            <a:r>
              <a:rPr lang="en-US" sz="2400" dirty="0" smtClean="0"/>
              <a:t>Motivation behind WWW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বিগত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শতাব্দীর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দ্বিতীয়ার্ধে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বিশ্ববিদ্যালয়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,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গবেষণাগার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,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সরকারী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প্রতিষ্ঠানে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কম্পিউটারের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ব্যপক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ব্যবহার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শুরু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হয়</a:t>
            </a:r>
            <a:r>
              <a:rPr lang="en-US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।</a:t>
            </a:r>
            <a:endParaRPr lang="en-US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তথ্য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সংগ্রহ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,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যাচাই-বাছাই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,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প্রক্রিয়াকরনে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কম্পিউটার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ব্যবহার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বৃদ্ধি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পায়</a:t>
            </a:r>
            <a:r>
              <a:rPr lang="en-US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।</a:t>
            </a:r>
            <a:endParaRPr lang="en-US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ফলশ্রুতিতে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,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এক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কম্পিউটারের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সাথে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অন্য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কম্পিউটারের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ফাইল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আদান-প্রদান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করার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জন্য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কম্পিউটারগুলোকে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সংযুক্ত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করার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প্রয়োজন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দেখা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দেয়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এ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চাহিদা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থেকেই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টিম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বার্নার্স-লি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ওয়ার্ল্ড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ওয়াইড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ওয়েব</a:t>
            </a:r>
            <a:r>
              <a:rPr lang="en-US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(www: World Wide Web)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তৈরি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dirty="0" err="1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করেন</a:t>
            </a:r>
            <a:r>
              <a:rPr lang="en-US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।</a:t>
            </a:r>
            <a:endParaRPr lang="en-GB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7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ওয়েব ডিজাইনের </a:t>
            </a:r>
            <a:r>
              <a:rPr lang="en-US" sz="3200" dirty="0" smtClean="0"/>
              <a:t>ধারণা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www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ক্রমবিকাশ</a:t>
            </a:r>
            <a:r>
              <a:rPr lang="en-US" sz="2400" dirty="0" smtClean="0"/>
              <a:t>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টিম</a:t>
            </a:r>
            <a:r>
              <a:rPr lang="en-US" dirty="0" smtClean="0"/>
              <a:t> </a:t>
            </a:r>
            <a:r>
              <a:rPr lang="en-US" dirty="0" err="1" smtClean="0"/>
              <a:t>বার্নার্স-লি</a:t>
            </a:r>
            <a:r>
              <a:rPr lang="en-US" dirty="0" smtClean="0"/>
              <a:t> ১৯৮৯ </a:t>
            </a:r>
            <a:r>
              <a:rPr lang="en-US" dirty="0" err="1" smtClean="0"/>
              <a:t>সালে</a:t>
            </a:r>
            <a:r>
              <a:rPr lang="en-US" dirty="0" smtClean="0"/>
              <a:t> </a:t>
            </a:r>
            <a:r>
              <a:rPr lang="en-US" dirty="0" err="1" smtClean="0"/>
              <a:t>ওয়েবের</a:t>
            </a:r>
            <a:r>
              <a:rPr lang="en-US" dirty="0" smtClean="0"/>
              <a:t> ধারণা </a:t>
            </a:r>
            <a:r>
              <a:rPr lang="en-US" dirty="0" err="1" smtClean="0"/>
              <a:t>প্রদান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তখন</a:t>
            </a:r>
            <a:r>
              <a:rPr lang="en-US" dirty="0" smtClean="0"/>
              <a:t> </a:t>
            </a:r>
            <a:r>
              <a:rPr lang="en-US" dirty="0" err="1" smtClean="0"/>
              <a:t>আইপি</a:t>
            </a:r>
            <a:r>
              <a:rPr lang="en-US" dirty="0" smtClean="0"/>
              <a:t>(IP) </a:t>
            </a:r>
            <a:r>
              <a:rPr lang="en-US" dirty="0" err="1" smtClean="0"/>
              <a:t>অ্যাড্রেস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একাধিক</a:t>
            </a:r>
            <a:r>
              <a:rPr lang="en-US" dirty="0" smtClean="0"/>
              <a:t> </a:t>
            </a:r>
            <a:r>
              <a:rPr lang="en-US" dirty="0" err="1" smtClean="0"/>
              <a:t>কম্পিটারে</a:t>
            </a:r>
            <a:r>
              <a:rPr lang="en-US" dirty="0" smtClean="0"/>
              <a:t> </a:t>
            </a:r>
            <a:r>
              <a:rPr lang="en-US" dirty="0" err="1" smtClean="0"/>
              <a:t>ডকুমেন্ট</a:t>
            </a:r>
            <a:r>
              <a:rPr lang="en-US" dirty="0" smtClean="0"/>
              <a:t> </a:t>
            </a:r>
            <a:r>
              <a:rPr lang="en-US" dirty="0" err="1" smtClean="0"/>
              <a:t>আদান-প্রদান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হত</a:t>
            </a:r>
            <a:r>
              <a:rPr lang="en-US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পরবর্তিতে</a:t>
            </a:r>
            <a:r>
              <a:rPr lang="en-US" dirty="0" smtClean="0"/>
              <a:t> </a:t>
            </a:r>
            <a:r>
              <a:rPr lang="en-US" dirty="0" err="1" smtClean="0"/>
              <a:t>বিশ্বের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কম্পিউটারকে</a:t>
            </a:r>
            <a:r>
              <a:rPr lang="en-US" dirty="0" smtClean="0"/>
              <a:t> </a:t>
            </a:r>
            <a:r>
              <a:rPr lang="en-US" dirty="0" err="1" smtClean="0"/>
              <a:t>ইন্টারনেটের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সংযুক্ত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ধারণা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Hypertext: </a:t>
            </a:r>
            <a:r>
              <a:rPr lang="en-US" dirty="0" err="1" smtClean="0"/>
              <a:t>ইন্টারনেট</a:t>
            </a:r>
            <a:r>
              <a:rPr lang="en-US" dirty="0" smtClean="0"/>
              <a:t> </a:t>
            </a:r>
            <a:r>
              <a:rPr lang="en-US" dirty="0" err="1" smtClean="0"/>
              <a:t>ব্যাবহার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লিখিত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Hyperlink: </a:t>
            </a:r>
            <a:r>
              <a:rPr lang="en-US" dirty="0" err="1" smtClean="0"/>
              <a:t>হাইপারটেক্সটগুলো</a:t>
            </a:r>
            <a:r>
              <a:rPr lang="en-US" dirty="0" smtClean="0"/>
              <a:t> </a:t>
            </a:r>
            <a:r>
              <a:rPr lang="en-US" dirty="0" err="1" smtClean="0"/>
              <a:t>খুজে</a:t>
            </a:r>
            <a:r>
              <a:rPr lang="en-US" dirty="0" smtClean="0"/>
              <a:t> </a:t>
            </a:r>
            <a:r>
              <a:rPr lang="en-US" dirty="0" err="1" smtClean="0"/>
              <a:t>পাওয়ার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লিংক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১৯৯০ </a:t>
            </a:r>
            <a:r>
              <a:rPr lang="en-US" dirty="0" err="1" smtClean="0"/>
              <a:t>সালে</a:t>
            </a:r>
            <a:r>
              <a:rPr lang="en-US" dirty="0"/>
              <a:t> </a:t>
            </a:r>
            <a:r>
              <a:rPr lang="en-US" dirty="0" err="1" smtClean="0"/>
              <a:t>টিম</a:t>
            </a:r>
            <a:r>
              <a:rPr lang="en-US" dirty="0" smtClean="0"/>
              <a:t> </a:t>
            </a:r>
            <a:r>
              <a:rPr lang="en-US" dirty="0" err="1" smtClean="0"/>
              <a:t>বার্নার্স-লি</a:t>
            </a:r>
            <a:r>
              <a:rPr lang="en-US" dirty="0" smtClean="0"/>
              <a:t> ও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সহকর্মীরা</a:t>
            </a:r>
            <a:r>
              <a:rPr lang="en-US" dirty="0" smtClean="0"/>
              <a:t> </a:t>
            </a:r>
            <a:r>
              <a:rPr lang="en-US" dirty="0" err="1" smtClean="0"/>
              <a:t>ইন্টারনেটের</a:t>
            </a:r>
            <a:r>
              <a:rPr lang="en-US" dirty="0" smtClean="0"/>
              <a:t> </a:t>
            </a:r>
            <a:r>
              <a:rPr lang="en-US" dirty="0" err="1" smtClean="0"/>
              <a:t>ধারনাটিকে</a:t>
            </a:r>
            <a:r>
              <a:rPr lang="en-US" dirty="0" smtClean="0"/>
              <a:t> </a:t>
            </a:r>
            <a:r>
              <a:rPr lang="en-US" dirty="0" err="1" smtClean="0"/>
              <a:t>আরো</a:t>
            </a:r>
            <a:r>
              <a:rPr lang="en-US" dirty="0" smtClean="0"/>
              <a:t> </a:t>
            </a:r>
            <a:r>
              <a:rPr lang="en-US" dirty="0" err="1" smtClean="0"/>
              <a:t>সংগঠিত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/>
              <a:t>।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624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</a:t>
            </a:r>
            <a:r>
              <a:rPr lang="en-US" dirty="0" smtClean="0"/>
              <a:t>ধারণা</a:t>
            </a:r>
            <a:br>
              <a:rPr lang="en-US" dirty="0" smtClean="0"/>
            </a:br>
            <a:r>
              <a:rPr lang="en-US" sz="2400" dirty="0" err="1" smtClean="0"/>
              <a:t>ওয়েবপেজ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ওয়েবপেজঃ</a:t>
            </a:r>
            <a:r>
              <a:rPr lang="en-US" dirty="0" smtClean="0"/>
              <a:t> </a:t>
            </a:r>
            <a:r>
              <a:rPr lang="en-US" dirty="0" err="1" smtClean="0"/>
              <a:t>ওয়ার্ল্ড</a:t>
            </a:r>
            <a:r>
              <a:rPr lang="en-US" dirty="0" smtClean="0"/>
              <a:t> </a:t>
            </a:r>
            <a:r>
              <a:rPr lang="en-US" dirty="0" err="1" smtClean="0"/>
              <a:t>ওয়াইড</a:t>
            </a:r>
            <a:r>
              <a:rPr lang="en-US" dirty="0" smtClean="0"/>
              <a:t> </a:t>
            </a:r>
            <a:r>
              <a:rPr lang="en-US" dirty="0" err="1" smtClean="0"/>
              <a:t>ওয়েবের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Hypertext </a:t>
            </a:r>
            <a:r>
              <a:rPr lang="en-US" dirty="0" err="1" smtClean="0"/>
              <a:t>ডকুমেন্ট</a:t>
            </a:r>
            <a:r>
              <a:rPr lang="en-GB" dirty="0" smtClean="0"/>
              <a:t>।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2788067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38400"/>
            <a:ext cx="4167554" cy="32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ধারণা</a:t>
            </a:r>
            <a:br>
              <a:rPr lang="en-US" dirty="0"/>
            </a:br>
            <a:r>
              <a:rPr lang="en-US" sz="2400" dirty="0" err="1" smtClean="0"/>
              <a:t>ওয়েবসাইট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ওয়েবসাইট</a:t>
            </a:r>
            <a:r>
              <a:rPr lang="en-GB" dirty="0" smtClean="0"/>
              <a:t>ঃ </a:t>
            </a:r>
            <a:r>
              <a:rPr lang="en-GB" dirty="0" err="1" smtClean="0"/>
              <a:t>কোন</a:t>
            </a:r>
            <a:r>
              <a:rPr lang="en-GB" dirty="0" smtClean="0"/>
              <a:t> </a:t>
            </a:r>
            <a:r>
              <a:rPr lang="en-GB" dirty="0" err="1" smtClean="0"/>
              <a:t>ডোমেইন</a:t>
            </a:r>
            <a:r>
              <a:rPr lang="en-GB" dirty="0" smtClean="0"/>
              <a:t> </a:t>
            </a:r>
            <a:r>
              <a:rPr lang="en-GB" dirty="0" err="1" smtClean="0"/>
              <a:t>নেম</a:t>
            </a:r>
            <a:r>
              <a:rPr lang="en-GB" dirty="0" smtClean="0"/>
              <a:t> </a:t>
            </a:r>
            <a:r>
              <a:rPr lang="en-GB" dirty="0" err="1" smtClean="0"/>
              <a:t>এর</a:t>
            </a:r>
            <a:r>
              <a:rPr lang="en-GB" dirty="0" smtClean="0"/>
              <a:t> </a:t>
            </a:r>
            <a:r>
              <a:rPr lang="en-GB" dirty="0" err="1" smtClean="0"/>
              <a:t>অধীনে</a:t>
            </a:r>
            <a:r>
              <a:rPr lang="en-GB" dirty="0" smtClean="0"/>
              <a:t> </a:t>
            </a:r>
            <a:r>
              <a:rPr lang="en-GB" dirty="0" err="1" smtClean="0"/>
              <a:t>সম্পর্কযুক্ত</a:t>
            </a:r>
            <a:r>
              <a:rPr lang="en-GB" dirty="0" smtClean="0"/>
              <a:t> </a:t>
            </a:r>
            <a:r>
              <a:rPr lang="en-GB" dirty="0" err="1" smtClean="0"/>
              <a:t>কতগুলো</a:t>
            </a:r>
            <a:r>
              <a:rPr lang="en-GB" dirty="0" smtClean="0"/>
              <a:t> </a:t>
            </a:r>
            <a:r>
              <a:rPr lang="en-GB" dirty="0" err="1" smtClean="0"/>
              <a:t>ওয়েবপেজের</a:t>
            </a:r>
            <a:r>
              <a:rPr lang="en-GB" dirty="0" smtClean="0"/>
              <a:t> </a:t>
            </a:r>
            <a:r>
              <a:rPr lang="en-GB" dirty="0" err="1" smtClean="0"/>
              <a:t>সমষ্টি</a:t>
            </a:r>
            <a:r>
              <a:rPr lang="en-GB" dirty="0" smtClean="0"/>
              <a:t>।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2590800"/>
            <a:ext cx="5982535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ধারণা</a:t>
            </a:r>
            <a:br>
              <a:rPr lang="en-US" dirty="0"/>
            </a:br>
            <a:r>
              <a:rPr lang="en-US" sz="2400" dirty="0" smtClean="0"/>
              <a:t>ওয়েব </a:t>
            </a:r>
            <a:r>
              <a:rPr lang="en-US" sz="2400" dirty="0" err="1" smtClean="0"/>
              <a:t>ব্রাউজার</a:t>
            </a:r>
            <a:r>
              <a:rPr lang="en-US" sz="2400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ওয়েব </a:t>
            </a:r>
            <a:r>
              <a:rPr lang="en-US" dirty="0" err="1" smtClean="0"/>
              <a:t>ব্রাউজার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সফটওয়ার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ওয়েবসাইটগুলো</a:t>
            </a:r>
            <a:r>
              <a:rPr lang="en-US" dirty="0" smtClean="0"/>
              <a:t> </a:t>
            </a:r>
            <a:r>
              <a:rPr lang="en-US" dirty="0" err="1" smtClean="0"/>
              <a:t>নিজের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কম্পিউটারে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ব্রাউজ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19400"/>
            <a:ext cx="4953000" cy="33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1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ধারণা</a:t>
            </a:r>
            <a:br>
              <a:rPr lang="en-US" dirty="0"/>
            </a:br>
            <a:r>
              <a:rPr lang="en-US" sz="2400" dirty="0" smtClean="0"/>
              <a:t>ওয়েবসাইটের </a:t>
            </a:r>
            <a:r>
              <a:rPr lang="en-US" sz="2400" dirty="0" err="1" smtClean="0"/>
              <a:t>প্রকারভেদ</a:t>
            </a:r>
            <a:r>
              <a:rPr lang="en-US" sz="2400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ওয়েবসাইট</a:t>
            </a:r>
            <a:r>
              <a:rPr lang="en-US" dirty="0" smtClean="0"/>
              <a:t> ২ </a:t>
            </a:r>
            <a:r>
              <a:rPr lang="en-US" dirty="0" err="1" smtClean="0"/>
              <a:t>ধরনের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স্ট্যাটিক</a:t>
            </a:r>
            <a:r>
              <a:rPr lang="en-US" dirty="0"/>
              <a:t> </a:t>
            </a:r>
            <a:r>
              <a:rPr lang="en-US" dirty="0" err="1" smtClean="0"/>
              <a:t>ওয়েবসাইট</a:t>
            </a:r>
            <a:r>
              <a:rPr lang="en-US" dirty="0" smtClean="0"/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err="1" smtClean="0"/>
              <a:t>কন্টেন্ট</a:t>
            </a:r>
            <a:r>
              <a:rPr lang="en-US" dirty="0" smtClean="0"/>
              <a:t> </a:t>
            </a:r>
            <a:r>
              <a:rPr lang="en-US" dirty="0" err="1" smtClean="0"/>
              <a:t>অপরিবর্তনশীল</a:t>
            </a:r>
            <a:r>
              <a:rPr lang="en-US" dirty="0" smtClean="0"/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err="1" smtClean="0"/>
              <a:t>চলমান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আপডেট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ডায়নামিক</a:t>
            </a:r>
            <a:r>
              <a:rPr lang="en-US" dirty="0" smtClean="0"/>
              <a:t> </a:t>
            </a:r>
            <a:r>
              <a:rPr lang="en-US" dirty="0" err="1" smtClean="0"/>
              <a:t>ওয়েবসাইট</a:t>
            </a:r>
            <a:endParaRPr lang="en-US" dirty="0" smtClean="0"/>
          </a:p>
          <a:p>
            <a:pPr lvl="2">
              <a:buFont typeface="Wingdings" pitchFamily="2" charset="2"/>
              <a:buChar char="q"/>
            </a:pPr>
            <a:r>
              <a:rPr lang="en-US" dirty="0" err="1" smtClean="0"/>
              <a:t>ব্যবহারকারীর</a:t>
            </a:r>
            <a:r>
              <a:rPr lang="en-US" dirty="0" smtClean="0"/>
              <a:t> </a:t>
            </a:r>
            <a:r>
              <a:rPr lang="en-US" dirty="0" err="1" smtClean="0"/>
              <a:t>ইনপুটের</a:t>
            </a:r>
            <a:r>
              <a:rPr lang="en-US" dirty="0"/>
              <a:t> </a:t>
            </a:r>
            <a:r>
              <a:rPr lang="en-US" dirty="0" err="1" smtClean="0"/>
              <a:t>ভিত্তিতে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আউটপুট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এ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ওয়েবসাইটকে</a:t>
            </a:r>
            <a:r>
              <a:rPr lang="en-US" dirty="0" smtClean="0"/>
              <a:t> ওয়েব </a:t>
            </a:r>
            <a:r>
              <a:rPr lang="en-US" dirty="0" err="1" smtClean="0"/>
              <a:t>অ্যাপ্লিকেশন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endParaRPr lang="en-GB" dirty="0" smtClean="0"/>
          </a:p>
          <a:p>
            <a:pPr lvl="3">
              <a:buFont typeface="Wingdings" pitchFamily="2" charset="2"/>
              <a:buChar char="q"/>
            </a:pPr>
            <a:r>
              <a:rPr lang="en-US" dirty="0" smtClean="0">
                <a:hlinkClick r:id="rId2"/>
              </a:rPr>
              <a:t>www.google.com</a:t>
            </a:r>
            <a:endParaRPr lang="en-US" dirty="0" smtClean="0"/>
          </a:p>
          <a:p>
            <a:pPr lvl="3">
              <a:buFont typeface="Wingdings" pitchFamily="2" charset="2"/>
              <a:buChar char="q"/>
            </a:pPr>
            <a:r>
              <a:rPr lang="en-US" dirty="0" smtClean="0">
                <a:hlinkClick r:id="rId3"/>
              </a:rPr>
              <a:t>www.passport.gov.bd</a:t>
            </a:r>
            <a:endParaRPr lang="en-US" dirty="0" smtClean="0"/>
          </a:p>
          <a:p>
            <a:pPr marL="100584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839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ওয়েব ডিজাইনের ধারণা</a:t>
            </a:r>
            <a:br>
              <a:rPr lang="en-US" dirty="0"/>
            </a:br>
            <a:r>
              <a:rPr lang="en-US" sz="2400" dirty="0" smtClean="0"/>
              <a:t>ওয়েবসাইটের</a:t>
            </a:r>
            <a:r>
              <a:rPr lang="en-US" sz="2400" dirty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ওয়েবসাইট</a:t>
            </a:r>
            <a:r>
              <a:rPr lang="en-US" dirty="0" smtClean="0"/>
              <a:t> ২টি </a:t>
            </a:r>
            <a:r>
              <a:rPr lang="en-US" dirty="0" err="1" smtClean="0"/>
              <a:t>অংশে</a:t>
            </a:r>
            <a:r>
              <a:rPr lang="en-US" dirty="0" smtClean="0"/>
              <a:t> </a:t>
            </a:r>
            <a:r>
              <a:rPr lang="en-US" dirty="0" err="1" smtClean="0"/>
              <a:t>বিভক্ত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ক্লায়েন্টঃ</a:t>
            </a:r>
            <a:r>
              <a:rPr lang="en-US" dirty="0" smtClean="0"/>
              <a:t> </a:t>
            </a:r>
            <a:r>
              <a:rPr lang="en-US" dirty="0" err="1" smtClean="0"/>
              <a:t>ব্যবহারকারীর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সার্ভারের</a:t>
            </a:r>
            <a:r>
              <a:rPr lang="en-US" dirty="0" smtClean="0"/>
              <a:t> </a:t>
            </a:r>
            <a:r>
              <a:rPr lang="en-US" dirty="0" err="1" smtClean="0"/>
              <a:t>কাছে</a:t>
            </a:r>
            <a:r>
              <a:rPr lang="en-US" dirty="0" smtClean="0"/>
              <a:t> </a:t>
            </a:r>
            <a:r>
              <a:rPr lang="en-US" dirty="0" err="1" smtClean="0"/>
              <a:t>রিকোয়েস্ট</a:t>
            </a:r>
            <a:r>
              <a:rPr lang="en-US" dirty="0" smtClean="0"/>
              <a:t> </a:t>
            </a:r>
            <a:r>
              <a:rPr lang="en-US" dirty="0" err="1" smtClean="0"/>
              <a:t>পাঠায়</a:t>
            </a:r>
            <a:r>
              <a:rPr lang="en-US" dirty="0" smtClean="0"/>
              <a:t>। </a:t>
            </a:r>
            <a:r>
              <a:rPr lang="en-US" dirty="0" err="1" smtClean="0"/>
              <a:t>উদাঃ</a:t>
            </a:r>
            <a:r>
              <a:rPr lang="en-US" dirty="0" smtClean="0"/>
              <a:t> </a:t>
            </a:r>
            <a:r>
              <a:rPr lang="en-US" dirty="0" err="1" smtClean="0"/>
              <a:t>ব্রাউজার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/>
              <a:t>সার্ভারঃ</a:t>
            </a:r>
            <a:r>
              <a:rPr lang="en-US" dirty="0"/>
              <a:t> </a:t>
            </a:r>
            <a:r>
              <a:rPr lang="en-US" dirty="0" err="1" smtClean="0"/>
              <a:t>ক্লায়েন্টের</a:t>
            </a:r>
            <a:r>
              <a:rPr lang="en-US" dirty="0" smtClean="0"/>
              <a:t> </a:t>
            </a:r>
            <a:r>
              <a:rPr lang="en-US" dirty="0" err="1" smtClean="0"/>
              <a:t>রিকোয়েস্ট</a:t>
            </a:r>
            <a:r>
              <a:rPr lang="en-US" dirty="0" smtClean="0"/>
              <a:t> </a:t>
            </a:r>
            <a:r>
              <a:rPr lang="en-US" dirty="0" err="1" smtClean="0"/>
              <a:t>অনুসারে</a:t>
            </a:r>
            <a:r>
              <a:rPr lang="en-US" dirty="0" smtClean="0"/>
              <a:t> </a:t>
            </a:r>
            <a:r>
              <a:rPr lang="en-US" dirty="0" err="1" smtClean="0"/>
              <a:t>রেসপন্স</a:t>
            </a:r>
            <a:r>
              <a:rPr lang="en-US" dirty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জবাব</a:t>
            </a:r>
            <a:r>
              <a:rPr lang="en-US" dirty="0" smtClean="0"/>
              <a:t> </a:t>
            </a:r>
            <a:r>
              <a:rPr lang="en-US" dirty="0" err="1" smtClean="0"/>
              <a:t>পাঠায়</a:t>
            </a:r>
            <a:r>
              <a:rPr lang="en-US" dirty="0" smtClean="0"/>
              <a:t>। </a:t>
            </a:r>
            <a:r>
              <a:rPr lang="en-US" dirty="0" err="1" smtClean="0"/>
              <a:t>উদাঃ</a:t>
            </a:r>
            <a:r>
              <a:rPr lang="en-US" dirty="0" smtClean="0"/>
              <a:t> </a:t>
            </a:r>
            <a:r>
              <a:rPr lang="en-US" dirty="0" err="1" smtClean="0"/>
              <a:t>অ্যাপাচি</a:t>
            </a:r>
            <a:r>
              <a:rPr lang="en-US" dirty="0" smtClean="0"/>
              <a:t> </a:t>
            </a:r>
            <a:r>
              <a:rPr lang="en-US" dirty="0" err="1" smtClean="0"/>
              <a:t>সার্ভার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81399"/>
            <a:ext cx="3505200" cy="24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84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425</Words>
  <Application>Microsoft Office PowerPoint</Application>
  <PresentationFormat>On-screen Show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তথ্য ও যোগাযোগ প্রযুক্তি</vt:lpstr>
      <vt:lpstr>PowerPoint Presentation</vt:lpstr>
      <vt:lpstr>ওয়েব ডিজাইনের ধারণা  Motivation behind WWW</vt:lpstr>
      <vt:lpstr>ওয়েব ডিজাইনের ধারণা www এর ক্রমবিকাশ </vt:lpstr>
      <vt:lpstr>ওয়েব ডিজাইনের ধারণা ওয়েবপেজ</vt:lpstr>
      <vt:lpstr>ওয়েব ডিজাইনের ধারণা ওয়েবসাইট</vt:lpstr>
      <vt:lpstr>ওয়েব ডিজাইনের ধারণা ওয়েব ব্রাউজার </vt:lpstr>
      <vt:lpstr>ওয়েব ডিজাইনের ধারণা ওয়েবসাইটের প্রকারভেদ </vt:lpstr>
      <vt:lpstr>ওয়েব ডিজাইনের ধারণা ওয়েবসাইটের উপাদান </vt:lpstr>
      <vt:lpstr>ওয়েব ডিজাইনের ধারণা ওয়েবসাইটের ভাষা</vt:lpstr>
      <vt:lpstr>ওয়েব ডিজাইনের ধারণা ওয়েবসাইটের ভাষা</vt:lpstr>
      <vt:lpstr>ওয়েব ডিজাইনের ধারণা ওয়েবসাইটের ভাষা</vt:lpstr>
      <vt:lpstr>ওয়েব ডিজাইনের ধারণা ওয়েবসাইটের কাঠামো </vt:lpstr>
      <vt:lpstr>ওয়েব ডিজাইনের ধারণা ওয়েবসাইটের কাঠামো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তথ্য ও যোগাযোগ প্রযুক্তি</dc:title>
  <dc:creator>Karim Ahmed</dc:creator>
  <cp:lastModifiedBy>Karim Ahmed</cp:lastModifiedBy>
  <cp:revision>27</cp:revision>
  <dcterms:created xsi:type="dcterms:W3CDTF">2021-07-05T03:17:33Z</dcterms:created>
  <dcterms:modified xsi:type="dcterms:W3CDTF">2021-07-08T09:57:37Z</dcterms:modified>
</cp:coreProperties>
</file>