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07" r:id="rId2"/>
    <p:sldId id="308" r:id="rId3"/>
    <p:sldId id="268" r:id="rId4"/>
    <p:sldId id="270" r:id="rId5"/>
    <p:sldId id="258" r:id="rId6"/>
    <p:sldId id="259" r:id="rId7"/>
    <p:sldId id="286" r:id="rId8"/>
    <p:sldId id="289" r:id="rId9"/>
    <p:sldId id="290" r:id="rId10"/>
    <p:sldId id="295" r:id="rId11"/>
    <p:sldId id="303" r:id="rId12"/>
    <p:sldId id="304" r:id="rId13"/>
    <p:sldId id="297" r:id="rId14"/>
    <p:sldId id="305" r:id="rId15"/>
    <p:sldId id="306" r:id="rId16"/>
    <p:sldId id="281" r:id="rId17"/>
    <p:sldId id="276" r:id="rId18"/>
    <p:sldId id="274" r:id="rId19"/>
    <p:sldId id="273" r:id="rId20"/>
    <p:sldId id="279" r:id="rId21"/>
    <p:sldId id="277" r:id="rId22"/>
    <p:sldId id="302" r:id="rId23"/>
    <p:sldId id="32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i Kaishar" initials="MK" lastIdx="1" clrIdx="0">
    <p:extLst>
      <p:ext uri="{19B8F6BF-5375-455C-9EA6-DF929625EA0E}">
        <p15:presenceInfo xmlns:p15="http://schemas.microsoft.com/office/powerpoint/2012/main" userId="Mahi Kaish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FF"/>
    <a:srgbClr val="FF00FF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EA9AE-78F8-4B40-B301-49272028F271}" type="datetimeFigureOut">
              <a:rPr lang="en-GB" smtClean="0"/>
              <a:pPr/>
              <a:t>09/07/2021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CA55-AA17-41FE-94BC-B378F34B97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796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1077F-FD2D-42A7-8A53-FB21B76829AC}" type="datetimeFigureOut">
              <a:rPr lang="en-GB" smtClean="0"/>
              <a:pPr/>
              <a:t>09/07/2021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EC9C4-A3CB-4133-9603-334D3D5ADD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2378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3159-8B18-46E8-B16D-D15CB9EA7C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6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স্লাইডের জন্য সর্বোচ্চ তিন মিনিট সময় নির্ধারণ করুন।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atin typeface="NikoshBAN" pitchFamily="2" charset="0"/>
                <a:cs typeface="NikoshBAN" pitchFamily="2" charset="0"/>
              </a:rPr>
              <a:t>পাঠ শিরোনাম বের করার জন্য প্রথমে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ভিডিওটি  দেখিয়ে 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শিক্ষার্থীদের প্রশ্ন করুন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এবং বিশেষক্ষেত্রে আপনি শিক্ষার্থীদের সাহায্য করতে পারেন।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atin typeface="NikoshBAN" pitchFamily="2" charset="0"/>
                <a:cs typeface="NikoshBAN" pitchFamily="2" charset="0"/>
              </a:rPr>
              <a:t> ভিডিওতে যে ঘটনাটি দেখলে তা কি মানুষ সৃষ্টি করেছে? (না)।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atin typeface="NikoshBAN" pitchFamily="2" charset="0"/>
                <a:cs typeface="NikoshBAN" pitchFamily="2" charset="0"/>
              </a:rPr>
              <a:t>তাহলে এটি কোন ধরনের ঘটনা?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atin typeface="NikoshBAN" pitchFamily="2" charset="0"/>
                <a:cs typeface="NikoshBAN" pitchFamily="2" charset="0"/>
              </a:rPr>
              <a:t>এটি একটি প্রাকৃতিক ঘটনা।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atin typeface="NikoshBAN" pitchFamily="2" charset="0"/>
                <a:cs typeface="NikoshBAN" pitchFamily="2" charset="0"/>
              </a:rPr>
              <a:t>এই প্রাকৃতিক ঘটনা সম্পর্কে জানতে হলে আমাদের কী জানা প্রয়োজন? (বিজ্ঞান)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atin typeface="NikoshBAN" pitchFamily="2" charset="0"/>
                <a:cs typeface="NikoshBAN" pitchFamily="2" charset="0"/>
              </a:rPr>
              <a:t>আজ আমরা শিখব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বিজ্ঞান ও বৈজ্ঞানিক প্রক্রিয়া।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তবে বিষয় শিক্ষক ইচ্ছে করলে স্লাইডে উল্লেখিত প্রশ্নোত্তর মুছে দিয়ে নিজের মত করে কাজটি করতে পারেন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10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এই পাঠ শেষে অর্জিতব্য শিখনফলকে সামনে রেখে </a:t>
            </a:r>
            <a:r>
              <a:rPr lang="bn-BD" dirty="0"/>
              <a:t>পাঠকে</a:t>
            </a:r>
            <a:r>
              <a:rPr lang="bn-BD" baseline="0" dirty="0"/>
              <a:t> ধারাবাহিকভাবে পরিচালনার উদ্দেশ্যে </a:t>
            </a:r>
            <a:r>
              <a:rPr lang="bn-BD" dirty="0"/>
              <a:t>এই স্লাইডটি </a:t>
            </a:r>
            <a:r>
              <a:rPr lang="bn-BD" baseline="0" dirty="0"/>
              <a:t>রাখা হয়েছে।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89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3159-8B18-46E8-B16D-D15CB9EA7C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17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3159-8B18-46E8-B16D-D15CB9EA7C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61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3159-8B18-46E8-B16D-D15CB9EA7C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9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pPr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5101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pPr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5314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pPr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893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pPr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1055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pPr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15310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pPr/>
              <a:t>09/07/2021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87141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pPr/>
              <a:t>09/07/2021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243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pPr/>
              <a:t>09/07/2021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719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pPr/>
              <a:t>09/07/2021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5053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pPr/>
              <a:t>09/07/2021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43471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pPr/>
              <a:t>09/07/2021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20260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77216-9B9F-426A-A0B2-16024A23BF5D}" type="datetimeFigureOut">
              <a:rPr lang="en-GB" smtClean="0"/>
              <a:pPr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0AE17-A8AB-4B7E-AB6E-80CBD52CFC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43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ratankantinath21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0E9072-29BE-4442-83E8-372FFB671BEA}"/>
              </a:ext>
            </a:extLst>
          </p:cNvPr>
          <p:cNvSpPr txBox="1"/>
          <p:nvPr/>
        </p:nvSpPr>
        <p:spPr>
          <a:xfrm>
            <a:off x="1952368" y="1108590"/>
            <a:ext cx="531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4">
                    <a:lumMod val="50000"/>
                  </a:schemeClr>
                </a:solidFill>
              </a:rPr>
              <a:t>আজকের ক্লাসে সকলকে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EA8936-97F2-4027-97FA-9A28E1B1218A}"/>
              </a:ext>
            </a:extLst>
          </p:cNvPr>
          <p:cNvSpPr/>
          <p:nvPr/>
        </p:nvSpPr>
        <p:spPr>
          <a:xfrm>
            <a:off x="2379692" y="5469877"/>
            <a:ext cx="200801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 err="1">
                <a:solidFill>
                  <a:srgbClr val="FF0000"/>
                </a:solidFill>
              </a:rPr>
              <a:t>আমরা</a:t>
            </a:r>
            <a:r>
              <a:rPr lang="en-US" sz="1350" b="1" dirty="0">
                <a:solidFill>
                  <a:srgbClr val="FF0000"/>
                </a:solidFill>
              </a:rPr>
              <a:t> </a:t>
            </a:r>
            <a:r>
              <a:rPr lang="en-US" sz="1350" b="1" dirty="0" err="1">
                <a:solidFill>
                  <a:srgbClr val="FF0000"/>
                </a:solidFill>
              </a:rPr>
              <a:t>সবাই</a:t>
            </a:r>
            <a:r>
              <a:rPr lang="en-US" sz="1350" b="1" dirty="0">
                <a:solidFill>
                  <a:srgbClr val="FF0000"/>
                </a:solidFill>
              </a:rPr>
              <a:t> </a:t>
            </a:r>
            <a:r>
              <a:rPr lang="en-US" sz="1350" b="1" dirty="0" err="1">
                <a:solidFill>
                  <a:srgbClr val="FF0000"/>
                </a:solidFill>
              </a:rPr>
              <a:t>নিরাপদ</a:t>
            </a:r>
            <a:r>
              <a:rPr lang="en-US" sz="1350" b="1" dirty="0">
                <a:solidFill>
                  <a:srgbClr val="FF0000"/>
                </a:solidFill>
              </a:rPr>
              <a:t> </a:t>
            </a:r>
            <a:r>
              <a:rPr lang="en-US" sz="1350" b="1" dirty="0" err="1">
                <a:solidFill>
                  <a:srgbClr val="FF0000"/>
                </a:solidFill>
              </a:rPr>
              <a:t>থাকি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122A9B-0403-4C68-B70F-0C22815AB48E}"/>
              </a:ext>
            </a:extLst>
          </p:cNvPr>
          <p:cNvSpPr txBox="1"/>
          <p:nvPr/>
        </p:nvSpPr>
        <p:spPr>
          <a:xfrm>
            <a:off x="5314950" y="5465645"/>
            <a:ext cx="1948767" cy="45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solidFill>
                  <a:srgbClr val="FF0000"/>
                </a:solidFill>
              </a:rPr>
              <a:t>সামাজিক</a:t>
            </a:r>
            <a:r>
              <a:rPr lang="en-US" sz="1350" b="1" dirty="0">
                <a:solidFill>
                  <a:srgbClr val="FF0000"/>
                </a:solidFill>
              </a:rPr>
              <a:t>  </a:t>
            </a:r>
            <a:r>
              <a:rPr lang="en-US" sz="1350" b="1" dirty="0" err="1">
                <a:solidFill>
                  <a:srgbClr val="FF0000"/>
                </a:solidFill>
              </a:rPr>
              <a:t>দূরত্ব</a:t>
            </a:r>
            <a:r>
              <a:rPr lang="en-US" sz="1350" b="1" dirty="0">
                <a:solidFill>
                  <a:srgbClr val="FF0000"/>
                </a:solidFill>
              </a:rPr>
              <a:t> </a:t>
            </a:r>
            <a:r>
              <a:rPr lang="en-US" sz="1350" b="1" dirty="0" err="1">
                <a:solidFill>
                  <a:srgbClr val="FF0000"/>
                </a:solidFill>
              </a:rPr>
              <a:t>বজায়</a:t>
            </a:r>
            <a:r>
              <a:rPr lang="en-US" sz="1350" b="1" dirty="0">
                <a:solidFill>
                  <a:srgbClr val="FF0000"/>
                </a:solidFill>
              </a:rPr>
              <a:t> </a:t>
            </a:r>
            <a:r>
              <a:rPr lang="en-US" sz="1350" b="1" dirty="0" err="1">
                <a:solidFill>
                  <a:srgbClr val="FF0000"/>
                </a:solidFill>
              </a:rPr>
              <a:t>রাখি</a:t>
            </a:r>
            <a:endParaRPr lang="en-US" sz="1350" b="1" dirty="0">
              <a:solidFill>
                <a:srgbClr val="FF0000"/>
              </a:solidFill>
            </a:endParaRPr>
          </a:p>
          <a:p>
            <a:endParaRPr lang="en-US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D618FC-A541-4880-B023-84FDF8499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9" y="2741853"/>
            <a:ext cx="7281582" cy="27237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C19395-E3E1-4A5E-966F-8C109CC20D46}"/>
              </a:ext>
            </a:extLst>
          </p:cNvPr>
          <p:cNvSpPr/>
          <p:nvPr/>
        </p:nvSpPr>
        <p:spPr>
          <a:xfrm rot="10800000">
            <a:off x="6664678" y="1124619"/>
            <a:ext cx="2145575" cy="8473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E9F3B17F-E663-43B1-9231-DED29715C3F7}"/>
              </a:ext>
            </a:extLst>
          </p:cNvPr>
          <p:cNvSpPr/>
          <p:nvPr/>
        </p:nvSpPr>
        <p:spPr>
          <a:xfrm>
            <a:off x="641829" y="1028700"/>
            <a:ext cx="1193411" cy="170892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065E61-339C-43E5-A988-DBE065D2AA62}"/>
              </a:ext>
            </a:extLst>
          </p:cNvPr>
          <p:cNvSpPr/>
          <p:nvPr/>
        </p:nvSpPr>
        <p:spPr>
          <a:xfrm>
            <a:off x="3292502" y="1959481"/>
            <a:ext cx="1948767" cy="4837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00CC00"/>
                </a:solidFill>
                <a:latin typeface="NikoshBAN" panose="02000000000000000000" pitchFamily="2" charset="0"/>
              </a:rPr>
              <a:t>স্বাগতম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5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777240" y="594360"/>
            <a:ext cx="77724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ইলেক্ট্রণ</a:t>
            </a:r>
            <a:r>
              <a:rPr lang="en-US" sz="6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বিন্যাস</a:t>
            </a:r>
            <a:r>
              <a:rPr lang="en-US" sz="6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6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383" y="3912325"/>
            <a:ext cx="8360228" cy="2318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মৌলের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পরমানুতে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ইলেক্ট্রণ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নিউক্লিয়াসের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বাইরে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নির্দিষ্ট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কক্ষপথে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বিশেষ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নিয়মে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সাজানো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ইলেক্ট্রণ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বিন্যাস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  <p:sp>
        <p:nvSpPr>
          <p:cNvPr id="5" name="Oval 4"/>
          <p:cNvSpPr/>
          <p:nvPr/>
        </p:nvSpPr>
        <p:spPr>
          <a:xfrm>
            <a:off x="5562600" y="2743200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5400" y="2590800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Oval 6"/>
          <p:cNvSpPr/>
          <p:nvPr/>
        </p:nvSpPr>
        <p:spPr>
          <a:xfrm>
            <a:off x="5562600" y="2438400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01440" y="2590800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Oval 8"/>
          <p:cNvSpPr/>
          <p:nvPr/>
        </p:nvSpPr>
        <p:spPr>
          <a:xfrm>
            <a:off x="3505200" y="2362200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Oval 9"/>
          <p:cNvSpPr/>
          <p:nvPr/>
        </p:nvSpPr>
        <p:spPr>
          <a:xfrm>
            <a:off x="3505200" y="2743200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Oval 11"/>
          <p:cNvSpPr/>
          <p:nvPr/>
        </p:nvSpPr>
        <p:spPr>
          <a:xfrm>
            <a:off x="4343400" y="3581400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Oval 12"/>
          <p:cNvSpPr/>
          <p:nvPr/>
        </p:nvSpPr>
        <p:spPr>
          <a:xfrm>
            <a:off x="4724400" y="3581400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Oval 13"/>
          <p:cNvSpPr/>
          <p:nvPr/>
        </p:nvSpPr>
        <p:spPr>
          <a:xfrm>
            <a:off x="4219303" y="2246811"/>
            <a:ext cx="783771" cy="801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</a:t>
            </a:r>
          </a:p>
        </p:txBody>
      </p:sp>
      <p:sp>
        <p:nvSpPr>
          <p:cNvPr id="15" name="Oval 14"/>
          <p:cNvSpPr/>
          <p:nvPr/>
        </p:nvSpPr>
        <p:spPr>
          <a:xfrm>
            <a:off x="3581400" y="1524000"/>
            <a:ext cx="2133600" cy="220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54137" y="1432560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Oval 16"/>
          <p:cNvSpPr/>
          <p:nvPr/>
        </p:nvSpPr>
        <p:spPr>
          <a:xfrm>
            <a:off x="4572000" y="1445623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" name="Oval 19"/>
          <p:cNvSpPr/>
          <p:nvPr/>
        </p:nvSpPr>
        <p:spPr>
          <a:xfrm>
            <a:off x="3981994" y="1920240"/>
            <a:ext cx="1269274" cy="1456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777240" y="646611"/>
            <a:ext cx="77724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কক্ষপথ</a:t>
            </a:r>
            <a:r>
              <a:rPr lang="en-US" sz="6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6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383" y="3912325"/>
            <a:ext cx="8360228" cy="2318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ইলেক্ট্রণ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পথে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নিউক্লিয়াসের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চারদিকে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ঘুরে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শক্তিস্তর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কক্ষপথ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0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  <p:sp>
        <p:nvSpPr>
          <p:cNvPr id="19" name="Oval 18"/>
          <p:cNvSpPr/>
          <p:nvPr/>
        </p:nvSpPr>
        <p:spPr>
          <a:xfrm>
            <a:off x="3534619" y="1782982"/>
            <a:ext cx="2064992" cy="20509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45630" y="2071950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40926" y="2416628"/>
            <a:ext cx="783771" cy="801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9" name="Left Arrow 8"/>
          <p:cNvSpPr/>
          <p:nvPr/>
        </p:nvSpPr>
        <p:spPr>
          <a:xfrm>
            <a:off x="5599611" y="1948566"/>
            <a:ext cx="2458324" cy="673802"/>
          </a:xfrm>
          <a:prstGeom prst="leftArrow">
            <a:avLst>
              <a:gd name="adj1" fmla="val 50599"/>
              <a:gd name="adj2" fmla="val 724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কক্ষপথ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00925 C 0.05799 -0.05551 0.12865 -0.03955 0.16407 0.02867 C 0.19844 0.0969 0.18559 0.19079 0.13507 0.23728 C 0.08386 0.28446 0.01337 0.26711 -0.0217 0.19935 C -0.05711 0.13113 -0.04409 0.03792 0.0073 -0.00925 Z " pathEditMode="relative" rAng="-2074333" ptsTypes="fffff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12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94582" y="1243950"/>
            <a:ext cx="4213423" cy="42183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91409" y="1714208"/>
            <a:ext cx="3136086" cy="3199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52270" y="2302997"/>
            <a:ext cx="2064992" cy="2050967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0293" y="4946280"/>
            <a:ext cx="609600" cy="4481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 =2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28626" y="5463532"/>
            <a:ext cx="609600" cy="4481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 =3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35830" y="5961200"/>
            <a:ext cx="609600" cy="4481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 =4 </a:t>
            </a:r>
          </a:p>
        </p:txBody>
      </p:sp>
      <p:sp>
        <p:nvSpPr>
          <p:cNvPr id="11" name="Oval 10"/>
          <p:cNvSpPr/>
          <p:nvPr/>
        </p:nvSpPr>
        <p:spPr>
          <a:xfrm>
            <a:off x="1783462" y="696364"/>
            <a:ext cx="5334000" cy="535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9589548">
            <a:off x="4801108" y="1605943"/>
            <a:ext cx="2803226" cy="579409"/>
          </a:xfrm>
          <a:prstGeom prst="leftArrow">
            <a:avLst>
              <a:gd name="adj1" fmla="val 50599"/>
              <a:gd name="adj2" fmla="val 724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659528" y="2972074"/>
            <a:ext cx="2583135" cy="737778"/>
          </a:xfrm>
          <a:prstGeom prst="leftArrow">
            <a:avLst>
              <a:gd name="adj1" fmla="val 50599"/>
              <a:gd name="adj2" fmla="val 724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কক্ষপথ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 rot="2740479">
            <a:off x="4970230" y="5168528"/>
            <a:ext cx="2458324" cy="673802"/>
          </a:xfrm>
          <a:prstGeom prst="leftArrow">
            <a:avLst>
              <a:gd name="adj1" fmla="val 50599"/>
              <a:gd name="adj2" fmla="val 724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কক্ষপথ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31223" y="4308248"/>
            <a:ext cx="609600" cy="4481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 =1 </a:t>
            </a:r>
          </a:p>
        </p:txBody>
      </p:sp>
      <p:sp>
        <p:nvSpPr>
          <p:cNvPr id="43" name="Right Arrow 42"/>
          <p:cNvSpPr/>
          <p:nvPr/>
        </p:nvSpPr>
        <p:spPr>
          <a:xfrm rot="2677231">
            <a:off x="1135956" y="676467"/>
            <a:ext cx="2240870" cy="76700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 কক্ষপথ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840649" y="2622405"/>
            <a:ext cx="1387492" cy="1383426"/>
            <a:chOff x="-1744028" y="4818120"/>
            <a:chExt cx="1387492" cy="1383426"/>
          </a:xfrm>
        </p:grpSpPr>
        <p:sp>
          <p:nvSpPr>
            <p:cNvPr id="46" name="Oval 45"/>
            <p:cNvSpPr/>
            <p:nvPr/>
          </p:nvSpPr>
          <p:spPr>
            <a:xfrm>
              <a:off x="-1744028" y="4818120"/>
              <a:ext cx="1387492" cy="1383426"/>
            </a:xfrm>
            <a:prstGeom prst="ellipse">
              <a:avLst/>
            </a:prstGeom>
            <a:pattFill prst="pct50">
              <a:fgClr>
                <a:schemeClr val="accent2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-909350" y="5383705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-1382251" y="5045538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-1021267" y="5132682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-1623480" y="5181338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-1526440" y="5783791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-1227319" y="5833953"/>
              <a:ext cx="265158" cy="264417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-1382251" y="5290169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-1367462" y="5467601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-780039" y="5570055"/>
              <a:ext cx="230831" cy="33552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-896806" y="5181339"/>
              <a:ext cx="265266" cy="32881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-1134299" y="5590009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-1457228" y="5525480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-1215999" y="5618053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-1511811" y="5633430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-1435315" y="5800654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-780038" y="5369388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-1102514" y="5782783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-1050341" y="5467005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-897941" y="5251105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-1411506" y="5328630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-1507669" y="5610842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-1218366" y="5477180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-1223129" y="5101185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-1289380" y="5816255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-1644413" y="5501216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-812665" y="5806580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-1174508" y="5197882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-1722402" y="5644519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-1742500" y="5177930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-621695" y="5472751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-1227320" y="5912841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-921780" y="4976512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-1235386" y="5587633"/>
              <a:ext cx="265158" cy="26441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-881124" y="5546230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-1347934" y="4917240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-1535873" y="5114430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-1106705" y="5865854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-635292" y="5640155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-726038" y="5116850"/>
              <a:ext cx="265158" cy="2644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-1150642" y="5500293"/>
              <a:ext cx="241229" cy="2159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-1268027" y="5409244"/>
              <a:ext cx="241229" cy="2159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flipH="1">
              <a:off x="-1101827" y="5238782"/>
              <a:ext cx="241327" cy="26848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-1030028" y="5503041"/>
              <a:ext cx="241229" cy="2159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-987327" y="5357401"/>
              <a:ext cx="241229" cy="2159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-799218" y="5573457"/>
              <a:ext cx="241229" cy="2159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-1235023" y="5747602"/>
              <a:ext cx="241229" cy="2159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3" name="Right Arrow 92"/>
          <p:cNvSpPr/>
          <p:nvPr/>
        </p:nvSpPr>
        <p:spPr>
          <a:xfrm rot="19403199">
            <a:off x="260745" y="5117839"/>
            <a:ext cx="2240870" cy="76700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৪র্থ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কক্ষপথ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3" grpId="0" animBg="1"/>
      <p:bldP spid="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5327" y="535577"/>
            <a:ext cx="7886700" cy="1123405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800080"/>
                </a:solidFill>
                <a:latin typeface="SutonnyOMJ" pitchFamily="2" charset="0"/>
                <a:cs typeface="SutonnyOMJ" pitchFamily="2" charset="0"/>
              </a:rPr>
              <a:t>প্রতিটি</a:t>
            </a:r>
            <a:r>
              <a:rPr lang="en-US" sz="3600" dirty="0">
                <a:solidFill>
                  <a:srgbClr val="80008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SutonnyOMJ" pitchFamily="2" charset="0"/>
                <a:cs typeface="SutonnyOMJ" pitchFamily="2" charset="0"/>
              </a:rPr>
              <a:t>কক্ষপথে</a:t>
            </a:r>
            <a:r>
              <a:rPr lang="en-US" sz="3600" dirty="0">
                <a:solidFill>
                  <a:srgbClr val="80008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SutonnyOMJ" pitchFamily="2" charset="0"/>
                <a:cs typeface="SutonnyOMJ" pitchFamily="2" charset="0"/>
              </a:rPr>
              <a:t>কতটি</a:t>
            </a:r>
            <a:r>
              <a:rPr lang="en-US" sz="3600" dirty="0">
                <a:solidFill>
                  <a:srgbClr val="80008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dirty="0">
                <a:solidFill>
                  <a:srgbClr val="80008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SutonnyOMJ" pitchFamily="2" charset="0"/>
                <a:cs typeface="SutonnyOMJ" pitchFamily="2" charset="0"/>
              </a:rPr>
              <a:t>ইলেক্ট্রণ</a:t>
            </a:r>
            <a:r>
              <a:rPr lang="en-US" sz="3600" dirty="0">
                <a:solidFill>
                  <a:srgbClr val="80008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SutonnyOMJ" pitchFamily="2" charset="0"/>
                <a:cs typeface="SutonnyOMJ" pitchFamily="2" charset="0"/>
              </a:rPr>
              <a:t>থাকবে</a:t>
            </a:r>
            <a:r>
              <a:rPr lang="en-US" sz="3600" dirty="0">
                <a:solidFill>
                  <a:srgbClr val="80008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SutonnyOMJ" pitchFamily="2" charset="0"/>
                <a:cs typeface="SutonnyOMJ" pitchFamily="2" charset="0"/>
              </a:rPr>
              <a:t>সেই</a:t>
            </a:r>
            <a:r>
              <a:rPr lang="en-US" sz="3600" dirty="0">
                <a:solidFill>
                  <a:srgbClr val="80008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SutonnyOMJ" pitchFamily="2" charset="0"/>
                <a:cs typeface="SutonnyOMJ" pitchFamily="2" charset="0"/>
              </a:rPr>
              <a:t>সুত্রটি</a:t>
            </a:r>
            <a:r>
              <a:rPr lang="en-US" sz="3600" dirty="0">
                <a:solidFill>
                  <a:srgbClr val="80008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3600" dirty="0">
                <a:solidFill>
                  <a:srgbClr val="800080"/>
                </a:solidFill>
                <a:latin typeface="SutonnyOMJ" pitchFamily="2" charset="0"/>
                <a:cs typeface="SutonnyOMJ" pitchFamily="2" charset="0"/>
              </a:rPr>
              <a:t>       ।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323850" cy="25717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13575" algn="r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323850" cy="257175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13575" algn="r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323850" cy="257175"/>
          </a:xfrm>
          <a:prstGeom prst="rect">
            <a:avLst/>
          </a:prstGeom>
          <a:noFill/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13575" algn="r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323850" cy="257175"/>
          </a:xfrm>
          <a:prstGeom prst="rect">
            <a:avLst/>
          </a:prstGeom>
          <a:noFill/>
        </p:spPr>
      </p:pic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13575" algn="r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23850" cy="257175"/>
          </a:xfrm>
          <a:prstGeom prst="rect">
            <a:avLst/>
          </a:prstGeom>
          <a:noFill/>
        </p:spPr>
      </p:pic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23850" cy="257175"/>
          </a:xfrm>
          <a:prstGeom prst="rect">
            <a:avLst/>
          </a:prstGeom>
          <a:noFill/>
        </p:spPr>
      </p:pic>
      <p:pic>
        <p:nvPicPr>
          <p:cNvPr id="19" name="Picture 18" descr="Screenshot_20200908-174606_1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353" y="1018903"/>
            <a:ext cx="951153" cy="640080"/>
          </a:xfrm>
          <a:prstGeom prst="rect">
            <a:avLst/>
          </a:prstGeom>
        </p:spPr>
      </p:pic>
      <p:pic>
        <p:nvPicPr>
          <p:cNvPr id="20" name="Picture 19" descr="Screenshot_20200908-174606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28" y="1712731"/>
            <a:ext cx="7811589" cy="44529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94582" y="1243950"/>
            <a:ext cx="4213423" cy="42183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1409" y="1714208"/>
            <a:ext cx="3136086" cy="3199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52270" y="2302997"/>
            <a:ext cx="2064992" cy="2050967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" name="Oval 7"/>
          <p:cNvSpPr/>
          <p:nvPr/>
        </p:nvSpPr>
        <p:spPr>
          <a:xfrm>
            <a:off x="2770793" y="3266218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20035" y="2435211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01962" y="3809736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9594" y="1633604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95033" y="1689819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29267" y="3416670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900757" y="3593836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32877" y="4776325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73555" y="4818120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98351" y="3520426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170294" y="3142207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ame 4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34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4036424" y="3030582"/>
            <a:ext cx="783771" cy="801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Na</a:t>
            </a:r>
          </a:p>
        </p:txBody>
      </p:sp>
      <p:sp>
        <p:nvSpPr>
          <p:cNvPr id="97" name="Text Placeholder 2"/>
          <p:cNvSpPr txBox="1">
            <a:spLocks/>
          </p:cNvSpPr>
          <p:nvPr/>
        </p:nvSpPr>
        <p:spPr>
          <a:xfrm>
            <a:off x="777240" y="594360"/>
            <a:ext cx="77724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সোডিয়ামের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ইলেক্ট্রণ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বিন্যাস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8" name="Text Placeholder 2"/>
          <p:cNvSpPr txBox="1">
            <a:spLocks/>
          </p:cNvSpPr>
          <p:nvPr/>
        </p:nvSpPr>
        <p:spPr>
          <a:xfrm>
            <a:off x="581297" y="5512527"/>
            <a:ext cx="7772400" cy="13454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সোডিয়ামের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পারমানবিক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১১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ইলেক্ট্রণ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বিন্যাস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: ২,৮,১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94582" y="1243950"/>
            <a:ext cx="4213423" cy="42183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1409" y="1714208"/>
            <a:ext cx="3136086" cy="3199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52270" y="2302997"/>
            <a:ext cx="2064992" cy="2050967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" name="Oval 7"/>
          <p:cNvSpPr/>
          <p:nvPr/>
        </p:nvSpPr>
        <p:spPr>
          <a:xfrm>
            <a:off x="2770793" y="3266218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73178" y="2239268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83505" y="4214685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86086" y="1685856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33776" y="1702882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03141" y="3220727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900757" y="3593836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28374" y="4776325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16800" y="4765869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98351" y="3520426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173967" y="2952105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10467" y="3342447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ame 4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34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4036424" y="3030582"/>
            <a:ext cx="901336" cy="801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Mg</a:t>
            </a:r>
          </a:p>
        </p:txBody>
      </p:sp>
      <p:sp>
        <p:nvSpPr>
          <p:cNvPr id="96" name="Text Placeholder 2"/>
          <p:cNvSpPr txBox="1">
            <a:spLocks/>
          </p:cNvSpPr>
          <p:nvPr/>
        </p:nvSpPr>
        <p:spPr>
          <a:xfrm>
            <a:off x="777240" y="594360"/>
            <a:ext cx="77724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ম্যাগনেসিয়ামের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ইলেক্ট্রণ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বিন্যাস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7" name="Text Placeholder 2"/>
          <p:cNvSpPr txBox="1">
            <a:spLocks/>
          </p:cNvSpPr>
          <p:nvPr/>
        </p:nvSpPr>
        <p:spPr>
          <a:xfrm>
            <a:off x="633548" y="5525589"/>
            <a:ext cx="7772400" cy="13324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ম্যাগনেসিয়ামের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পারমানবিক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১২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ইলেক্ট্রণ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বিন্যাস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: ২,৮,২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1" y="194533"/>
            <a:ext cx="6613646" cy="5304843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066268" y="4629164"/>
            <a:ext cx="914400" cy="63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05704" y="1097392"/>
            <a:ext cx="2801132" cy="1417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72200" y="805005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সংখ্যা=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17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523468" y="2667000"/>
            <a:ext cx="2953532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12528" y="2381539"/>
            <a:ext cx="1814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3387" y="5653278"/>
            <a:ext cx="2104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Cl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8708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2" y="293765"/>
            <a:ext cx="3725777" cy="3725777"/>
          </a:xfrm>
          <a:prstGeom prst="rect">
            <a:avLst/>
          </a:prstGeom>
        </p:spPr>
      </p:pic>
      <p:cxnSp>
        <p:nvCxnSpPr>
          <p:cNvPr id="5" name="Straight Arrow Connector 4"/>
          <p:cNvCxnSpPr>
            <a:endCxn id="18" idx="1"/>
          </p:cNvCxnSpPr>
          <p:nvPr/>
        </p:nvCxnSpPr>
        <p:spPr>
          <a:xfrm>
            <a:off x="3276600" y="1838205"/>
            <a:ext cx="1568115" cy="233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64276" y="2517999"/>
            <a:ext cx="2247615" cy="676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19548" y="1475014"/>
            <a:ext cx="13294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76600" y="876300"/>
            <a:ext cx="1472434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71800" y="2379687"/>
            <a:ext cx="1777234" cy="27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942974" y="2950681"/>
            <a:ext cx="1981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79365" y="3733800"/>
            <a:ext cx="430344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১ম শেল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k=2n</a:t>
            </a:r>
            <a:r>
              <a:rPr lang="en-US" sz="3200" baseline="30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 2"/>
              </a:rPr>
              <a:t>1</a:t>
            </a:r>
            <a:r>
              <a:rPr lang="en-US" sz="3200" baseline="30000" dirty="0">
                <a:latin typeface="NikoshBAN" pitchFamily="2" charset="0"/>
                <a:cs typeface="NikoshBAN" pitchFamily="2" charset="0"/>
                <a:sym typeface="Wingdings 2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205664" y="1967903"/>
            <a:ext cx="363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4563977" y="4495800"/>
            <a:ext cx="43188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২য় শেল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L=2n</a:t>
            </a:r>
            <a:r>
              <a:rPr lang="en-US" sz="3200" baseline="30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=2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 2"/>
              </a:rPr>
              <a:t> 2</a:t>
            </a:r>
            <a:r>
              <a:rPr lang="en-US" sz="3200" baseline="30000" dirty="0">
                <a:latin typeface="NikoshBAN" pitchFamily="2" charset="0"/>
                <a:cs typeface="NikoshBAN" pitchFamily="2" charset="0"/>
                <a:sym typeface="Wingdings 2"/>
              </a:rPr>
              <a:t>2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 2"/>
              </a:rPr>
              <a:t> =</a:t>
            </a:r>
            <a:r>
              <a:rPr lang="en-US" sz="3200" baseline="300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 2"/>
              </a:rPr>
              <a:t>8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63977" y="5257800"/>
            <a:ext cx="43188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য় শেল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M=2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800" b="1" baseline="30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=2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 2"/>
              </a:rPr>
              <a:t> 3</a:t>
            </a:r>
            <a:r>
              <a:rPr lang="en-US" sz="2800" baseline="30000" dirty="0">
                <a:latin typeface="NikoshBAN" pitchFamily="2" charset="0"/>
                <a:cs typeface="NikoshBAN" pitchFamily="2" charset="0"/>
                <a:sym typeface="Wingdings 2"/>
              </a:rPr>
              <a:t>2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 2"/>
              </a:rPr>
              <a:t> =18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flipH="1">
            <a:off x="4579365" y="5943600"/>
            <a:ext cx="430344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র্থ শেল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N=2n</a:t>
            </a:r>
            <a:r>
              <a:rPr lang="en-US" sz="3200" b="1" baseline="30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=2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 2"/>
              </a:rPr>
              <a:t> 4</a:t>
            </a:r>
            <a:r>
              <a:rPr lang="en-US" sz="3200" baseline="30000" dirty="0">
                <a:latin typeface="NikoshBAN" pitchFamily="2" charset="0"/>
                <a:cs typeface="NikoshBAN" pitchFamily="2" charset="0"/>
                <a:sym typeface="Wingdings 2"/>
              </a:rPr>
              <a:t>2 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 2"/>
              </a:rPr>
              <a:t>=32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1891" y="23639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১ম শেল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44715" y="1779150"/>
            <a:ext cx="189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য় শেল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L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8303" y="1194375"/>
            <a:ext cx="186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৩য় শেল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44716" y="609600"/>
            <a:ext cx="217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৪র্থ শেল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1" y="40386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প্রতিটি প্রধান শক্তিস্তরে সর্বোচ্চ ইলেকট্রন ধারণ ক্ষমতা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2n</a:t>
            </a:r>
            <a:r>
              <a:rPr lang="en-US" sz="3600" baseline="30000" dirty="0">
                <a:latin typeface="NikoshBAN" pitchFamily="2" charset="0"/>
                <a:cs typeface="NikoshBAN" pitchFamily="2" charset="0"/>
              </a:rPr>
              <a:t>2</a:t>
            </a:r>
          </a:p>
          <a:p>
            <a:pPr algn="ctr"/>
            <a:r>
              <a:rPr lang="bn-BD" sz="3600" baseline="30000" dirty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n=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১,২,৩,৪,৫,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467600" y="226029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8" name="Object 7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6029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1433512"/>
            <a:ext cx="1752600" cy="15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57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0" grpId="0" animBg="1"/>
      <p:bldP spid="83" grpId="0" animBg="1"/>
      <p:bldP spid="84" grpId="0" animBg="1"/>
      <p:bldP spid="85" grpId="0" animBg="1"/>
      <p:bldP spid="3" grpId="0"/>
      <p:bldP spid="18" grpId="0"/>
      <p:bldP spid="19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211329"/>
            <a:ext cx="2854035" cy="2854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44" y="310288"/>
            <a:ext cx="2800455" cy="28004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7186" y="2888341"/>
            <a:ext cx="306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Na=Na</a:t>
            </a:r>
            <a:r>
              <a:rPr lang="en-US" sz="4000" baseline="30000" dirty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+e</a:t>
            </a:r>
            <a:r>
              <a:rPr lang="en-US" sz="4000" baseline="300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7791" y="2728803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Cl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+   e</a:t>
            </a:r>
            <a:r>
              <a:rPr lang="en-US" sz="6000" b="1" baseline="300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0927" y="4167985"/>
            <a:ext cx="424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Na+Cl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NaCl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933" y="3450085"/>
            <a:ext cx="4791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Na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ইলেকট্রন বর্জন করে।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1" y="345008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Cl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ইলেকট্রন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গ্রহন করে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1" y="5218093"/>
            <a:ext cx="7238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ধনাত্বক  আধানযুক্ত পরনানুকে ক্যাটায়ন বলে।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ঋনাত্বক আধানযুক্ত পরমাণুকে অ্যানায়ন বলে।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54652" y="405169"/>
            <a:ext cx="3940111" cy="145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92334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মৌলের আধুনিক ইলেকট্রন বিন্যাস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K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 ১ম শেলএর উপস্তর সংখ্যা ১টি যাকে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Is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বলা হয়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দিয়ে ১ম প্রধান শক্তিস্তরকে বোঝান হয়।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L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 ২য় শেলের উপস্তর সংখ্যা ২টিঃ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2s,2p</a:t>
            </a:r>
            <a:endParaRPr lang="bn-BD" sz="3200" dirty="0"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M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৩য় শেলের উপস্তর 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3s,3p,3d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N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 ৪র্থ শেলের উপস্তর সংখ্যা ৪টিঃ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4s.4p4d,4f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নিম্নে কয়েকটি নিষ্ক্রিয়গ্যাসের ইলেকট্রন বিন্যাস দেখানো হল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He(1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Ne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(10):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Is</a:t>
            </a:r>
            <a:r>
              <a:rPr lang="en-US" sz="3200" b="1" baseline="30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2s</a:t>
            </a:r>
            <a:r>
              <a:rPr lang="en-US" sz="3200" b="1" baseline="30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2p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(18):Is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2s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2p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3s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Kr(36):Is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2s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2p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3s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4s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4p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baseline="30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36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343447" y="2684153"/>
            <a:ext cx="2206839" cy="2224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75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1575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রতন কান্তি নাথ </a:t>
            </a:r>
          </a:p>
          <a:p>
            <a:r>
              <a:rPr lang="en-US" sz="13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13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bn-BD" sz="225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125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1125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রেইছা </a:t>
            </a:r>
            <a:r>
              <a:rPr lang="bn-BD" sz="1125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ঊচ্চ বিদ্যালয়,</a:t>
            </a:r>
            <a:r>
              <a:rPr lang="en-US" sz="1125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125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বান্দরবান সদর, বান্দরবান পার্বত্য</a:t>
            </a:r>
            <a:r>
              <a:rPr lang="en-US" sz="1125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125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endParaRPr lang="en-US" sz="1125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125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mobile :01812686321</a:t>
            </a:r>
            <a:r>
              <a:rPr lang="en-US" sz="1125" dirty="0">
                <a:solidFill>
                  <a:srgbClr val="00B0F0"/>
                </a:solidFill>
                <a:cs typeface="NikoshBAN" pitchFamily="2" charset="0"/>
              </a:rPr>
              <a:t>.</a:t>
            </a:r>
            <a:endParaRPr lang="en-US" sz="1125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125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mailto:ratankantinath21@gmail.com</a:t>
            </a:r>
            <a:endParaRPr lang="en-US" sz="1125" u="sng" dirty="0">
              <a:solidFill>
                <a:srgbClr val="FF0000"/>
              </a:solidFill>
              <a:cs typeface="NikoshBAN" pitchFamily="2" charset="0"/>
            </a:endParaRPr>
          </a:p>
          <a:p>
            <a:r>
              <a:rPr lang="en-US" sz="1125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Teacher ID: 445374</a:t>
            </a:r>
          </a:p>
          <a:p>
            <a:pPr algn="ctr"/>
            <a:endParaRPr lang="en-US" sz="788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607D2-C6BF-4F7E-9C5B-2D395C07B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66" y="2622691"/>
            <a:ext cx="1714032" cy="2483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1EB32E-8719-4508-B2B7-1AC12ABE67E7}"/>
              </a:ext>
            </a:extLst>
          </p:cNvPr>
          <p:cNvSpPr txBox="1"/>
          <p:nvPr/>
        </p:nvSpPr>
        <p:spPr>
          <a:xfrm>
            <a:off x="3230452" y="1099087"/>
            <a:ext cx="3071494" cy="7848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solidFill>
                  <a:srgbClr val="00B0F0"/>
                </a:solidFill>
              </a:rPr>
              <a:t> </a:t>
            </a:r>
            <a:endParaRPr lang="en-US" sz="4500" dirty="0">
              <a:solidFill>
                <a:srgbClr val="00B0F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3EFA63-422D-4A89-9AB6-F81D1BF6D816}"/>
              </a:ext>
            </a:extLst>
          </p:cNvPr>
          <p:cNvSpPr/>
          <p:nvPr/>
        </p:nvSpPr>
        <p:spPr>
          <a:xfrm>
            <a:off x="5675508" y="2709743"/>
            <a:ext cx="2099105" cy="2396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25" b="1" dirty="0">
                <a:solidFill>
                  <a:srgbClr val="FFFF00"/>
                </a:solidFill>
                <a:latin typeface="NikoshBAN" panose="02000000000000000000" pitchFamily="2" charset="0"/>
                <a:cs typeface="SutonnyOMJ" pitchFamily="2" charset="0"/>
              </a:rPr>
              <a:t>    </a:t>
            </a:r>
            <a:r>
              <a:rPr lang="en-US" sz="24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শ্রেণীঃ</a:t>
            </a:r>
            <a:r>
              <a:rPr lang="en-US" sz="24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৮ম</a:t>
            </a:r>
          </a:p>
          <a:p>
            <a:pPr>
              <a:defRPr/>
            </a:pPr>
            <a:r>
              <a:rPr lang="en-US" sz="2400" b="1" dirty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বিজ্ঞান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2025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1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ষষ্ঠ</a:t>
            </a:r>
            <a:r>
              <a:rPr lang="en-US" sz="21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025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25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 গঠন</a:t>
            </a:r>
            <a:endParaRPr lang="en-US" sz="2025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25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25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b="1" dirty="0">
              <a:solidFill>
                <a:srgbClr val="FFCC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n/>
                <a:solidFill>
                  <a:srgbClr val="800080"/>
                </a:solidFill>
                <a:latin typeface="NikoshBAN" panose="02000000000000000000" pitchFamily="2" charset="0"/>
              </a:rPr>
              <a:t>ইলেক্ট্রণ</a:t>
            </a:r>
            <a:r>
              <a:rPr lang="en-US" sz="2400" b="1" dirty="0">
                <a:ln/>
                <a:solidFill>
                  <a:srgbClr val="800080"/>
                </a:solidFill>
                <a:latin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800080"/>
                </a:solidFill>
                <a:latin typeface="NikoshBAN" panose="02000000000000000000" pitchFamily="2" charset="0"/>
              </a:rPr>
              <a:t>বিন্যাস</a:t>
            </a:r>
            <a:endParaRPr lang="en-US" sz="1400" b="1" dirty="0">
              <a:ln/>
              <a:solidFill>
                <a:srgbClr val="80008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047A8E-B9C2-4359-B158-C4917FAAFEA2}"/>
              </a:ext>
            </a:extLst>
          </p:cNvPr>
          <p:cNvSpPr txBox="1">
            <a:spLocks/>
          </p:cNvSpPr>
          <p:nvPr/>
        </p:nvSpPr>
        <p:spPr>
          <a:xfrm>
            <a:off x="3589994" y="1231666"/>
            <a:ext cx="2352410" cy="519671"/>
          </a:xfrm>
          <a:prstGeom prst="rect">
            <a:avLst/>
          </a:prstGeom>
        </p:spPr>
        <p:txBody>
          <a:bodyPr vert="horz" lIns="68580" tIns="34290" rIns="68580" bIns="34290" numCol="1" rtlCol="0" anchor="ctr"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5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5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50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95047"/>
            <a:ext cx="41148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9872" y="1752600"/>
            <a:ext cx="73983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bn-BD" sz="5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ইলেকট্রন বিন্যাস কী?</a:t>
            </a:r>
            <a:endParaRPr lang="en-US" sz="5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itchFamily="2" charset="2"/>
              <a:buChar char="q"/>
            </a:pPr>
            <a:r>
              <a:rPr lang="en-US" sz="5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Na </a:t>
            </a:r>
            <a:r>
              <a:rPr lang="bn-BD" sz="5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5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Cl</a:t>
            </a:r>
            <a:r>
              <a:rPr lang="en-US" sz="5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এর ইলেকট্রন বিন্যাসের চিত্র অংকন করে দেখাও।</a:t>
            </a:r>
            <a:endParaRPr lang="en-US" sz="5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2170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676400"/>
            <a:ext cx="7467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bn-BD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আয়ন কি?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২য় ও ৪র্থ শক্তিস্তরে সর্বোচ্চ কয়টি করে ইলেকট্রন থাকে ?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ক্যাট্যায়ন ও অ্যানায়ন বলতে কি বুঝায়?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6DEDC3-1B78-4A88-8A2E-491E4C0CE9C0}"/>
              </a:ext>
            </a:extLst>
          </p:cNvPr>
          <p:cNvSpPr/>
          <p:nvPr/>
        </p:nvSpPr>
        <p:spPr>
          <a:xfrm>
            <a:off x="3208637" y="610625"/>
            <a:ext cx="1779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72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6825" y="1487672"/>
            <a:ext cx="3830546" cy="92895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97762" y="3126424"/>
            <a:ext cx="7886700" cy="1314947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অক্সিজেন,নিয়ন,অ্যালুমিনিয়াম</a:t>
            </a:r>
            <a:r>
              <a:rPr lang="en-US" sz="44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4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সালফারের</a:t>
            </a:r>
            <a:r>
              <a:rPr lang="en-US" sz="44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ইলেক্ট্রণ</a:t>
            </a:r>
            <a:r>
              <a:rPr lang="en-US" sz="44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বিন্যাস</a:t>
            </a:r>
            <a:r>
              <a:rPr lang="en-US" sz="44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নির্ণয়</a:t>
            </a:r>
            <a:r>
              <a:rPr lang="en-US" sz="44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44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745C08-F993-40C7-BF3E-7AFF34E16644}"/>
              </a:ext>
            </a:extLst>
          </p:cNvPr>
          <p:cNvSpPr txBox="1"/>
          <p:nvPr/>
        </p:nvSpPr>
        <p:spPr>
          <a:xfrm>
            <a:off x="3209833" y="2057400"/>
            <a:ext cx="2724335" cy="715581"/>
          </a:xfrm>
          <a:prstGeom prst="rect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48958A-5EEE-4786-AB60-FC1C3B3CC53B}"/>
              </a:ext>
            </a:extLst>
          </p:cNvPr>
          <p:cNvGrpSpPr/>
          <p:nvPr/>
        </p:nvGrpSpPr>
        <p:grpSpPr>
          <a:xfrm>
            <a:off x="6873494" y="1066856"/>
            <a:ext cx="1859407" cy="1671512"/>
            <a:chOff x="6199279" y="1209276"/>
            <a:chExt cx="2479209" cy="222868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F31D8FE-A7FD-4358-8386-41D17F522F7C}"/>
                </a:ext>
              </a:extLst>
            </p:cNvPr>
            <p:cNvSpPr/>
            <p:nvPr/>
          </p:nvSpPr>
          <p:spPr>
            <a:xfrm>
              <a:off x="6199279" y="1209276"/>
              <a:ext cx="2228682" cy="22286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95B89DE-616A-4E98-B9F6-F56838D97CC1}"/>
                </a:ext>
              </a:extLst>
            </p:cNvPr>
            <p:cNvSpPr/>
            <p:nvPr/>
          </p:nvSpPr>
          <p:spPr>
            <a:xfrm>
              <a:off x="6589540" y="1633046"/>
              <a:ext cx="1448160" cy="142276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08EC69-ABA2-4984-8233-530B4F1EC17E}"/>
                </a:ext>
              </a:extLst>
            </p:cNvPr>
            <p:cNvSpPr/>
            <p:nvPr/>
          </p:nvSpPr>
          <p:spPr>
            <a:xfrm>
              <a:off x="7265494" y="1780680"/>
              <a:ext cx="561474" cy="56147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DA4C8E0-21FC-4882-92A5-DCD03045CFF9}"/>
                </a:ext>
              </a:extLst>
            </p:cNvPr>
            <p:cNvSpPr/>
            <p:nvPr/>
          </p:nvSpPr>
          <p:spPr>
            <a:xfrm>
              <a:off x="7265494" y="2395806"/>
              <a:ext cx="561474" cy="56147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F4F97E3-B72C-4C4A-A993-8F640D981CB9}"/>
                </a:ext>
              </a:extLst>
            </p:cNvPr>
            <p:cNvGrpSpPr/>
            <p:nvPr/>
          </p:nvGrpSpPr>
          <p:grpSpPr>
            <a:xfrm>
              <a:off x="8097655" y="1986733"/>
              <a:ext cx="580833" cy="561474"/>
              <a:chOff x="946484" y="1168321"/>
              <a:chExt cx="580833" cy="561474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BAD543-C796-4F58-AC1E-C1AC34FB1462}"/>
                  </a:ext>
                </a:extLst>
              </p:cNvPr>
              <p:cNvSpPr/>
              <p:nvPr/>
            </p:nvSpPr>
            <p:spPr>
              <a:xfrm>
                <a:off x="965843" y="1168321"/>
                <a:ext cx="561474" cy="56147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Minus 63">
                <a:extLst>
                  <a:ext uri="{FF2B5EF4-FFF2-40B4-BE49-F238E27FC236}">
                    <a16:creationId xmlns:a16="http://schemas.microsoft.com/office/drawing/2014/main" id="{EA2D6F2E-44EC-4C63-8773-00B7F88C68D6}"/>
                  </a:ext>
                </a:extLst>
              </p:cNvPr>
              <p:cNvSpPr/>
              <p:nvPr/>
            </p:nvSpPr>
            <p:spPr>
              <a:xfrm>
                <a:off x="946484" y="1313459"/>
                <a:ext cx="580833" cy="288754"/>
              </a:xfrm>
              <a:prstGeom prst="mathMinu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1D8E873-329A-4F45-9506-59E50CC098E2}"/>
                </a:ext>
              </a:extLst>
            </p:cNvPr>
            <p:cNvGrpSpPr/>
            <p:nvPr/>
          </p:nvGrpSpPr>
          <p:grpSpPr>
            <a:xfrm>
              <a:off x="6662177" y="1986733"/>
              <a:ext cx="673768" cy="673768"/>
              <a:chOff x="657726" y="882316"/>
              <a:chExt cx="673768" cy="673768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DFCACFE-55BB-47D8-ABD3-6B5CD97671BA}"/>
                  </a:ext>
                </a:extLst>
              </p:cNvPr>
              <p:cNvSpPr/>
              <p:nvPr/>
            </p:nvSpPr>
            <p:spPr>
              <a:xfrm>
                <a:off x="673768" y="898358"/>
                <a:ext cx="609600" cy="60960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Plus 70">
                <a:extLst>
                  <a:ext uri="{FF2B5EF4-FFF2-40B4-BE49-F238E27FC236}">
                    <a16:creationId xmlns:a16="http://schemas.microsoft.com/office/drawing/2014/main" id="{752CBD6D-D537-402E-9921-84640D4000C0}"/>
                  </a:ext>
                </a:extLst>
              </p:cNvPr>
              <p:cNvSpPr/>
              <p:nvPr/>
            </p:nvSpPr>
            <p:spPr>
              <a:xfrm>
                <a:off x="657726" y="882316"/>
                <a:ext cx="673768" cy="673768"/>
              </a:xfrm>
              <a:prstGeom prst="mathPlus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4D6226-7FC7-4660-A6E4-BE33FA074640}"/>
              </a:ext>
            </a:extLst>
          </p:cNvPr>
          <p:cNvGrpSpPr/>
          <p:nvPr/>
        </p:nvGrpSpPr>
        <p:grpSpPr>
          <a:xfrm>
            <a:off x="331364" y="1120998"/>
            <a:ext cx="1859407" cy="1671512"/>
            <a:chOff x="6199279" y="1209276"/>
            <a:chExt cx="2479209" cy="222868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8D389AA-F407-49B4-8906-68A1D09BDA1D}"/>
                </a:ext>
              </a:extLst>
            </p:cNvPr>
            <p:cNvSpPr/>
            <p:nvPr/>
          </p:nvSpPr>
          <p:spPr>
            <a:xfrm>
              <a:off x="6199279" y="1209276"/>
              <a:ext cx="2228682" cy="22286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430399D-F1D2-4BF7-B992-D0D062F9BE7A}"/>
                </a:ext>
              </a:extLst>
            </p:cNvPr>
            <p:cNvSpPr/>
            <p:nvPr/>
          </p:nvSpPr>
          <p:spPr>
            <a:xfrm>
              <a:off x="6589540" y="1633046"/>
              <a:ext cx="1448160" cy="142276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083050C-B00B-41B2-AA8D-718E3412253E}"/>
                </a:ext>
              </a:extLst>
            </p:cNvPr>
            <p:cNvSpPr/>
            <p:nvPr/>
          </p:nvSpPr>
          <p:spPr>
            <a:xfrm>
              <a:off x="7265494" y="1780680"/>
              <a:ext cx="561474" cy="56147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220AC83-5D60-474C-81EA-066334B4EDE7}"/>
                </a:ext>
              </a:extLst>
            </p:cNvPr>
            <p:cNvSpPr/>
            <p:nvPr/>
          </p:nvSpPr>
          <p:spPr>
            <a:xfrm>
              <a:off x="7265494" y="2395806"/>
              <a:ext cx="561474" cy="56147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5C4C629-2909-48A2-A461-4B7C21CAC6DE}"/>
                </a:ext>
              </a:extLst>
            </p:cNvPr>
            <p:cNvGrpSpPr/>
            <p:nvPr/>
          </p:nvGrpSpPr>
          <p:grpSpPr>
            <a:xfrm>
              <a:off x="8097655" y="1986733"/>
              <a:ext cx="580833" cy="561474"/>
              <a:chOff x="946484" y="1168321"/>
              <a:chExt cx="580833" cy="561474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D193AFB-35BC-4F59-99A9-B91FA9B9FCF0}"/>
                  </a:ext>
                </a:extLst>
              </p:cNvPr>
              <p:cNvSpPr/>
              <p:nvPr/>
            </p:nvSpPr>
            <p:spPr>
              <a:xfrm>
                <a:off x="965843" y="1168321"/>
                <a:ext cx="561474" cy="56147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Minus 63">
                <a:extLst>
                  <a:ext uri="{FF2B5EF4-FFF2-40B4-BE49-F238E27FC236}">
                    <a16:creationId xmlns:a16="http://schemas.microsoft.com/office/drawing/2014/main" id="{015FBDF8-CF37-426A-947D-B69EF9C7CADE}"/>
                  </a:ext>
                </a:extLst>
              </p:cNvPr>
              <p:cNvSpPr/>
              <p:nvPr/>
            </p:nvSpPr>
            <p:spPr>
              <a:xfrm>
                <a:off x="946484" y="1313459"/>
                <a:ext cx="580833" cy="288754"/>
              </a:xfrm>
              <a:prstGeom prst="mathMinu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635C735-7E2B-4890-A5C7-651D17C9EC15}"/>
                </a:ext>
              </a:extLst>
            </p:cNvPr>
            <p:cNvGrpSpPr/>
            <p:nvPr/>
          </p:nvGrpSpPr>
          <p:grpSpPr>
            <a:xfrm>
              <a:off x="6662177" y="1986733"/>
              <a:ext cx="673768" cy="673768"/>
              <a:chOff x="657726" y="882316"/>
              <a:chExt cx="673768" cy="67376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2CCFF21-01A7-4DE2-BF07-06ED78338ABB}"/>
                  </a:ext>
                </a:extLst>
              </p:cNvPr>
              <p:cNvSpPr/>
              <p:nvPr/>
            </p:nvSpPr>
            <p:spPr>
              <a:xfrm>
                <a:off x="673768" y="898358"/>
                <a:ext cx="609600" cy="60960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Plus 70">
                <a:extLst>
                  <a:ext uri="{FF2B5EF4-FFF2-40B4-BE49-F238E27FC236}">
                    <a16:creationId xmlns:a16="http://schemas.microsoft.com/office/drawing/2014/main" id="{DAB8C876-AE56-466F-8728-9FAF5CC4AB28}"/>
                  </a:ext>
                </a:extLst>
              </p:cNvPr>
              <p:cNvSpPr/>
              <p:nvPr/>
            </p:nvSpPr>
            <p:spPr>
              <a:xfrm>
                <a:off x="657726" y="882316"/>
                <a:ext cx="673768" cy="673768"/>
              </a:xfrm>
              <a:prstGeom prst="mathPlus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7D24674-FECE-4A15-8E79-CF5C512DFE2F}"/>
              </a:ext>
            </a:extLst>
          </p:cNvPr>
          <p:cNvGrpSpPr/>
          <p:nvPr/>
        </p:nvGrpSpPr>
        <p:grpSpPr>
          <a:xfrm>
            <a:off x="250854" y="4178485"/>
            <a:ext cx="1859407" cy="1671512"/>
            <a:chOff x="6199279" y="1209276"/>
            <a:chExt cx="2479209" cy="222868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D158FA5-2E1E-4E05-9F8B-D7BAB0763F77}"/>
                </a:ext>
              </a:extLst>
            </p:cNvPr>
            <p:cNvSpPr/>
            <p:nvPr/>
          </p:nvSpPr>
          <p:spPr>
            <a:xfrm>
              <a:off x="6199279" y="1209276"/>
              <a:ext cx="2228682" cy="22286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DFC35A5-C49A-4CD2-BDED-661D590D3099}"/>
                </a:ext>
              </a:extLst>
            </p:cNvPr>
            <p:cNvSpPr/>
            <p:nvPr/>
          </p:nvSpPr>
          <p:spPr>
            <a:xfrm>
              <a:off x="6589540" y="1633046"/>
              <a:ext cx="1448160" cy="142276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70E7245-C85E-498A-B8FF-4031B79C2271}"/>
                </a:ext>
              </a:extLst>
            </p:cNvPr>
            <p:cNvSpPr/>
            <p:nvPr/>
          </p:nvSpPr>
          <p:spPr>
            <a:xfrm>
              <a:off x="7265494" y="1780680"/>
              <a:ext cx="561474" cy="56147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DC5CD7E-43CF-4B16-943B-20C0DD92FB59}"/>
                </a:ext>
              </a:extLst>
            </p:cNvPr>
            <p:cNvSpPr/>
            <p:nvPr/>
          </p:nvSpPr>
          <p:spPr>
            <a:xfrm>
              <a:off x="7265494" y="2395806"/>
              <a:ext cx="561474" cy="56147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3A53C9D-43B1-4987-96B2-A54DC42F2414}"/>
                </a:ext>
              </a:extLst>
            </p:cNvPr>
            <p:cNvGrpSpPr/>
            <p:nvPr/>
          </p:nvGrpSpPr>
          <p:grpSpPr>
            <a:xfrm>
              <a:off x="8097655" y="1986733"/>
              <a:ext cx="580833" cy="561474"/>
              <a:chOff x="946484" y="1168321"/>
              <a:chExt cx="580833" cy="561474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8390832-C248-493E-AE44-BC91C2A08878}"/>
                  </a:ext>
                </a:extLst>
              </p:cNvPr>
              <p:cNvSpPr/>
              <p:nvPr/>
            </p:nvSpPr>
            <p:spPr>
              <a:xfrm>
                <a:off x="965843" y="1168321"/>
                <a:ext cx="561474" cy="56147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Minus 63">
                <a:extLst>
                  <a:ext uri="{FF2B5EF4-FFF2-40B4-BE49-F238E27FC236}">
                    <a16:creationId xmlns:a16="http://schemas.microsoft.com/office/drawing/2014/main" id="{195745DF-785F-4672-9FA1-93E0B0A3A984}"/>
                  </a:ext>
                </a:extLst>
              </p:cNvPr>
              <p:cNvSpPr/>
              <p:nvPr/>
            </p:nvSpPr>
            <p:spPr>
              <a:xfrm>
                <a:off x="946484" y="1313459"/>
                <a:ext cx="580833" cy="288754"/>
              </a:xfrm>
              <a:prstGeom prst="mathMinu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2F98B04-DA96-4F7D-BC1C-1B89C43D90B7}"/>
                </a:ext>
              </a:extLst>
            </p:cNvPr>
            <p:cNvGrpSpPr/>
            <p:nvPr/>
          </p:nvGrpSpPr>
          <p:grpSpPr>
            <a:xfrm>
              <a:off x="6662177" y="1986733"/>
              <a:ext cx="673768" cy="673768"/>
              <a:chOff x="657726" y="882316"/>
              <a:chExt cx="673768" cy="673768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9C02B09-4385-4176-8469-466C7981A7C5}"/>
                  </a:ext>
                </a:extLst>
              </p:cNvPr>
              <p:cNvSpPr/>
              <p:nvPr/>
            </p:nvSpPr>
            <p:spPr>
              <a:xfrm>
                <a:off x="673768" y="898358"/>
                <a:ext cx="609600" cy="60960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Plus 70">
                <a:extLst>
                  <a:ext uri="{FF2B5EF4-FFF2-40B4-BE49-F238E27FC236}">
                    <a16:creationId xmlns:a16="http://schemas.microsoft.com/office/drawing/2014/main" id="{61B4C77F-F1B3-4A42-AEAA-68BB9E31BC85}"/>
                  </a:ext>
                </a:extLst>
              </p:cNvPr>
              <p:cNvSpPr/>
              <p:nvPr/>
            </p:nvSpPr>
            <p:spPr>
              <a:xfrm>
                <a:off x="657726" y="882316"/>
                <a:ext cx="673768" cy="673768"/>
              </a:xfrm>
              <a:prstGeom prst="mathPlus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35E182B-0914-47E0-8F65-467AA34B5969}"/>
              </a:ext>
            </a:extLst>
          </p:cNvPr>
          <p:cNvGrpSpPr/>
          <p:nvPr/>
        </p:nvGrpSpPr>
        <p:grpSpPr>
          <a:xfrm>
            <a:off x="6701308" y="4119632"/>
            <a:ext cx="1859407" cy="1671512"/>
            <a:chOff x="6199279" y="1209276"/>
            <a:chExt cx="2479209" cy="222868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5E2E8D3-1C45-4D68-AD25-C814A87C166E}"/>
                </a:ext>
              </a:extLst>
            </p:cNvPr>
            <p:cNvSpPr/>
            <p:nvPr/>
          </p:nvSpPr>
          <p:spPr>
            <a:xfrm>
              <a:off x="6199279" y="1209276"/>
              <a:ext cx="2228682" cy="22286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91767E9-E835-434B-9AAE-53A57265954F}"/>
                </a:ext>
              </a:extLst>
            </p:cNvPr>
            <p:cNvSpPr/>
            <p:nvPr/>
          </p:nvSpPr>
          <p:spPr>
            <a:xfrm>
              <a:off x="6589540" y="1633046"/>
              <a:ext cx="1448160" cy="142276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0E13D2E-642F-45E3-83C2-F92369FD3B65}"/>
                </a:ext>
              </a:extLst>
            </p:cNvPr>
            <p:cNvSpPr/>
            <p:nvPr/>
          </p:nvSpPr>
          <p:spPr>
            <a:xfrm>
              <a:off x="7265494" y="1780680"/>
              <a:ext cx="561474" cy="56147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4878BCF-93EA-465C-8C5D-F873F894AC41}"/>
                </a:ext>
              </a:extLst>
            </p:cNvPr>
            <p:cNvSpPr/>
            <p:nvPr/>
          </p:nvSpPr>
          <p:spPr>
            <a:xfrm>
              <a:off x="7265494" y="2395806"/>
              <a:ext cx="561474" cy="56147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F1063A6-B1F0-4A44-B882-8451E4A628D2}"/>
                </a:ext>
              </a:extLst>
            </p:cNvPr>
            <p:cNvGrpSpPr/>
            <p:nvPr/>
          </p:nvGrpSpPr>
          <p:grpSpPr>
            <a:xfrm>
              <a:off x="8097655" y="1986733"/>
              <a:ext cx="580833" cy="561474"/>
              <a:chOff x="946484" y="1168321"/>
              <a:chExt cx="580833" cy="561474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997E445-7D58-4D8A-B157-1352780B1ABB}"/>
                  </a:ext>
                </a:extLst>
              </p:cNvPr>
              <p:cNvSpPr/>
              <p:nvPr/>
            </p:nvSpPr>
            <p:spPr>
              <a:xfrm>
                <a:off x="965843" y="1168321"/>
                <a:ext cx="561474" cy="56147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Minus 63">
                <a:extLst>
                  <a:ext uri="{FF2B5EF4-FFF2-40B4-BE49-F238E27FC236}">
                    <a16:creationId xmlns:a16="http://schemas.microsoft.com/office/drawing/2014/main" id="{930FA786-9A14-4EF1-B8B0-A8816C07EC8E}"/>
                  </a:ext>
                </a:extLst>
              </p:cNvPr>
              <p:cNvSpPr/>
              <p:nvPr/>
            </p:nvSpPr>
            <p:spPr>
              <a:xfrm>
                <a:off x="946484" y="1313459"/>
                <a:ext cx="580833" cy="288754"/>
              </a:xfrm>
              <a:prstGeom prst="mathMinu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F10F3A1-5F7E-4EED-9BDC-5F5948E06708}"/>
                </a:ext>
              </a:extLst>
            </p:cNvPr>
            <p:cNvGrpSpPr/>
            <p:nvPr/>
          </p:nvGrpSpPr>
          <p:grpSpPr>
            <a:xfrm>
              <a:off x="6662177" y="1986733"/>
              <a:ext cx="673768" cy="673768"/>
              <a:chOff x="657726" y="882316"/>
              <a:chExt cx="673768" cy="673768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4F2D48E-1410-4B91-9024-5B4F9913A599}"/>
                  </a:ext>
                </a:extLst>
              </p:cNvPr>
              <p:cNvSpPr/>
              <p:nvPr/>
            </p:nvSpPr>
            <p:spPr>
              <a:xfrm>
                <a:off x="673768" y="898358"/>
                <a:ext cx="609600" cy="60960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Plus 70">
                <a:extLst>
                  <a:ext uri="{FF2B5EF4-FFF2-40B4-BE49-F238E27FC236}">
                    <a16:creationId xmlns:a16="http://schemas.microsoft.com/office/drawing/2014/main" id="{C4DAC6FA-B7FC-453D-BBB6-4708A1E65152}"/>
                  </a:ext>
                </a:extLst>
              </p:cNvPr>
              <p:cNvSpPr/>
              <p:nvPr/>
            </p:nvSpPr>
            <p:spPr>
              <a:xfrm>
                <a:off x="657726" y="882316"/>
                <a:ext cx="673768" cy="673768"/>
              </a:xfrm>
              <a:prstGeom prst="mathPlus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A46B66CE-93DF-4940-8A77-150E6C428A84}"/>
              </a:ext>
            </a:extLst>
          </p:cNvPr>
          <p:cNvSpPr/>
          <p:nvPr/>
        </p:nvSpPr>
        <p:spPr>
          <a:xfrm>
            <a:off x="2885917" y="2981839"/>
            <a:ext cx="2742306" cy="286815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96958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9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780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8" y="228600"/>
            <a:ext cx="8899758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3437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6793762" cy="61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302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600" y="2667000"/>
            <a:ext cx="1981200" cy="1754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67353"/>
            <a:ext cx="8610600" cy="652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4513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5220" y="208506"/>
            <a:ext cx="5638800" cy="5791200"/>
            <a:chOff x="1714500" y="381000"/>
            <a:chExt cx="5410200" cy="4991100"/>
          </a:xfrm>
        </p:grpSpPr>
        <p:sp>
          <p:nvSpPr>
            <p:cNvPr id="2" name="Oval 1"/>
            <p:cNvSpPr/>
            <p:nvPr/>
          </p:nvSpPr>
          <p:spPr>
            <a:xfrm>
              <a:off x="1905000" y="609600"/>
              <a:ext cx="5029200" cy="45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191000" y="381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743700" y="25527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714500" y="2840182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457700" y="49911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52600" y="1143000"/>
            <a:ext cx="3733800" cy="3962400"/>
            <a:chOff x="2667000" y="990600"/>
            <a:chExt cx="3581400" cy="3810000"/>
          </a:xfrm>
        </p:grpSpPr>
        <p:sp>
          <p:nvSpPr>
            <p:cNvPr id="3" name="Oval 2"/>
            <p:cNvSpPr/>
            <p:nvPr/>
          </p:nvSpPr>
          <p:spPr>
            <a:xfrm>
              <a:off x="2667000" y="1143000"/>
              <a:ext cx="3581400" cy="3505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91000" y="990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343400" y="4419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3092564" y="2775194"/>
            <a:ext cx="573897" cy="537471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43200" y="2438400"/>
            <a:ext cx="16002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88503" y="3043929"/>
            <a:ext cx="573897" cy="53747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781800" y="3581400"/>
            <a:ext cx="1981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77000" y="177225"/>
            <a:ext cx="1676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>
            <a:stCxn id="35" idx="1"/>
            <a:endCxn id="4" idx="6"/>
          </p:cNvCxnSpPr>
          <p:nvPr/>
        </p:nvCxnSpPr>
        <p:spPr>
          <a:xfrm rot="10800000">
            <a:off x="3743460" y="429545"/>
            <a:ext cx="2733540" cy="400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1"/>
            <a:endCxn id="15" idx="6"/>
          </p:cNvCxnSpPr>
          <p:nvPr/>
        </p:nvCxnSpPr>
        <p:spPr>
          <a:xfrm rot="10800000">
            <a:off x="3962400" y="3312666"/>
            <a:ext cx="2819400" cy="5303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1"/>
            <a:endCxn id="13" idx="7"/>
          </p:cNvCxnSpPr>
          <p:nvPr/>
        </p:nvCxnSpPr>
        <p:spPr>
          <a:xfrm rot="10800000">
            <a:off x="3582416" y="2853906"/>
            <a:ext cx="3199384" cy="9891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665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896" y="1590261"/>
            <a:ext cx="4373217" cy="6361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মাদের আজকের পাঠ</a:t>
            </a:r>
            <a:endParaRPr lang="en-US" sz="5400" b="1" dirty="0">
              <a:ln/>
              <a:solidFill>
                <a:srgbClr val="00CC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2499" y="2954091"/>
            <a:ext cx="5929460" cy="10060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00CC00"/>
                </a:solidFill>
                <a:latin typeface="NikoshBAN" panose="02000000000000000000" pitchFamily="2" charset="0"/>
              </a:rPr>
              <a:t>ইলেক্ট্রণ</a:t>
            </a:r>
            <a:r>
              <a:rPr lang="en-US" sz="8000" b="1" dirty="0">
                <a:ln/>
                <a:solidFill>
                  <a:srgbClr val="00CC00"/>
                </a:solidFill>
                <a:latin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00CC00"/>
                </a:solidFill>
                <a:latin typeface="NikoshBAN" panose="02000000000000000000" pitchFamily="2" charset="0"/>
              </a:rPr>
              <a:t>বিন্যাস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EABDB-B7B7-4681-8078-8278697A8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49" y="4390350"/>
            <a:ext cx="1981200" cy="175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2962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13017" y="1162595"/>
            <a:ext cx="3762103" cy="7934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66D5D1-5F00-4920-9403-AF24833297F1}"/>
              </a:ext>
            </a:extLst>
          </p:cNvPr>
          <p:cNvSpPr txBox="1"/>
          <p:nvPr/>
        </p:nvSpPr>
        <p:spPr>
          <a:xfrm>
            <a:off x="381000" y="2151995"/>
            <a:ext cx="8458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বিন্যাস ব্যাখ্যা করতে পারবে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পরমাণুর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শক্তি স্তরে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কয়টি ইলেকট্রন আছে ব্যাখ্যা করতে পারবে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 গ্রহন বা বর্জনের মাধ্যমে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পরমাণু স্তিতিশীলতা অর্জন করে তা ব্যাখ্যা করতে পারবে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ব্যাখ্যা করতে পারপবে।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ক্যাট্যায়ন ও অ্যানায়ন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6008349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588</Words>
  <Application>Microsoft Office PowerPoint</Application>
  <PresentationFormat>On-screen Show (4:3)</PresentationFormat>
  <Paragraphs>113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Shonar Bangla</vt:lpstr>
      <vt:lpstr>SutonnyOMJ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প্রতিটি কক্ষপথে কতটি করে ইলেক্ট্রণ থাকবে সেই সুত্রটি হলো       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 Kaishar</dc:creator>
  <cp:lastModifiedBy>Shuva Debnath</cp:lastModifiedBy>
  <cp:revision>186</cp:revision>
  <dcterms:created xsi:type="dcterms:W3CDTF">2019-11-08T16:55:15Z</dcterms:created>
  <dcterms:modified xsi:type="dcterms:W3CDTF">2021-07-09T04:57:46Z</dcterms:modified>
</cp:coreProperties>
</file>