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68" r:id="rId3"/>
    <p:sldId id="317" r:id="rId4"/>
    <p:sldId id="278" r:id="rId5"/>
    <p:sldId id="260" r:id="rId6"/>
    <p:sldId id="264" r:id="rId7"/>
    <p:sldId id="274" r:id="rId8"/>
    <p:sldId id="291" r:id="rId9"/>
    <p:sldId id="318" r:id="rId10"/>
    <p:sldId id="319" r:id="rId11"/>
    <p:sldId id="320" r:id="rId12"/>
    <p:sldId id="308" r:id="rId13"/>
    <p:sldId id="309" r:id="rId14"/>
    <p:sldId id="310" r:id="rId15"/>
    <p:sldId id="311" r:id="rId16"/>
    <p:sldId id="321" r:id="rId17"/>
    <p:sldId id="322" r:id="rId18"/>
    <p:sldId id="316" r:id="rId19"/>
    <p:sldId id="280" r:id="rId20"/>
    <p:sldId id="281" r:id="rId21"/>
    <p:sldId id="307" r:id="rId22"/>
    <p:sldId id="313" r:id="rId23"/>
    <p:sldId id="314" r:id="rId24"/>
    <p:sldId id="315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2AE"/>
    <a:srgbClr val="E4FEE6"/>
    <a:srgbClr val="B8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CC46-3B9A-4B4B-8460-BADAAA65677E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C748-7DA3-450F-BB13-CFFA223246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3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772D1-7747-481A-93EF-F1E3F53D6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838200"/>
            <a:ext cx="54483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24DB7-360C-43C0-B915-2A19CCF76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" y="5224462"/>
            <a:ext cx="8972843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63E5-2E52-4CA4-95BE-9FB88AFD5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93E6D-91BD-4551-A947-22410DED4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838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9109897_pothe_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" y="219629"/>
            <a:ext cx="4267200" cy="4893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51054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মৈমনসিংহ গীতিকা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1_hira.jpeg"/>
          <p:cNvPicPr>
            <a:picLocks noChangeAspect="1"/>
          </p:cNvPicPr>
          <p:nvPr/>
        </p:nvPicPr>
        <p:blipFill>
          <a:blip r:embed="rId3"/>
          <a:srcRect l="33790" t="31751" r="34246" b="17171"/>
          <a:stretch>
            <a:fillRect/>
          </a:stretch>
        </p:blipFill>
        <p:spPr>
          <a:xfrm>
            <a:off x="5334000" y="228600"/>
            <a:ext cx="3048000" cy="3761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4343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দীনেশচন্দ্র সেন</a:t>
            </a:r>
            <a:endParaRPr lang="en-US" sz="44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0129" y="5473005"/>
            <a:ext cx="34290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১৮৬৬ইং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১৯৩৯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47880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দীনেশচন্দ্র সেন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3-1.jpg"/>
          <p:cNvPicPr>
            <a:picLocks noChangeAspect="1"/>
          </p:cNvPicPr>
          <p:nvPr/>
        </p:nvPicPr>
        <p:blipFill>
          <a:blip r:embed="rId3"/>
          <a:srcRect t="2717" b="10326"/>
          <a:stretch>
            <a:fillRect/>
          </a:stretch>
        </p:blipFill>
        <p:spPr>
          <a:xfrm>
            <a:off x="355357" y="358170"/>
            <a:ext cx="4171948" cy="5052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82270"/>
            <a:ext cx="35814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ক্রিস্তফ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main%20Rolland.jpg"/>
          <p:cNvPicPr>
            <a:picLocks noChangeAspect="1"/>
          </p:cNvPicPr>
          <p:nvPr/>
        </p:nvPicPr>
        <p:blipFill>
          <a:blip r:embed="rId4" cstate="print"/>
          <a:srcRect t="3091" b="13439"/>
          <a:stretch>
            <a:fillRect/>
          </a:stretch>
        </p:blipFill>
        <p:spPr>
          <a:xfrm>
            <a:off x="4800599" y="152400"/>
            <a:ext cx="3962401" cy="4210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9540" y="4333697"/>
            <a:ext cx="368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 রো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5899" y="5445763"/>
            <a:ext cx="2971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১৮৬৬ইং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৩৯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937571"/>
            <a:ext cx="5181600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সমিতি লোকশিল্প ও গান, উ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সব-অনুষ্ঠান ও খেলাধুলার উপাদান সংগ্রহ করে এবং প্রচারের জন্য নানা কাজ করে থাকে। এ সমিতি লোকসাহিত্য সংরক্ষণ ও গবেষণার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 নিয়োজিত।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1159"/>
            <a:ext cx="6096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ফোকলোর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সোসাইটি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olklo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676401"/>
            <a:ext cx="3581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w.jpg"/>
          <p:cNvPicPr>
            <a:picLocks noChangeAspect="1"/>
          </p:cNvPicPr>
          <p:nvPr/>
        </p:nvPicPr>
        <p:blipFill>
          <a:blip r:embed="rId2" cstate="print"/>
          <a:srcRect l="2128" t="21088" r="2128" b="8115"/>
          <a:stretch>
            <a:fillRect/>
          </a:stretch>
        </p:blipFill>
        <p:spPr>
          <a:xfrm>
            <a:off x="381000" y="381000"/>
            <a:ext cx="4669275" cy="4876800"/>
          </a:xfrm>
          <a:prstGeom prst="rect">
            <a:avLst/>
          </a:prstGeom>
          <a:ln>
            <a:solidFill>
              <a:srgbClr val="2812AE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5562600"/>
            <a:ext cx="358140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ঠাকুরমার ঝুলি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r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76989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9452" y="5257800"/>
            <a:ext cx="35814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-১২৮৪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বঙ্গাব্দ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১৩৬৩ বঙ্গাব্দ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4277380"/>
            <a:ext cx="376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দক্ষিণারঞ্জন মিত্র মজুমদার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0735F-709D-4BC7-A665-0538961C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277119"/>
            <a:ext cx="4419600" cy="2828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77917-FB98-4B4F-B5AC-4DAA6001F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6" y="1277119"/>
            <a:ext cx="3257550" cy="2828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4A87E-56F2-49DB-9DE7-705245FAF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63" y="4267200"/>
            <a:ext cx="5402873" cy="23106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C3A14B-61AD-4725-A5E2-2E16A79C2E05}"/>
              </a:ext>
            </a:extLst>
          </p:cNvPr>
          <p:cNvSpPr txBox="1"/>
          <p:nvPr/>
        </p:nvSpPr>
        <p:spPr>
          <a:xfrm>
            <a:off x="73855" y="109541"/>
            <a:ext cx="907014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আরব্য</a:t>
            </a:r>
            <a:r>
              <a:rPr lang="en-US" sz="3600" dirty="0"/>
              <a:t> </a:t>
            </a:r>
            <a:r>
              <a:rPr lang="en-US" sz="3600" dirty="0" err="1"/>
              <a:t>উপন্যাসের</a:t>
            </a:r>
            <a:r>
              <a:rPr lang="en-US" sz="3600" dirty="0"/>
              <a:t> </a:t>
            </a:r>
            <a:r>
              <a:rPr lang="en-US" sz="3600" dirty="0" err="1"/>
              <a:t>আলাদিনের</a:t>
            </a:r>
            <a:r>
              <a:rPr lang="en-US" sz="3600" dirty="0"/>
              <a:t> </a:t>
            </a:r>
            <a:r>
              <a:rPr lang="en-US" sz="3600" dirty="0" err="1"/>
              <a:t>আশ্চর্য</a:t>
            </a:r>
            <a:r>
              <a:rPr lang="en-US" sz="3600" dirty="0"/>
              <a:t> </a:t>
            </a:r>
            <a:r>
              <a:rPr lang="en-US" sz="3600" dirty="0" err="1"/>
              <a:t>প্রদীপ</a:t>
            </a:r>
            <a:r>
              <a:rPr lang="en-US" sz="3600" dirty="0"/>
              <a:t> ,</a:t>
            </a:r>
            <a:r>
              <a:rPr lang="en-US" sz="3600" dirty="0" err="1"/>
              <a:t>আলীবাবা</a:t>
            </a:r>
            <a:r>
              <a:rPr lang="en-US" sz="3600" dirty="0"/>
              <a:t> ও </a:t>
            </a:r>
            <a:r>
              <a:rPr lang="en-US" sz="3600" dirty="0" err="1"/>
              <a:t>চল্লিশ</a:t>
            </a:r>
            <a:r>
              <a:rPr lang="en-US" sz="3600" dirty="0"/>
              <a:t> </a:t>
            </a:r>
            <a:r>
              <a:rPr lang="en-US" sz="3600" dirty="0" err="1"/>
              <a:t>দস্যু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4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15385-1741-490B-8EE5-F737885D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2" y="304800"/>
            <a:ext cx="28575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88B65-3756-44A1-8176-D5D98FF1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2" y="3153633"/>
            <a:ext cx="2965938" cy="3399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1FDD9-0C79-4CCB-B766-DD8D75A29674}"/>
              </a:ext>
            </a:extLst>
          </p:cNvPr>
          <p:cNvSpPr txBox="1"/>
          <p:nvPr/>
        </p:nvSpPr>
        <p:spPr>
          <a:xfrm>
            <a:off x="3314700" y="233165"/>
            <a:ext cx="55245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/>
              <a:t>প্রোলেটারিয়াট</a:t>
            </a:r>
            <a:r>
              <a:rPr lang="en-US" sz="4400" dirty="0"/>
              <a:t> </a:t>
            </a:r>
            <a:r>
              <a:rPr lang="en-US" sz="4400" dirty="0" err="1"/>
              <a:t>সাহিত্য</a:t>
            </a:r>
            <a:r>
              <a:rPr lang="en-US" sz="4400" dirty="0"/>
              <a:t>=</a:t>
            </a:r>
            <a:r>
              <a:rPr lang="en-US" sz="4400" dirty="0" err="1"/>
              <a:t>অত্যাচারিত</a:t>
            </a:r>
            <a:r>
              <a:rPr lang="en-US" sz="4400" dirty="0"/>
              <a:t> </a:t>
            </a:r>
            <a:r>
              <a:rPr lang="en-US" sz="4400" dirty="0" err="1"/>
              <a:t>শ্রমজীবী</a:t>
            </a:r>
            <a:r>
              <a:rPr lang="en-US" sz="4400" dirty="0"/>
              <a:t> </a:t>
            </a:r>
            <a:r>
              <a:rPr lang="en-US" sz="4400" dirty="0" err="1"/>
              <a:t>দুঃখী</a:t>
            </a:r>
            <a:r>
              <a:rPr lang="en-US" sz="4400" dirty="0"/>
              <a:t> </a:t>
            </a:r>
            <a:r>
              <a:rPr lang="en-US" sz="4400" dirty="0" err="1"/>
              <a:t>মানুষের</a:t>
            </a:r>
            <a:r>
              <a:rPr lang="en-US" sz="4400" dirty="0"/>
              <a:t> </a:t>
            </a:r>
            <a:r>
              <a:rPr lang="en-US" sz="4400" dirty="0" err="1"/>
              <a:t>সাহিত্য</a:t>
            </a:r>
            <a:r>
              <a:rPr lang="en-US" sz="4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336B8-0FBA-4D28-99C0-33FB8C187708}"/>
              </a:ext>
            </a:extLst>
          </p:cNvPr>
          <p:cNvSpPr txBox="1"/>
          <p:nvPr/>
        </p:nvSpPr>
        <p:spPr>
          <a:xfrm>
            <a:off x="3562350" y="3241340"/>
            <a:ext cx="50292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বিখ্যাত</a:t>
            </a:r>
            <a:r>
              <a:rPr lang="en-US" sz="3600" dirty="0"/>
              <a:t> </a:t>
            </a:r>
            <a:r>
              <a:rPr lang="en-US" sz="3600" dirty="0" err="1"/>
              <a:t>ইংরেজি</a:t>
            </a:r>
            <a:r>
              <a:rPr lang="en-US" sz="3600" dirty="0"/>
              <a:t> </a:t>
            </a:r>
            <a:r>
              <a:rPr lang="en-US" sz="3600" dirty="0" err="1"/>
              <a:t>নাট্যকার</a:t>
            </a:r>
            <a:r>
              <a:rPr lang="en-US" sz="3600" dirty="0"/>
              <a:t> ও </a:t>
            </a:r>
            <a:r>
              <a:rPr lang="en-US" sz="3600" dirty="0" err="1"/>
              <a:t>কবি</a:t>
            </a:r>
            <a:r>
              <a:rPr lang="en-US" sz="3600" dirty="0"/>
              <a:t> </a:t>
            </a:r>
            <a:r>
              <a:rPr lang="en-US" sz="3600" dirty="0" err="1"/>
              <a:t>উইলিয়াম</a:t>
            </a:r>
            <a:r>
              <a:rPr lang="en-US" sz="3600" dirty="0"/>
              <a:t> </a:t>
            </a:r>
            <a:r>
              <a:rPr lang="en-US" sz="3600" dirty="0" err="1"/>
              <a:t>শেক্সপিয়ার</a:t>
            </a:r>
            <a:r>
              <a:rPr lang="en-US" sz="3600" dirty="0"/>
              <a:t> ।</a:t>
            </a:r>
            <a:r>
              <a:rPr lang="en-US" sz="3600" dirty="0" err="1"/>
              <a:t>তিনি</a:t>
            </a:r>
            <a:r>
              <a:rPr lang="en-US" sz="3600" dirty="0"/>
              <a:t> </a:t>
            </a:r>
            <a:r>
              <a:rPr lang="en-US" sz="3600" dirty="0" err="1"/>
              <a:t>হাস্যরসাত্বক</a:t>
            </a:r>
            <a:r>
              <a:rPr lang="en-US" sz="3600" dirty="0"/>
              <a:t> ও </a:t>
            </a:r>
            <a:r>
              <a:rPr lang="en-US" sz="3600" dirty="0" err="1"/>
              <a:t>বিয়োগত্বক</a:t>
            </a:r>
            <a:r>
              <a:rPr lang="en-US" sz="3600" dirty="0"/>
              <a:t> </a:t>
            </a:r>
            <a:r>
              <a:rPr lang="en-US" sz="3600" dirty="0" err="1"/>
              <a:t>অনেক</a:t>
            </a:r>
            <a:r>
              <a:rPr lang="en-US" sz="3600" dirty="0"/>
              <a:t> </a:t>
            </a:r>
            <a:r>
              <a:rPr lang="en-US" sz="3600" dirty="0" err="1"/>
              <a:t>নাটক</a:t>
            </a:r>
            <a:r>
              <a:rPr lang="en-US" sz="3600" dirty="0"/>
              <a:t> ও </a:t>
            </a:r>
            <a:r>
              <a:rPr lang="en-US" sz="3600" dirty="0" err="1"/>
              <a:t>সাহিত্য</a:t>
            </a:r>
            <a:r>
              <a:rPr lang="en-US" sz="3600" dirty="0"/>
              <a:t> </a:t>
            </a:r>
            <a:r>
              <a:rPr lang="en-US" sz="3600" dirty="0" err="1"/>
              <a:t>রচনা</a:t>
            </a:r>
            <a:r>
              <a:rPr lang="en-US" sz="3600" dirty="0"/>
              <a:t> </a:t>
            </a:r>
            <a:r>
              <a:rPr lang="en-US" sz="3600" dirty="0" err="1"/>
              <a:t>করেন</a:t>
            </a:r>
            <a:r>
              <a:rPr lang="en-US" sz="36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431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onyo-116.jpg"/>
          <p:cNvPicPr>
            <a:picLocks noChangeAspect="1"/>
          </p:cNvPicPr>
          <p:nvPr/>
        </p:nvPicPr>
        <p:blipFill>
          <a:blip r:embed="rId2"/>
          <a:srcRect l="25833" r="8377"/>
          <a:stretch>
            <a:fillRect/>
          </a:stretch>
        </p:blipFill>
        <p:spPr>
          <a:xfrm>
            <a:off x="152400" y="304800"/>
            <a:ext cx="4038600" cy="4604006"/>
          </a:xfrm>
          <a:prstGeom prst="rect">
            <a:avLst/>
          </a:prstGeom>
        </p:spPr>
      </p:pic>
      <p:pic>
        <p:nvPicPr>
          <p:cNvPr id="3" name="Picture 2" descr="newzzzzzzzz 1.jpg"/>
          <p:cNvPicPr>
            <a:picLocks noChangeAspect="1"/>
          </p:cNvPicPr>
          <p:nvPr/>
        </p:nvPicPr>
        <p:blipFill>
          <a:blip r:embed="rId3"/>
          <a:srcRect r="14955"/>
          <a:stretch>
            <a:fillRect/>
          </a:stretch>
        </p:blipFill>
        <p:spPr>
          <a:xfrm>
            <a:off x="4419600" y="304800"/>
            <a:ext cx="40386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492" y="563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 থাকতে দা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তের মর্যাদা নেই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image_247_78841.jpg"/>
          <p:cNvPicPr>
            <a:picLocks noChangeAspect="1"/>
          </p:cNvPicPr>
          <p:nvPr/>
        </p:nvPicPr>
        <p:blipFill>
          <a:blip r:embed="rId2"/>
          <a:srcRect l="952" t="25192" r="4762"/>
          <a:stretch>
            <a:fillRect/>
          </a:stretch>
        </p:blipFill>
        <p:spPr>
          <a:xfrm>
            <a:off x="152400" y="73198"/>
            <a:ext cx="8686800" cy="4273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648200"/>
            <a:ext cx="75438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কানামাছি ভো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ভো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যাকে পাবি তাকে ছোঁ।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0.jpg"/>
          <p:cNvPicPr>
            <a:picLocks noChangeAspect="1"/>
          </p:cNvPicPr>
          <p:nvPr/>
        </p:nvPicPr>
        <p:blipFill>
          <a:blip r:embed="rId2"/>
          <a:srcRect t="4167" b="6250"/>
          <a:stretch>
            <a:fillRect/>
          </a:stretch>
        </p:blipFill>
        <p:spPr>
          <a:xfrm>
            <a:off x="228600" y="381000"/>
            <a:ext cx="5330456" cy="3581400"/>
          </a:xfrm>
          <a:prstGeom prst="rect">
            <a:avLst/>
          </a:prstGeom>
        </p:spPr>
      </p:pic>
      <p:pic>
        <p:nvPicPr>
          <p:cNvPr id="3" name="Picture 2" descr="image_228_73434.jpg"/>
          <p:cNvPicPr>
            <a:picLocks noChangeAspect="1"/>
          </p:cNvPicPr>
          <p:nvPr/>
        </p:nvPicPr>
        <p:blipFill>
          <a:blip r:embed="rId3"/>
          <a:srcRect r="5833" b="4341"/>
          <a:stretch>
            <a:fillRect/>
          </a:stretch>
        </p:blipFill>
        <p:spPr>
          <a:xfrm>
            <a:off x="5921732" y="304799"/>
            <a:ext cx="2612668" cy="372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760188"/>
            <a:ext cx="82296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 রুয়ে না কেটো পাত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তাতেই কাপড়, তাতেই ভাত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CEBE-2296-4C74-89A2-ABAD15AD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FFA90-0C02-4F31-8584-31803874FE85}"/>
              </a:ext>
            </a:extLst>
          </p:cNvPr>
          <p:cNvSpPr txBox="1"/>
          <p:nvPr/>
        </p:nvSpPr>
        <p:spPr>
          <a:xfrm>
            <a:off x="3429000" y="2209800"/>
            <a:ext cx="5562600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মোহাম্মদ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মাইন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উদ্দিন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সহকারী</a:t>
            </a:r>
            <a:r>
              <a:rPr lang="en-US" sz="4000" dirty="0"/>
              <a:t> </a:t>
            </a:r>
            <a:r>
              <a:rPr lang="en-US" sz="4000" dirty="0" err="1"/>
              <a:t>শিক্ষক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আলী</a:t>
            </a:r>
            <a:r>
              <a:rPr lang="en-US" sz="4000" dirty="0"/>
              <a:t> </a:t>
            </a:r>
            <a:r>
              <a:rPr lang="en-US" sz="4000" dirty="0" err="1"/>
              <a:t>আজম</a:t>
            </a:r>
            <a:r>
              <a:rPr lang="en-US" sz="4000" dirty="0"/>
              <a:t> </a:t>
            </a:r>
            <a:r>
              <a:rPr lang="en-US" sz="4000" dirty="0" err="1"/>
              <a:t>স্কুল</a:t>
            </a:r>
            <a:r>
              <a:rPr lang="en-US" sz="4000" dirty="0"/>
              <a:t> </a:t>
            </a:r>
            <a:r>
              <a:rPr lang="en-US" sz="4000" dirty="0" err="1"/>
              <a:t>অ্যান্ড</a:t>
            </a:r>
            <a:r>
              <a:rPr lang="en-US" sz="4000" dirty="0"/>
              <a:t> </a:t>
            </a:r>
            <a:r>
              <a:rPr lang="en-US" sz="4000" dirty="0" err="1"/>
              <a:t>কলেজ</a:t>
            </a:r>
            <a:r>
              <a:rPr lang="en-US" sz="4000" dirty="0"/>
              <a:t>।</a:t>
            </a:r>
          </a:p>
          <a:p>
            <a:r>
              <a:rPr lang="en-US" sz="4000" dirty="0" err="1"/>
              <a:t>মুন্সিরহাট</a:t>
            </a:r>
            <a:r>
              <a:rPr lang="en-US" sz="4000" dirty="0"/>
              <a:t> ,</a:t>
            </a:r>
            <a:r>
              <a:rPr lang="en-US" sz="4000" dirty="0" err="1"/>
              <a:t>ফুলগাজী,ফেনী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E0876-728F-4437-A6C0-4A5ADE0A4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6" y="2209800"/>
            <a:ext cx="312420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 descr="sunlight-.jpg"/>
          <p:cNvPicPr>
            <a:picLocks noChangeAspect="1"/>
          </p:cNvPicPr>
          <p:nvPr/>
        </p:nvPicPr>
        <p:blipFill>
          <a:blip r:embed="rId2"/>
          <a:srcRect l="3333" t="13144" r="2500" b="3333"/>
          <a:stretch>
            <a:fillRect/>
          </a:stretch>
        </p:blipFill>
        <p:spPr>
          <a:xfrm>
            <a:off x="457200" y="304800"/>
            <a:ext cx="8218311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933689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রোদ হচ্ছে, পানি হচ্ছে,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কশিয়ালীর বিয়ে হচ্ছে।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1_MulRochona1706_redfox.jpg"/>
          <p:cNvPicPr>
            <a:picLocks noChangeAspect="1"/>
          </p:cNvPicPr>
          <p:nvPr/>
        </p:nvPicPr>
        <p:blipFill>
          <a:blip r:embed="rId3"/>
          <a:srcRect l="13576" t="16646" r="25624" b="9692"/>
          <a:stretch>
            <a:fillRect/>
          </a:stretch>
        </p:blipFill>
        <p:spPr>
          <a:xfrm>
            <a:off x="2362200" y="2514600"/>
            <a:ext cx="2057400" cy="16181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-Topor.jpg"/>
          <p:cNvPicPr>
            <a:picLocks noChangeAspect="1"/>
          </p:cNvPicPr>
          <p:nvPr/>
        </p:nvPicPr>
        <p:blipFill>
          <a:blip r:embed="rId4"/>
          <a:srcRect l="19524" t="28304" r="18571" b="7491"/>
          <a:stretch>
            <a:fillRect/>
          </a:stretch>
        </p:blipFill>
        <p:spPr>
          <a:xfrm>
            <a:off x="2667000" y="1752600"/>
            <a:ext cx="990600" cy="1371600"/>
          </a:xfrm>
          <a:prstGeom prst="flowChartExtra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Content Placeholder 9" descr="Fox.jpg"/>
          <p:cNvPicPr>
            <a:picLocks noChangeAspect="1"/>
          </p:cNvPicPr>
          <p:nvPr/>
        </p:nvPicPr>
        <p:blipFill>
          <a:blip r:embed="rId5" cstate="print"/>
          <a:srcRect l="10516" t="7692" r="10612" b="15385"/>
          <a:stretch>
            <a:fillRect/>
          </a:stretch>
        </p:blipFill>
        <p:spPr>
          <a:xfrm>
            <a:off x="1219200" y="2438400"/>
            <a:ext cx="1600200" cy="1676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Quad Arrow Callout 7"/>
          <p:cNvSpPr/>
          <p:nvPr/>
        </p:nvSpPr>
        <p:spPr>
          <a:xfrm>
            <a:off x="1752600" y="2438400"/>
            <a:ext cx="533400" cy="533400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752600" y="3810000"/>
            <a:ext cx="533400" cy="457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flipH="1" flipV="1">
            <a:off x="1295400" y="3124200"/>
            <a:ext cx="685800" cy="1066800"/>
          </a:xfrm>
          <a:prstGeom prst="lightningBolt">
            <a:avLst/>
          </a:prstGeom>
          <a:solidFill>
            <a:srgbClr val="FF0000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/>
          <p:cNvSpPr/>
          <p:nvPr/>
        </p:nvSpPr>
        <p:spPr>
          <a:xfrm flipV="1">
            <a:off x="2133600" y="3124200"/>
            <a:ext cx="685800" cy="990600"/>
          </a:xfrm>
          <a:prstGeom prst="lightningBolt">
            <a:avLst/>
          </a:prstGeom>
          <a:solidFill>
            <a:srgbClr val="FF0000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87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" y="1524000"/>
            <a:ext cx="8686800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পল্লীর প্রত্যেক পরতে পরতে সাহিত্যের যে সব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উপাদান ছড়িয়ে আছে সেগুলির একটি তালিকা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তৈরি কর।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" y="3810000"/>
            <a:ext cx="8686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ফোকলোর সোসাইটির প্রয়োজনীয়তা ব্যাখ্যা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18" y="270503"/>
            <a:ext cx="3886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4775"/>
            <a:ext cx="624840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১। পল্লী সাহিত্য কী?</a:t>
            </a:r>
            <a:endParaRPr lang="en-US" sz="50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842212"/>
            <a:ext cx="8763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‘মৈমনসিংহ গীতিকা’ সম্পাদনা করেন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কে?</a:t>
            </a:r>
            <a:endParaRPr lang="en-US" sz="5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" y="4321314"/>
            <a:ext cx="5638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৩। রো</a:t>
            </a:r>
            <a:r>
              <a:rPr lang="en-US" sz="40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মা রো</a:t>
            </a:r>
            <a:r>
              <a:rPr lang="en-US" sz="40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লা কে?</a:t>
            </a:r>
            <a:endParaRPr lang="en-US" sz="40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75" y="5202448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৪। ঠাকুরমার ঝুলি কার লেখা?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858000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611940"/>
            <a:ext cx="8686800" cy="1846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আমরা কথায় কথায় জুড়ে দিই – এ রকম দশটি প্রবাদ বাক্য লিখ</a:t>
            </a:r>
            <a:r>
              <a:rPr lang="bn-BD" sz="66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17506-CACE-4719-BE2C-BDBA8A5F2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" y="16413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2514600"/>
            <a:ext cx="47244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4FEE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E4FEE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3458" y="1676400"/>
            <a:ext cx="521970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: দশম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799" y="3044279"/>
            <a:ext cx="4533903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12A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12A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12A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812A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12A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812A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20369-4550-4AAC-B61A-3A1D6B553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048000" cy="5000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63437-5C58-4526-80D8-9F90B9780DBF}"/>
              </a:ext>
            </a:extLst>
          </p:cNvPr>
          <p:cNvSpPr txBox="1"/>
          <p:nvPr/>
        </p:nvSpPr>
        <p:spPr>
          <a:xfrm>
            <a:off x="228600" y="69131"/>
            <a:ext cx="537210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পাঠ</a:t>
            </a:r>
            <a:r>
              <a:rPr lang="en-US" sz="6000" dirty="0"/>
              <a:t> -</a:t>
            </a:r>
            <a:r>
              <a:rPr lang="en-US" sz="6000" dirty="0" err="1"/>
              <a:t>পরিচিতি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B5A446-6C65-40D3-8C5C-2E3E5CAC2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822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6553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পল্লীসাহিত্য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39850"/>
            <a:ext cx="8305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ডক্টর মুহম্মদ শহীদুল্লাহ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59" y="136942"/>
            <a:ext cx="447651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859" y="2803859"/>
            <a:ext cx="83781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প্রবন্ধের নির্বাচিত অংশ শুদ্ধ উচ্চারণে পড়তে পারবে।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862" y="1418864"/>
            <a:ext cx="838733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ডক্টর </a:t>
            </a:r>
            <a:r>
              <a:rPr lang="bn-B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মুহম্মদ শহীদুল্লাহ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্</a:t>
            </a:r>
            <a:r>
              <a:rPr lang="bn-B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-এর জন্ম ও মৃত্যু তারিখ এবং তা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ঁ</a:t>
            </a:r>
            <a:r>
              <a:rPr lang="bn-B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র উল্লেখযোগ্য</a:t>
            </a:r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গ্রন্থের নাম বলতে পারবে।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9" y="3489753"/>
            <a:ext cx="8353341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bn-BD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পল্লী সাহিত্য কী? তা বলতে পারবে। 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                                     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62" y="4145588"/>
            <a:ext cx="838733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৬)</a:t>
            </a:r>
            <a:r>
              <a:rPr lang="bn-BD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ফোকলোর সোসাইটির প্রয়োজনীয়তা ব্যাখ্যা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551" y="5019011"/>
            <a:ext cx="838264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কঠিন শব্দের অর্থ বলতে পারবে এবং টীকাগুলি ব্যাখ্যা করতে পারবে।                  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1" animBg="1"/>
      <p:bldP spid="12" grpId="0" animBg="1"/>
      <p:bldP spid="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2590800"/>
            <a:ext cx="2286000" cy="2209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267200" y="1828800"/>
            <a:ext cx="457200" cy="609600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667000" y="3429000"/>
            <a:ext cx="609600" cy="4572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4876800"/>
            <a:ext cx="4572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91200" y="3429000"/>
            <a:ext cx="609600" cy="457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9800" y="414992"/>
            <a:ext cx="4724400" cy="1219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70638" y="5574532"/>
            <a:ext cx="5029200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7312" y="1811215"/>
            <a:ext cx="2476500" cy="32426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3048510"/>
            <a:ext cx="2619375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আঞ্চলিক ভাষার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অভিধান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54397"/>
            <a:ext cx="3829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জুলাই ১৮৮৫ ইং</a:t>
            </a:r>
            <a:endParaRPr lang="en-US" sz="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6500" y="710298"/>
            <a:ext cx="1219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5769114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75" y="1995169"/>
            <a:ext cx="2286000" cy="954107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কালজয়ী সম্পাদনা গ্রন্থ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66270" y="5846802"/>
            <a:ext cx="3696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১৩ জুলাই ১৯৬৯ ইং</a:t>
            </a:r>
            <a:endParaRPr lang="en-US" sz="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96050" y="1729104"/>
            <a:ext cx="2495550" cy="329878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81775" y="1906462"/>
            <a:ext cx="23050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রচনা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4398" y="2902088"/>
            <a:ext cx="2495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ভাষার ইতিবৃত্ত, বাংলা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84AFB-8D91-4CFD-8E84-398E39645B1B}"/>
              </a:ext>
            </a:extLst>
          </p:cNvPr>
          <p:cNvSpPr txBox="1"/>
          <p:nvPr/>
        </p:nvSpPr>
        <p:spPr>
          <a:xfrm>
            <a:off x="3700389" y="625469"/>
            <a:ext cx="3829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জুলাই ১৮৮৫ ইং</a:t>
            </a:r>
            <a:endParaRPr lang="en-US" sz="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9" grpId="0" animBg="1"/>
      <p:bldP spid="30" grpId="0" animBg="1"/>
      <p:bldP spid="31" grpId="0" animBg="1"/>
      <p:bldP spid="33" grpId="0"/>
      <p:bldP spid="19" grpId="0" animBg="1"/>
      <p:bldP spid="24" grpId="0" animBg="1"/>
      <p:bldP spid="2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 ও টীকা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14" y="421469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পরতে</a:t>
            </a:r>
            <a:r>
              <a:rPr lang="bn-BD" sz="6000" dirty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 পরতে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6614" y="427199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স্তরে স্তরে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62680"/>
            <a:ext cx="6781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3C309-7BAC-43AB-992C-F48FBE0F2034}"/>
              </a:ext>
            </a:extLst>
          </p:cNvPr>
          <p:cNvSpPr txBox="1"/>
          <p:nvPr/>
        </p:nvSpPr>
        <p:spPr>
          <a:xfrm>
            <a:off x="-3517" y="-29308"/>
            <a:ext cx="9067800" cy="68634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প্রত্নতাত্ত্বিক</a:t>
            </a:r>
            <a:r>
              <a:rPr lang="en-US" sz="4000" dirty="0">
                <a:solidFill>
                  <a:srgbClr val="002060"/>
                </a:solidFill>
              </a:rPr>
              <a:t> =</a:t>
            </a:r>
            <a:r>
              <a:rPr lang="en-US" sz="4000" dirty="0" err="1">
                <a:solidFill>
                  <a:srgbClr val="002060"/>
                </a:solidFill>
              </a:rPr>
              <a:t>যিনি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প্রাচীন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লিপি,মুদ্রা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ভগ্নাবশেষ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থেকে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পুরাকালের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তথ্য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নির্ণয়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করেন</a:t>
            </a:r>
            <a:r>
              <a:rPr lang="en-US" sz="4000" dirty="0">
                <a:solidFill>
                  <a:srgbClr val="002060"/>
                </a:solidFill>
              </a:rPr>
              <a:t>।</a:t>
            </a:r>
          </a:p>
          <a:p>
            <a:endParaRPr lang="en-US" sz="4000" dirty="0"/>
          </a:p>
          <a:p>
            <a:r>
              <a:rPr lang="en-US" sz="4000" dirty="0" err="1">
                <a:solidFill>
                  <a:srgbClr val="FF0000"/>
                </a:solidFill>
              </a:rPr>
              <a:t>নৃতত্ত্ব</a:t>
            </a:r>
            <a:r>
              <a:rPr lang="en-US" sz="4000" dirty="0">
                <a:solidFill>
                  <a:srgbClr val="FF0000"/>
                </a:solidFill>
              </a:rPr>
              <a:t>=</a:t>
            </a:r>
            <a:r>
              <a:rPr lang="en-US" sz="4000" dirty="0" err="1">
                <a:solidFill>
                  <a:srgbClr val="FF0000"/>
                </a:solidFill>
              </a:rPr>
              <a:t>মানুষের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উৎপত্তি</a:t>
            </a:r>
            <a:r>
              <a:rPr lang="en-US" sz="4000" dirty="0">
                <a:solidFill>
                  <a:srgbClr val="FF0000"/>
                </a:solidFill>
              </a:rPr>
              <a:t> ও </a:t>
            </a:r>
            <a:r>
              <a:rPr lang="en-US" sz="4000" dirty="0" err="1">
                <a:solidFill>
                  <a:srgbClr val="FF0000"/>
                </a:solidFill>
              </a:rPr>
              <a:t>বিকাশ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সংক্রান্ত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বিজ্ঞান</a:t>
            </a:r>
            <a:r>
              <a:rPr lang="en-US" sz="4000" dirty="0"/>
              <a:t>।</a:t>
            </a:r>
          </a:p>
          <a:p>
            <a:endParaRPr lang="en-US" sz="4000" dirty="0"/>
          </a:p>
          <a:p>
            <a:r>
              <a:rPr lang="en-US" sz="4000" dirty="0" err="1">
                <a:solidFill>
                  <a:srgbClr val="7030A0"/>
                </a:solidFill>
              </a:rPr>
              <a:t>প্রবাদ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বাক্য</a:t>
            </a:r>
            <a:r>
              <a:rPr lang="en-US" sz="4000" dirty="0">
                <a:solidFill>
                  <a:srgbClr val="7030A0"/>
                </a:solidFill>
              </a:rPr>
              <a:t>=</a:t>
            </a:r>
            <a:r>
              <a:rPr lang="en-US" sz="4000" dirty="0" err="1">
                <a:solidFill>
                  <a:srgbClr val="7030A0"/>
                </a:solidFill>
              </a:rPr>
              <a:t>দীর্ঘ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দিন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ধরে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লোক্মুখে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প্রচলিত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বিশ্বাস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যোগ্য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কথা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বা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জনশ্রুতি</a:t>
            </a:r>
            <a:r>
              <a:rPr lang="en-US" sz="40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4000" dirty="0" err="1">
                <a:solidFill>
                  <a:srgbClr val="7030A0"/>
                </a:solidFill>
              </a:rPr>
              <a:t>যেমন</a:t>
            </a:r>
            <a:r>
              <a:rPr lang="en-US" sz="4000" dirty="0">
                <a:solidFill>
                  <a:srgbClr val="7030A0"/>
                </a:solidFill>
              </a:rPr>
              <a:t> –</a:t>
            </a:r>
            <a:r>
              <a:rPr lang="en-US" sz="4000" dirty="0" err="1">
                <a:solidFill>
                  <a:srgbClr val="7030A0"/>
                </a:solidFill>
              </a:rPr>
              <a:t>নাচতে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না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জানলে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উঠান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বাঁকা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65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1CD45-CC69-4CD6-BA24-3B5B57268897}"/>
              </a:ext>
            </a:extLst>
          </p:cNvPr>
          <p:cNvSpPr txBox="1"/>
          <p:nvPr/>
        </p:nvSpPr>
        <p:spPr>
          <a:xfrm>
            <a:off x="114300" y="228600"/>
            <a:ext cx="8915400" cy="6186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6000" dirty="0" err="1">
                <a:solidFill>
                  <a:srgbClr val="7030A0"/>
                </a:solidFill>
              </a:rPr>
              <a:t>বালাম</a:t>
            </a:r>
            <a:r>
              <a:rPr lang="en-US" sz="6000" dirty="0">
                <a:solidFill>
                  <a:srgbClr val="7030A0"/>
                </a:solidFill>
              </a:rPr>
              <a:t> =</a:t>
            </a:r>
            <a:r>
              <a:rPr lang="en-US" sz="6000" dirty="0" err="1">
                <a:solidFill>
                  <a:srgbClr val="7030A0"/>
                </a:solidFill>
              </a:rPr>
              <a:t>বইয়ের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খন্ড</a:t>
            </a:r>
            <a:endParaRPr lang="en-US" sz="6000" dirty="0">
              <a:solidFill>
                <a:srgbClr val="7030A0"/>
              </a:solidFill>
            </a:endParaRPr>
          </a:p>
          <a:p>
            <a:r>
              <a:rPr lang="en-US" sz="6000" dirty="0" err="1">
                <a:solidFill>
                  <a:srgbClr val="FF0000"/>
                </a:solidFill>
              </a:rPr>
              <a:t>ভুয়দর্শন</a:t>
            </a:r>
            <a:r>
              <a:rPr lang="en-US" sz="6000" dirty="0">
                <a:solidFill>
                  <a:srgbClr val="FF0000"/>
                </a:solidFill>
              </a:rPr>
              <a:t>=</a:t>
            </a:r>
            <a:r>
              <a:rPr lang="en-US" sz="6000" dirty="0" err="1">
                <a:solidFill>
                  <a:srgbClr val="FF0000"/>
                </a:solidFill>
              </a:rPr>
              <a:t>প্রচুর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দেখা</a:t>
            </a:r>
            <a:r>
              <a:rPr lang="en-US" sz="6000" dirty="0">
                <a:solidFill>
                  <a:srgbClr val="FF0000"/>
                </a:solidFill>
              </a:rPr>
              <a:t> ও </a:t>
            </a:r>
            <a:r>
              <a:rPr lang="en-US" sz="6000" dirty="0" err="1">
                <a:solidFill>
                  <a:srgbClr val="FF0000"/>
                </a:solidFill>
              </a:rPr>
              <a:t>শোনার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মাধ্যমে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অর্জিত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অভিজ্ঞতা</a:t>
            </a:r>
            <a:r>
              <a:rPr lang="en-US" sz="6000" dirty="0">
                <a:solidFill>
                  <a:srgbClr val="FF0000"/>
                </a:solidFill>
              </a:rPr>
              <a:t> ।</a:t>
            </a:r>
          </a:p>
          <a:p>
            <a:endParaRPr lang="en-US" sz="6000" dirty="0"/>
          </a:p>
          <a:p>
            <a:r>
              <a:rPr lang="en-US" sz="6000" dirty="0" err="1">
                <a:solidFill>
                  <a:srgbClr val="002060"/>
                </a:solidFill>
              </a:rPr>
              <a:t>ফক্কিকার</a:t>
            </a:r>
            <a:r>
              <a:rPr lang="en-US" sz="6000" dirty="0">
                <a:solidFill>
                  <a:srgbClr val="002060"/>
                </a:solidFill>
              </a:rPr>
              <a:t>=</a:t>
            </a:r>
            <a:r>
              <a:rPr lang="en-US" sz="6000" dirty="0" err="1">
                <a:solidFill>
                  <a:srgbClr val="002060"/>
                </a:solidFill>
              </a:rPr>
              <a:t>ফাকিবাজি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86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1625</TotalTime>
  <Words>454</Words>
  <Application>Microsoft Office PowerPoint</Application>
  <PresentationFormat>On-screen Show (4:3)</PresentationFormat>
  <Paragraphs>85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Book Antiqua</vt:lpstr>
      <vt:lpstr>Calibri</vt:lpstr>
      <vt:lpstr>Lucida Sans</vt:lpstr>
      <vt:lpstr>Lucida Sans Unicode</vt:lpstr>
      <vt:lpstr>NikoshBAN</vt:lpstr>
      <vt:lpstr>Verdana</vt:lpstr>
      <vt:lpstr>Wingdings</vt:lpstr>
      <vt:lpstr>Wingdings 2</vt:lpstr>
      <vt:lpstr>Wingdings 3</vt:lpstr>
      <vt:lpstr>Apex</vt:lpstr>
      <vt:lpstr>Concourse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main uddin</cp:lastModifiedBy>
  <cp:revision>401</cp:revision>
  <dcterms:created xsi:type="dcterms:W3CDTF">2006-08-16T00:00:00Z</dcterms:created>
  <dcterms:modified xsi:type="dcterms:W3CDTF">2021-07-09T15:52:56Z</dcterms:modified>
</cp:coreProperties>
</file>