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27"/>
  </p:notesMasterIdLst>
  <p:sldIdLst>
    <p:sldId id="256" r:id="rId2"/>
    <p:sldId id="257" r:id="rId3"/>
    <p:sldId id="258" r:id="rId4"/>
    <p:sldId id="266" r:id="rId5"/>
    <p:sldId id="260" r:id="rId6"/>
    <p:sldId id="263" r:id="rId7"/>
    <p:sldId id="262" r:id="rId8"/>
    <p:sldId id="261" r:id="rId9"/>
    <p:sldId id="268" r:id="rId10"/>
    <p:sldId id="317" r:id="rId11"/>
    <p:sldId id="311" r:id="rId12"/>
    <p:sldId id="291" r:id="rId13"/>
    <p:sldId id="313" r:id="rId14"/>
    <p:sldId id="318" r:id="rId15"/>
    <p:sldId id="319" r:id="rId16"/>
    <p:sldId id="320" r:id="rId17"/>
    <p:sldId id="321" r:id="rId18"/>
    <p:sldId id="322" r:id="rId19"/>
    <p:sldId id="290" r:id="rId20"/>
    <p:sldId id="312" r:id="rId21"/>
    <p:sldId id="278" r:id="rId22"/>
    <p:sldId id="279" r:id="rId23"/>
    <p:sldId id="280" r:id="rId24"/>
    <p:sldId id="281" r:id="rId25"/>
    <p:sldId id="282" r:id="rId26"/>
  </p:sldIdLst>
  <p:sldSz cx="12801600" cy="7315200"/>
  <p:notesSz cx="9144000" cy="6858000"/>
  <p:defaultTextStyle>
    <a:defPPr>
      <a:defRPr lang="en-US"/>
    </a:defPPr>
    <a:lvl1pPr marL="0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34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869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303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739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173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608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041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475" algn="l" defTabSz="104486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  <a:srgbClr val="000E2A"/>
    <a:srgbClr val="000066"/>
    <a:srgbClr val="333300"/>
    <a:srgbClr val="006600"/>
    <a:srgbClr val="660066"/>
    <a:srgbClr val="CC0099"/>
    <a:srgbClr val="0099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71" autoAdjust="0"/>
    <p:restoredTop sz="94624" autoAdjust="0"/>
  </p:normalViewPr>
  <p:slideViewPr>
    <p:cSldViewPr>
      <p:cViewPr>
        <p:scale>
          <a:sx n="37" d="100"/>
          <a:sy n="37" d="100"/>
        </p:scale>
        <p:origin x="-1746" y="-672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2513" y="514350"/>
            <a:ext cx="4498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34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869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303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739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173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608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041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475" algn="l" defTabSz="10448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14350"/>
            <a:ext cx="449897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তথ্যসূত্রঃ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গুগল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উইকপিডিয়া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বিশ্ব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৮ম শ্রেণি-২০২১ </a:t>
            </a:r>
            <a:r>
              <a:rPr lang="en-US" baseline="0" dirty="0" err="1" smtClean="0"/>
              <a:t>শিক্ষাবর্ষ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892" y="1869440"/>
            <a:ext cx="7200902" cy="1950720"/>
          </a:xfrm>
        </p:spPr>
        <p:txBody>
          <a:bodyPr anchor="b">
            <a:normAutofit/>
          </a:bodyPr>
          <a:lstStyle>
            <a:lvl1pPr algn="l">
              <a:defRPr sz="5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891" y="3982720"/>
            <a:ext cx="7200902" cy="97536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500"/>
            </a:lvl1pPr>
            <a:lvl2pPr marL="482803" indent="0" algn="ctr">
              <a:buNone/>
              <a:defRPr sz="2100"/>
            </a:lvl2pPr>
            <a:lvl3pPr marL="965606" indent="0" algn="ctr">
              <a:buNone/>
              <a:defRPr sz="1900"/>
            </a:lvl3pPr>
            <a:lvl4pPr marL="1448410" indent="0" algn="ctr">
              <a:buNone/>
              <a:defRPr sz="1700"/>
            </a:lvl4pPr>
            <a:lvl5pPr marL="1931213" indent="0" algn="ctr">
              <a:buNone/>
              <a:defRPr sz="1700"/>
            </a:lvl5pPr>
            <a:lvl6pPr marL="2414016" indent="0" algn="ctr">
              <a:buNone/>
              <a:defRPr sz="1700"/>
            </a:lvl6pPr>
            <a:lvl7pPr marL="2896819" indent="0" algn="ctr">
              <a:buNone/>
              <a:defRPr sz="1700"/>
            </a:lvl7pPr>
            <a:lvl8pPr marL="3379622" indent="0" algn="ctr">
              <a:buNone/>
              <a:defRPr sz="1700"/>
            </a:lvl8pPr>
            <a:lvl9pPr marL="3862426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525" y="449700"/>
            <a:ext cx="2400300" cy="2011209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245917" y="1212556"/>
            <a:ext cx="5390575" cy="463244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82835" y="1088206"/>
            <a:ext cx="4080510" cy="48768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5588614" y="340455"/>
            <a:ext cx="3559087" cy="2891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824119" y="564910"/>
            <a:ext cx="3143034" cy="245902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5588614" y="3462016"/>
            <a:ext cx="3559087" cy="289156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824119" y="3686471"/>
            <a:ext cx="3143034" cy="245902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519525" y="2650659"/>
            <a:ext cx="2400300" cy="346531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319" y="1419037"/>
            <a:ext cx="4032504" cy="2243328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444" y="975360"/>
            <a:ext cx="6480811" cy="536448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7319" y="3792558"/>
            <a:ext cx="4032504" cy="2547282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8474" y="6421121"/>
            <a:ext cx="800100" cy="243840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9392" y="6421121"/>
            <a:ext cx="1466073" cy="24384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536" y="1419037"/>
            <a:ext cx="4032504" cy="2243328"/>
          </a:xfrm>
        </p:spPr>
        <p:txBody>
          <a:bodyPr anchor="b"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25323" y="833492"/>
            <a:ext cx="6755068" cy="5390576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78444" y="1099941"/>
            <a:ext cx="6240780" cy="48768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400"/>
            </a:lvl1pPr>
            <a:lvl2pPr marL="482803" indent="0">
              <a:buNone/>
              <a:defRPr sz="3000"/>
            </a:lvl2pPr>
            <a:lvl3pPr marL="965606" indent="0">
              <a:buNone/>
              <a:defRPr sz="2500"/>
            </a:lvl3pPr>
            <a:lvl4pPr marL="1448410" indent="0">
              <a:buNone/>
              <a:defRPr sz="2100"/>
            </a:lvl4pPr>
            <a:lvl5pPr marL="1931213" indent="0">
              <a:buNone/>
              <a:defRPr sz="2100"/>
            </a:lvl5pPr>
            <a:lvl6pPr marL="2414016" indent="0">
              <a:buNone/>
              <a:defRPr sz="2100"/>
            </a:lvl6pPr>
            <a:lvl7pPr marL="2896819" indent="0">
              <a:buNone/>
              <a:defRPr sz="2100"/>
            </a:lvl7pPr>
            <a:lvl8pPr marL="3379622" indent="0">
              <a:buNone/>
              <a:defRPr sz="2100"/>
            </a:lvl8pPr>
            <a:lvl9pPr marL="3862426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7536" y="3792556"/>
            <a:ext cx="4032504" cy="2313085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05482" y="325120"/>
            <a:ext cx="1816008" cy="6055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09" y="325120"/>
            <a:ext cx="9065355" cy="6055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94" y="1950720"/>
            <a:ext cx="7200902" cy="1950720"/>
          </a:xfrm>
        </p:spPr>
        <p:txBody>
          <a:bodyPr anchor="b"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891" y="3982720"/>
            <a:ext cx="7200902" cy="9753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500">
                <a:solidFill>
                  <a:schemeClr val="tx1"/>
                </a:solidFill>
              </a:defRPr>
            </a:lvl1pPr>
            <a:lvl2pPr marL="4828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56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84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312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140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968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79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62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8473" y="1947333"/>
            <a:ext cx="5202317" cy="4467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1947333"/>
            <a:ext cx="5198985" cy="44671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3341" y="1793241"/>
            <a:ext cx="5203850" cy="87883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00" b="1"/>
            </a:lvl1pPr>
            <a:lvl2pPr marL="482803" indent="0">
              <a:buNone/>
              <a:defRPr sz="2100" b="1"/>
            </a:lvl2pPr>
            <a:lvl3pPr marL="965606" indent="0">
              <a:buNone/>
              <a:defRPr sz="1900" b="1"/>
            </a:lvl3pPr>
            <a:lvl4pPr marL="1448410" indent="0">
              <a:buNone/>
              <a:defRPr sz="1700" b="1"/>
            </a:lvl4pPr>
            <a:lvl5pPr marL="1931213" indent="0">
              <a:buNone/>
              <a:defRPr sz="1700" b="1"/>
            </a:lvl5pPr>
            <a:lvl6pPr marL="2414016" indent="0">
              <a:buNone/>
              <a:defRPr sz="1700" b="1"/>
            </a:lvl6pPr>
            <a:lvl7pPr marL="2896819" indent="0">
              <a:buNone/>
              <a:defRPr sz="1700" b="1"/>
            </a:lvl7pPr>
            <a:lvl8pPr marL="3379622" indent="0">
              <a:buNone/>
              <a:defRPr sz="1700" b="1"/>
            </a:lvl8pPr>
            <a:lvl9pPr marL="386242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3341" y="2672081"/>
            <a:ext cx="5203850" cy="370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793241"/>
            <a:ext cx="5203850" cy="87883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500" b="1"/>
            </a:lvl1pPr>
            <a:lvl2pPr marL="482803" indent="0">
              <a:buNone/>
              <a:defRPr sz="2100" b="1"/>
            </a:lvl2pPr>
            <a:lvl3pPr marL="965606" indent="0">
              <a:buNone/>
              <a:defRPr sz="1900" b="1"/>
            </a:lvl3pPr>
            <a:lvl4pPr marL="1448410" indent="0">
              <a:buNone/>
              <a:defRPr sz="1700" b="1"/>
            </a:lvl4pPr>
            <a:lvl5pPr marL="1931213" indent="0">
              <a:buNone/>
              <a:defRPr sz="1700" b="1"/>
            </a:lvl5pPr>
            <a:lvl6pPr marL="2414016" indent="0">
              <a:buNone/>
              <a:defRPr sz="1700" b="1"/>
            </a:lvl6pPr>
            <a:lvl7pPr marL="2896819" indent="0">
              <a:buNone/>
              <a:defRPr sz="1700" b="1"/>
            </a:lvl7pPr>
            <a:lvl8pPr marL="3379622" indent="0">
              <a:buNone/>
              <a:defRPr sz="1700" b="1"/>
            </a:lvl8pPr>
            <a:lvl9pPr marL="386242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672081"/>
            <a:ext cx="5203850" cy="370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473" y="325119"/>
            <a:ext cx="10561322" cy="12972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105044" y="1849120"/>
            <a:ext cx="4578528" cy="32533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328279" y="2026891"/>
            <a:ext cx="4132313" cy="274318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5044" y="5265056"/>
            <a:ext cx="4587429" cy="1074784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7101267" y="1849120"/>
            <a:ext cx="4578528" cy="32533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7324503" y="2026891"/>
            <a:ext cx="4132313" cy="274318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7080053" y="5265056"/>
            <a:ext cx="4587429" cy="1074784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1071369" y="1815726"/>
            <a:ext cx="3331570" cy="32442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311627" y="1945904"/>
            <a:ext cx="2851053" cy="296139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973" y="5277232"/>
            <a:ext cx="2880360" cy="975360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4716964" y="1815726"/>
            <a:ext cx="3331570" cy="32442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956970" y="1945904"/>
            <a:ext cx="2851556" cy="296139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942568" y="5277232"/>
            <a:ext cx="2880360" cy="975360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8393932" y="1815726"/>
            <a:ext cx="3331570" cy="324421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633938" y="1945904"/>
            <a:ext cx="2851556" cy="2961395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619536" y="5277232"/>
            <a:ext cx="2880360" cy="975360"/>
          </a:xfrm>
        </p:spPr>
        <p:txBody>
          <a:bodyPr>
            <a:normAutofit/>
          </a:bodyPr>
          <a:lstStyle>
            <a:lvl1pPr marL="0" indent="0">
              <a:spcBef>
                <a:spcPts val="1690"/>
              </a:spcBef>
              <a:buNone/>
              <a:defRPr sz="1700"/>
            </a:lvl1pPr>
            <a:lvl2pPr marL="482803" indent="0">
              <a:buNone/>
              <a:defRPr sz="1500"/>
            </a:lvl2pPr>
            <a:lvl3pPr marL="965606" indent="0">
              <a:buNone/>
              <a:defRPr sz="1300"/>
            </a:lvl3pPr>
            <a:lvl4pPr marL="1448410" indent="0">
              <a:buNone/>
              <a:defRPr sz="1100"/>
            </a:lvl4pPr>
            <a:lvl5pPr marL="1931213" indent="0">
              <a:buNone/>
              <a:defRPr sz="1100"/>
            </a:lvl5pPr>
            <a:lvl6pPr marL="2414016" indent="0">
              <a:buNone/>
              <a:defRPr sz="1100"/>
            </a:lvl6pPr>
            <a:lvl7pPr marL="2896819" indent="0">
              <a:buNone/>
              <a:defRPr sz="1100"/>
            </a:lvl7pPr>
            <a:lvl8pPr marL="3379622" indent="0">
              <a:buNone/>
              <a:defRPr sz="1100"/>
            </a:lvl8pPr>
            <a:lvl9pPr marL="386242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7/9/2021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8473" y="325120"/>
            <a:ext cx="10561322" cy="1300480"/>
          </a:xfrm>
          <a:prstGeom prst="rect">
            <a:avLst/>
          </a:prstGeom>
        </p:spPr>
        <p:txBody>
          <a:bodyPr vert="horz" lIns="96561" tIns="48280" rIns="96561" bIns="4828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475" y="1869440"/>
            <a:ext cx="10561320" cy="4511040"/>
          </a:xfrm>
          <a:prstGeom prst="rect">
            <a:avLst/>
          </a:prstGeom>
        </p:spPr>
        <p:txBody>
          <a:bodyPr vert="horz" lIns="96561" tIns="48280" rIns="96561" bIns="482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74" y="6421121"/>
            <a:ext cx="800100" cy="243840"/>
          </a:xfrm>
          <a:prstGeom prst="rect">
            <a:avLst/>
          </a:prstGeom>
        </p:spPr>
        <p:txBody>
          <a:bodyPr vert="horz" lIns="96561" tIns="48280" rIns="96561" bIns="4828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8594" y="6421121"/>
            <a:ext cx="6240780" cy="243840"/>
          </a:xfrm>
          <a:prstGeom prst="rect">
            <a:avLst/>
          </a:prstGeom>
        </p:spPr>
        <p:txBody>
          <a:bodyPr vert="horz" lIns="96561" tIns="48280" rIns="96561" bIns="4828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9392" y="6421121"/>
            <a:ext cx="1466073" cy="243840"/>
          </a:xfrm>
          <a:prstGeom prst="rect">
            <a:avLst/>
          </a:prstGeom>
        </p:spPr>
        <p:txBody>
          <a:bodyPr vert="horz" lIns="96561" tIns="48280" rIns="96561" bIns="4828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hf hdr="0"/>
  <p:txStyles>
    <p:titleStyle>
      <a:lvl1pPr algn="l" defTabSz="965606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66930" indent="-366930" algn="l" defTabSz="965606" rtl="0" eaLnBrk="1" latinLnBrk="0" hangingPunct="1">
        <a:lnSpc>
          <a:spcPct val="100000"/>
        </a:lnSpc>
        <a:spcBef>
          <a:spcPts val="1901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82141" indent="-299338" algn="l" defTabSz="965606" rtl="0" eaLnBrk="1" latinLnBrk="0" hangingPunct="1">
        <a:lnSpc>
          <a:spcPct val="100000"/>
        </a:lnSpc>
        <a:spcBef>
          <a:spcPts val="1267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008" indent="-241402" algn="l" defTabSz="965606" rtl="0" eaLnBrk="1" latinLnBrk="0" hangingPunct="1">
        <a:lnSpc>
          <a:spcPct val="100000"/>
        </a:lnSpc>
        <a:spcBef>
          <a:spcPts val="8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811" indent="-241402" algn="l" defTabSz="965606" rtl="0" eaLnBrk="1" latinLnBrk="0" hangingPunct="1">
        <a:lnSpc>
          <a:spcPct val="10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614" indent="-241402" algn="l" defTabSz="965606" rtl="0" eaLnBrk="1" latinLnBrk="0" hangingPunct="1">
        <a:lnSpc>
          <a:spcPct val="10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655418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3138221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621024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03827" indent="-241402" algn="l" defTabSz="965606" rtl="0" eaLnBrk="1" latinLnBrk="0" hangingPunct="1">
        <a:lnSpc>
          <a:spcPct val="90000"/>
        </a:lnSpc>
        <a:spcBef>
          <a:spcPts val="634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803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606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410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213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819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622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426" algn="l" defTabSz="965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se-farm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268200" y="6925738"/>
            <a:ext cx="5334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7010400"/>
            <a:ext cx="5867400" cy="304802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05075"/>
            <a:ext cx="12801600" cy="395271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/>
          <a:p>
            <a:pPr algn="ctr"/>
            <a:r>
              <a:rPr lang="en-US" sz="25000" b="1" dirty="0" err="1" smtClean="0">
                <a:solidFill>
                  <a:srgbClr val="FFFF00"/>
                </a:solidFill>
                <a:latin typeface="NikoshBAN"/>
              </a:rPr>
              <a:t>স্বাগতম</a:t>
            </a:r>
            <a:endParaRPr lang="en-US" sz="25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6400800" y="0"/>
            <a:ext cx="6400800" cy="731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0" y="0"/>
            <a:ext cx="6400800" cy="731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128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সামাজিকীকরণে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উপাদানের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003300"/>
                </a:solidFill>
                <a:latin typeface="NikoshBAN"/>
              </a:rPr>
              <a:t>প্রভাব</a:t>
            </a:r>
            <a:r>
              <a:rPr lang="en-US" sz="48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8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600200"/>
            <a:ext cx="12801600" cy="5029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কাঙ্ক্ষিত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সুস্থ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জীবনের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প্রত্যেক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ব্যক্তিকে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সমাজের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কিছু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নিয়মনীতি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আদর্শ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অভ্যাস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আয়ত্ব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হয়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প্রক্রিয়ার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মাধ্যমে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ব্যক্তি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এগুলো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আয়ত্ব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এগুলো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আয়ত্ব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পিছণে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অনেকগুলো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উপাদান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1" y="6934201"/>
            <a:ext cx="5943601" cy="381001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4419600" y="1447800"/>
            <a:ext cx="3657600" cy="3810000"/>
          </a:xfrm>
          <a:prstGeom prst="ellipse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সামাজিকীকরণের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বিভিন্ন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উপাদানের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প্রভাব</a:t>
            </a:r>
            <a:r>
              <a:rPr lang="en-US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0" y="2514600"/>
            <a:ext cx="3886200" cy="2286000"/>
          </a:xfrm>
          <a:prstGeom prst="wedgeEllipseCallout">
            <a:avLst>
              <a:gd name="adj1" fmla="val 62125"/>
              <a:gd name="adj2" fmla="val -11944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সহজাত</a:t>
            </a:r>
            <a:r>
              <a:rPr lang="en-US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প্রবৃত্তি</a:t>
            </a:r>
            <a:r>
              <a:rPr lang="en-US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772400" y="4953000"/>
            <a:ext cx="5029200" cy="2362200"/>
          </a:xfrm>
          <a:prstGeom prst="wedgeEllipseCallout">
            <a:avLst>
              <a:gd name="adj1" fmla="val -54862"/>
              <a:gd name="adj2" fmla="val -4249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অঙ্গীভূতকরণ</a:t>
            </a:r>
            <a:r>
              <a:rPr lang="en-US" sz="4400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400" dirty="0">
              <a:solidFill>
                <a:srgbClr val="000E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534400" y="2590800"/>
            <a:ext cx="4267200" cy="2286000"/>
          </a:xfrm>
          <a:prstGeom prst="wedgeEllipseCallout">
            <a:avLst>
              <a:gd name="adj1" fmla="val -56219"/>
              <a:gd name="adj2" fmla="val -2389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অভিভাবন</a:t>
            </a:r>
            <a:r>
              <a:rPr lang="en-US" sz="44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4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382000" y="0"/>
            <a:ext cx="4419600" cy="2286000"/>
          </a:xfrm>
          <a:prstGeom prst="wedgeEllipseCallout">
            <a:avLst>
              <a:gd name="adj1" fmla="val -58007"/>
              <a:gd name="adj2" fmla="val 3347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অনুকরণ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0" y="0"/>
            <a:ext cx="4267200" cy="2286000"/>
          </a:xfrm>
          <a:prstGeom prst="wedgeEllipseCallout">
            <a:avLst>
              <a:gd name="adj1" fmla="val 58006"/>
              <a:gd name="adj2" fmla="val 3583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অভিব্যাক্তি</a:t>
            </a:r>
            <a:r>
              <a:rPr lang="en-US" sz="4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 </a:t>
            </a:r>
            <a:endParaRPr lang="en-US" sz="4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0" y="5029200"/>
            <a:ext cx="4343400" cy="2286000"/>
          </a:xfrm>
          <a:prstGeom prst="wedgeEllipseCallout">
            <a:avLst>
              <a:gd name="adj1" fmla="val 64603"/>
              <a:gd name="adj2" fmla="val -5194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ভাষা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latin typeface="NikoshBAN"/>
              </a:rPr>
              <a:pPr/>
              <a:t>12</a:t>
            </a:fld>
            <a:endParaRPr lang="en-US" b="1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934201"/>
            <a:ext cx="6400800" cy="381001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225"/>
            <a:ext cx="3521075" cy="307975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pic>
        <p:nvPicPr>
          <p:cNvPr id="6" name="Picture 5" descr="onu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4808" cy="2971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6" descr="on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0"/>
            <a:ext cx="6172200" cy="2971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 descr="onu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0"/>
            <a:ext cx="6400800" cy="27432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9" descr="onu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570106"/>
            <a:ext cx="6248400" cy="27450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Rounded Rectangle 10"/>
          <p:cNvSpPr/>
          <p:nvPr/>
        </p:nvSpPr>
        <p:spPr>
          <a:xfrm>
            <a:off x="0" y="3048000"/>
            <a:ext cx="12801600" cy="1371600"/>
          </a:xfrm>
          <a:prstGeom prst="roundRect">
            <a:avLst>
              <a:gd name="adj" fmla="val 245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as-IN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ণ: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0" y="0"/>
            <a:ext cx="12801600" cy="73152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আরেকজনের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হুবহু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অনুকরণের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বাচনভঙ্গী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বড়রাও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অনুকরণের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খাওয়ায়</a:t>
            </a:r>
            <a:r>
              <a:rPr lang="en-US" sz="4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6324600" cy="3886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 descr="x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24600" cy="39624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 descr="xx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1"/>
            <a:ext cx="6398142" cy="3276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 descr="xx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081" y="4038600"/>
            <a:ext cx="6246519" cy="32766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13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29401" y="7003626"/>
            <a:ext cx="6172200" cy="311574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/>
          </a:p>
        </p:txBody>
      </p:sp>
      <p:pic>
        <p:nvPicPr>
          <p:cNvPr id="16" name="Picture 15" descr="xx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199" y="0"/>
            <a:ext cx="6248401" cy="7315200"/>
          </a:xfrm>
          <a:prstGeom prst="rect">
            <a:avLst/>
          </a:prstGeom>
        </p:spPr>
      </p:pic>
      <p:pic>
        <p:nvPicPr>
          <p:cNvPr id="15" name="Picture 14" descr="xx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400800" cy="7315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0" y="0"/>
            <a:ext cx="12801600" cy="7315200"/>
          </a:xfrm>
          <a:prstGeom prst="round1Rect">
            <a:avLst>
              <a:gd name="adj" fmla="val 104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সচেতনতামূলক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পোস্টার।সকল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করানোর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700" dirty="0" err="1" smtClean="0">
                <a:solidFill>
                  <a:srgbClr val="C00000"/>
                </a:solidFill>
              </a:rPr>
              <a:t>এইভাবে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সামাজিক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নিয়মনীতি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বা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আচার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আচরণ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শিখন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প্রক্রিয়ার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নাম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হচ্ছে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</a:rPr>
              <a:t>অভিভাবন</a:t>
            </a:r>
            <a:r>
              <a:rPr lang="en-US" sz="4700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অভিভাবন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্যমে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সেমন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স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স্কৃতি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7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700" dirty="0" smtClean="0">
                <a:solidFill>
                  <a:srgbClr val="C00000"/>
                </a:solidFill>
              </a:rPr>
              <a:t> </a:t>
            </a:r>
            <a:endParaRPr lang="en-US" sz="47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0" y="0"/>
            <a:ext cx="12801600" cy="7315200"/>
          </a:xfrm>
          <a:prstGeom prst="round2DiagRect">
            <a:avLst>
              <a:gd name="adj1" fmla="val 11520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অভিভাবন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ধ্যান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প্রবিষ্ট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অভিভাবন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পরিপক্কতা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অভিভাবিত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সর্বত্রই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315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4800" dirty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স্পাইডারম্যান</a:t>
            </a:r>
            <a:r>
              <a:rPr lang="en-US" sz="4800" dirty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ব্যাটসম্যান</a:t>
            </a:r>
            <a:r>
              <a:rPr lang="en-US" sz="4800" dirty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সুপারম্যান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ম্যুভি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Superhero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অঙ্গীভূত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(incorporate)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সেজেছে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000E2A"/>
                </a:solidFill>
              </a:rPr>
              <a:t>সামাজিকীকরণের</a:t>
            </a:r>
            <a:r>
              <a:rPr lang="en-US" sz="4800" dirty="0" smtClean="0">
                <a:solidFill>
                  <a:srgbClr val="000E2A"/>
                </a:solidFill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</a:rPr>
              <a:t>এই</a:t>
            </a:r>
            <a:r>
              <a:rPr lang="en-US" sz="4800" dirty="0" smtClean="0">
                <a:solidFill>
                  <a:srgbClr val="000E2A"/>
                </a:solidFill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</a:rPr>
              <a:t>উপাদানটির</a:t>
            </a:r>
            <a:r>
              <a:rPr lang="en-US" sz="4800" dirty="0" smtClean="0">
                <a:solidFill>
                  <a:srgbClr val="000E2A"/>
                </a:solidFill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</a:rPr>
              <a:t>নাম</a:t>
            </a:r>
            <a:r>
              <a:rPr lang="en-US" sz="4800" dirty="0" smtClean="0">
                <a:solidFill>
                  <a:srgbClr val="000E2A"/>
                </a:solidFill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</a:rPr>
              <a:t>হচ্ছে</a:t>
            </a:r>
            <a:r>
              <a:rPr lang="en-US" sz="4800" dirty="0" smtClean="0">
                <a:solidFill>
                  <a:srgbClr val="000E2A"/>
                </a:solidFill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</a:rPr>
              <a:t>অঙ্গীভূতকরণ</a:t>
            </a:r>
            <a:r>
              <a:rPr lang="en-US" sz="4800" dirty="0" smtClean="0">
                <a:solidFill>
                  <a:srgbClr val="000E2A"/>
                </a:solidFill>
              </a:rPr>
              <a:t>।</a:t>
            </a:r>
            <a:br>
              <a:rPr lang="en-US" sz="4800" dirty="0" smtClean="0">
                <a:solidFill>
                  <a:srgbClr val="000E2A"/>
                </a:solidFill>
              </a:rPr>
            </a:br>
            <a:r>
              <a:rPr lang="en-US" sz="4800" dirty="0" smtClean="0">
                <a:solidFill>
                  <a:srgbClr val="000E2A"/>
                </a:solidFill>
              </a:rPr>
              <a:t/>
            </a:r>
            <a:br>
              <a:rPr lang="en-US" sz="4800" dirty="0" smtClean="0">
                <a:solidFill>
                  <a:srgbClr val="000E2A"/>
                </a:solidFill>
              </a:rPr>
            </a:br>
            <a:r>
              <a:rPr lang="en-US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 err="1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ূতকরণ</a:t>
            </a:r>
            <a:r>
              <a:rPr lang="en-US" sz="4800" b="1" dirty="0" smtClean="0">
                <a:solidFill>
                  <a:srgbClr val="000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ার্শ্বিক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solidFill>
                  <a:srgbClr val="000E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000E2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কোন জিনিস প্র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তা বুঝতে পারা এবং সে জিনিসগুলোকে সয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ত্নে</a:t>
            </a: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রাখা বা রক্ষা করা বা একাত্মতা প্রকাশ করাই হলো অঙ্গীভূতকরণ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অঙ্গীভূত করণ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অঙ্গের অন্তর্ভুক্ত করা,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কোনো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কিছুকে অন‍্য কোনো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কিছুর অন্তর্গত বা অন্তর্ভুক্ত করা। </a:t>
            </a:r>
            <a:endParaRPr lang="en-US" sz="4000" b="1" dirty="0" smtClean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অঙ্গীভূতকর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সমাজবদ্ধ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333300"/>
              </a:solidFill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pic>
        <p:nvPicPr>
          <p:cNvPr id="2" name="Picture 1" descr="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0"/>
            <a:ext cx="12801600" cy="7315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err="1" smtClean="0">
                <a:latin typeface="NikoshBAN"/>
              </a:rPr>
              <a:t>ভাষা</a:t>
            </a:r>
            <a:r>
              <a:rPr lang="en-US" sz="9600" b="1" dirty="0" smtClean="0">
                <a:latin typeface="NikoshBAN"/>
              </a:rPr>
              <a:t> </a:t>
            </a:r>
            <a:r>
              <a:rPr lang="en-US" dirty="0" smtClean="0">
                <a:latin typeface="NikoshBAN"/>
              </a:rPr>
              <a:t> </a:t>
            </a:r>
          </a:p>
          <a:p>
            <a:pPr algn="ctr"/>
            <a:endParaRPr lang="en-US" dirty="0" smtClean="0">
              <a:latin typeface="NikoshBAN"/>
            </a:endParaRPr>
          </a:p>
          <a:p>
            <a:pPr marL="457200" indent="-457200" algn="ctr"/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ভাষা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: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ভাষা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শিশুকে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তার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পরিবেশের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প্রতি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প্রত্য</a:t>
            </a:r>
            <a:r>
              <a:rPr lang="as-IN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শ</a:t>
            </a:r>
            <a:r>
              <a:rPr lang="as-IN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ি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ত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আচরণ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সহায়ক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ভূমিকা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পালন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করে</a:t>
            </a:r>
            <a:r>
              <a:rPr lang="en-US" sz="6000" b="1" dirty="0" smtClean="0">
                <a:solidFill>
                  <a:srgbClr val="FFFF00"/>
                </a:solidFill>
                <a:latin typeface="NikoshBAN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12801600" cy="7315200"/>
          </a:xfrm>
          <a:prstGeom prst="roundRect">
            <a:avLst>
              <a:gd name="adj" fmla="val 845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বহির্জগত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বস্তুত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ব্যক্তিত্বকে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001500" y="7071360"/>
            <a:ext cx="800100" cy="243840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17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7071360"/>
            <a:ext cx="6240780" cy="243840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71360"/>
            <a:ext cx="1466073" cy="243840"/>
          </a:xfrm>
        </p:spPr>
        <p:txBody>
          <a:bodyPr/>
          <a:lstStyle/>
          <a:p>
            <a:fld id="{4CF99945-0A15-4715-AB6C-F5E56CF20F70}" type="datetimeFigureOut">
              <a:rPr lang="en-US" b="1" smtClean="0"/>
              <a:pPr/>
              <a:t>7/9/2021</a:t>
            </a:fld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1280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স্বত:স্ফ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/>
            <a:r>
              <a:rPr lang="as-IN" sz="48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বকলে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4800" b="1" dirty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4800" b="1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প্রবৃত্তি</a:t>
            </a:r>
            <a:r>
              <a:rPr lang="en-US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প্রবৃত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/>
            <a:r>
              <a:rPr lang="en-US" sz="4800" b="1" dirty="0" err="1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েউ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4800" b="1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800" b="1" dirty="0" smtClean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001500" y="7071360"/>
            <a:ext cx="800100" cy="243840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18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7071360"/>
            <a:ext cx="6240780" cy="243840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7071360"/>
            <a:ext cx="1466073" cy="243840"/>
          </a:xfrm>
        </p:spPr>
        <p:txBody>
          <a:bodyPr/>
          <a:lstStyle/>
          <a:p>
            <a:fld id="{4CF99945-0A15-4715-AB6C-F5E56CF20F70}" type="datetimeFigureOut">
              <a:rPr lang="en-US" b="1" smtClean="0"/>
              <a:pPr/>
              <a:t>7/9/2021</a:t>
            </a:fld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3559"/>
            <a:ext cx="1280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বাংলাদেশের</a:t>
            </a:r>
            <a:r>
              <a:rPr lang="en-US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গ্রামে</a:t>
            </a:r>
            <a:r>
              <a:rPr lang="en-US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6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শহরের</a:t>
            </a:r>
            <a:r>
              <a:rPr lang="en-US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</a:t>
            </a:r>
            <a:r>
              <a:rPr lang="en-US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প্রক্রিয়া</a:t>
            </a:r>
            <a:r>
              <a:rPr lang="en-US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6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18125"/>
            <a:ext cx="1280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বাংলাদেশের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প্রায়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৮৫%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মানুষ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গ্রামে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বাস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করলেও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গ্রাম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শহর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নিয়েই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বাংলাদেশের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সমাজব্যবস্থা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এদেশের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গ্রাম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শহরের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সমাজ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কাঠামো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একটু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আলাদা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গ্রাম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শহরের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পরিবার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কাঠামোর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পার্থক্যের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কারণে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শিশুর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সামাজিকীকরণও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ভিন্ন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ভিন্ন</a:t>
            </a:r>
            <a:r>
              <a:rPr lang="en-US" sz="4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4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86563" y="6759249"/>
            <a:ext cx="853440" cy="55595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19</a:t>
            </a:fld>
            <a:endParaRPr lang="en-US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20640" y="6925056"/>
            <a:ext cx="7680960" cy="390144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05625"/>
            <a:ext cx="2987675" cy="409575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pic>
        <p:nvPicPr>
          <p:cNvPr id="6" name="Picture 5" descr="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0" y="0"/>
            <a:ext cx="12801600" cy="7315200"/>
          </a:xfrm>
          <a:prstGeom prst="round2Diag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গ্রামের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সামাজিকীকরণ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প্রক্রিয়াঃ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গ্রামীণ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পরিবেশের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শিশু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পরিবার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অন্যান্য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আত্মীয়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স্বজনের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মাঝে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বেড়ে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উঠে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এতে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শিশুর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পরিবার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প্রতিবেশী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আত্মীয়-স্বজনের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সাথে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আচরণিক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ক্রিয়া-প্রতিক্রিয়া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ঘটে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এখান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শিশু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সহযোগিতা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সহিষ্ণুতা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সহমর্মিতা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শ্রদ্ধাবোধ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প্রভৃতি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গুণাবলি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অর্জন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গ্রামের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মানুষের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সামাজিকীকরণ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প্রক্রিয়ায়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সবচেয়ে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বেশি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প্রভাব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বিস্তার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সামাজিক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ধর্মীয়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প্রতিষ্ঠান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অর্থা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ৎ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পরিবার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পাড়া-প্রতিবেশী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জাতিগোষ্ঠী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সমবয়সী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খেলার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সাথি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কর্মক্ষেত্র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স্ব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স্ব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ধর্মীয়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প্রতিষ্ঠান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ইত্যাদি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ব্যক্তির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সামাজিকীকরণে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ভূমিকা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রাখে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এছাড়া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লোক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সংস্কৃতির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উপাদান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যেমনঃ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উৎসব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পালাগান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লোকগান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লোক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সঙ্গীত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যাত্রা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পুতুল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নাচ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ইত্যাদির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মাধ্যমেও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গ্রামে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সামাজিকীকরণ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ঘটে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শিক্ষাপ্রতিষ্ঠান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টেলিভিশন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চলচ্চিত্র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ইন্টারনেট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ইত্যাদিও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বর্তমানে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গ্রামে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সামাজিকীকরণে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ভূমিকা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200" b="1" dirty="0" err="1" smtClean="0">
                <a:solidFill>
                  <a:srgbClr val="003300"/>
                </a:solidFill>
                <a:latin typeface="NikoshBAN"/>
              </a:rPr>
              <a:t>রাখছে</a:t>
            </a:r>
            <a:r>
              <a:rPr lang="en-US" sz="32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32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62801" y="6925738"/>
            <a:ext cx="56388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" y="4043426"/>
            <a:ext cx="6857998" cy="344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357" tIns="60177" rIns="120357" bIns="60177">
            <a:spAutoFit/>
          </a:bodyPr>
          <a:lstStyle/>
          <a:p>
            <a:pPr algn="ctr">
              <a:defRPr/>
            </a:pPr>
            <a:r>
              <a:rPr lang="bn-BD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মোঃ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কাউছার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হোসেন</a:t>
            </a:r>
            <a:endParaRPr lang="en-US" sz="4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সহকারী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100" b="1" dirty="0" err="1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শিক্ষক</a:t>
            </a:r>
            <a:endParaRPr lang="en-US" sz="3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করিম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উল্যাহ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উচ্চ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বিদ্যালয়</a:t>
            </a:r>
            <a:r>
              <a:rPr lang="en-US" sz="4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,</a:t>
            </a:r>
            <a:endParaRPr lang="bn-BD" sz="4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মাতুভুঞা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, </a:t>
            </a: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দাগনভুঞা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, </a:t>
            </a:r>
            <a:r>
              <a:rPr lang="en-US" sz="3100" b="1" dirty="0" err="1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ফেনী</a:t>
            </a: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। </a:t>
            </a:r>
            <a:endParaRPr lang="en-US" sz="3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100" b="1" dirty="0" smtClean="0">
                <a:ln w="1905"/>
                <a:solidFill>
                  <a:srgbClr val="660033"/>
                </a:solidFill>
                <a:latin typeface="NikoshBAN"/>
                <a:cs typeface="NikoshBAN" pitchFamily="2" charset="0"/>
              </a:rPr>
              <a:t>kawcherhossen@gmail.com</a:t>
            </a:r>
            <a:endParaRPr lang="en-US" sz="3100" b="1" dirty="0">
              <a:ln w="1905"/>
              <a:solidFill>
                <a:srgbClr val="660033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931755"/>
            <a:ext cx="5562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accent4">
                    <a:lumMod val="50000"/>
                  </a:schemeClr>
                </a:solidFill>
                <a:latin typeface="NikoshBAN"/>
              </a:rPr>
              <a:t>পরিচিতি</a:t>
            </a:r>
            <a:endParaRPr lang="en-US" sz="9600" b="1" dirty="0">
              <a:solidFill>
                <a:schemeClr val="accent4">
                  <a:lumMod val="50000"/>
                </a:schemeClr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1" y="4059449"/>
            <a:ext cx="5562600" cy="2798553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3600" b="1" dirty="0" smtClean="0">
              <a:solidFill>
                <a:srgbClr val="000066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অ</a:t>
            </a:r>
            <a:r>
              <a:rPr lang="bn-BD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ষ্ঠ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ম </a:t>
            </a:r>
            <a:endParaRPr lang="bn-BD" sz="3600" b="1" dirty="0" smtClean="0">
              <a:solidFill>
                <a:srgbClr val="000066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পঞ্চম</a:t>
            </a:r>
            <a:r>
              <a:rPr lang="en-US" sz="36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100" b="1" dirty="0" err="1" smtClean="0">
                <a:ln w="0"/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সামাজিকীকরণ</a:t>
            </a:r>
            <a:r>
              <a:rPr lang="en-US" sz="3100" b="1" dirty="0" smtClean="0">
                <a:ln w="0"/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100" b="1" dirty="0" err="1" smtClean="0">
                <a:ln w="0"/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উন্নয়ন</a:t>
            </a:r>
            <a:r>
              <a:rPr lang="en-US" sz="3100" b="1" dirty="0" smtClean="0">
                <a:solidFill>
                  <a:srgbClr val="000066"/>
                </a:solidFill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295900" y="5600701"/>
            <a:ext cx="3124201" cy="1588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600701" y="5600701"/>
            <a:ext cx="3124198" cy="1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47192" y="5599591"/>
            <a:ext cx="3124199" cy="2225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4801"/>
            <a:ext cx="2871470" cy="3200400"/>
          </a:xfrm>
          <a:prstGeom prst="roundRect">
            <a:avLst>
              <a:gd name="adj" fmla="val 15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IMG_20200312_174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895600" cy="3200400"/>
          </a:xfrm>
          <a:prstGeom prst="roundRect">
            <a:avLst>
              <a:gd name="adj" fmla="val 163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277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6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20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4200" y="7003626"/>
            <a:ext cx="5867400" cy="311574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0" y="0"/>
            <a:ext cx="12801600" cy="7315200"/>
          </a:xfrm>
          <a:prstGeom prst="round1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শহরের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সামাজিকীকরণ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NikoshBAN"/>
              </a:rPr>
              <a:t>প্রক্রিয়াঃ</a:t>
            </a:r>
            <a:r>
              <a:rPr lang="en-US" sz="4400" b="1" dirty="0" smtClean="0">
                <a:solidFill>
                  <a:srgbClr val="000066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শহরের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মানুষের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সামাজিকীকরণ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প্রক্রিয়ায়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পরিবারই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সবচেয়ে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প্রথম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প্রধান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মাধ্যম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পরিবারের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সবচেয়ে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বেশি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ভূমিকা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রাখে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শিক্ষা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প্রতিষ্ঠান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গণমাধম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শহরের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মানুষের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সামাজিকীকরণে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কর্মক্ষেত্র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বিনোদনমূলক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প্রতিষ্ঠান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ধর্মীয়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প্রতিষ্ঠান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সভা-সমিতি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রাজনৈতিক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প্রতিষ্ঠান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গুরুত্বপূর্ণ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ভুমিকা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পালন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শহরের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মানুষ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বিশ্বের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নানান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তথ্য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সহজে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গণমাধ্যমের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মাধ্যমে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পেয়ে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থাকে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।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ফলে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তাঁরা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নিত্য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নতুন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তথ্য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জ্ঞান-বিজ্ঞানে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সহজে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গ্রহণ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এবং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দ্রুত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নিজকে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খাপ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খাওয়াতে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পারে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,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তাই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শহরের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মানুষের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সামাজিকীকরণে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গণমাধ্যম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শক্তিশালী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ভূমিকা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পালন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660033"/>
                </a:solidFill>
                <a:latin typeface="NikoshBAN"/>
              </a:rPr>
              <a:t>করে</a:t>
            </a:r>
            <a:r>
              <a:rPr lang="en-US" sz="36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36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20640" y="6925738"/>
            <a:ext cx="768096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2987675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2" y="975365"/>
            <a:ext cx="3414872" cy="24383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840480" y="0"/>
            <a:ext cx="4587240" cy="894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দলীয়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কাজঃ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41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96376"/>
            <a:ext cx="12801600" cy="16443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শিশুর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সামাজিকীকরণে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‘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অভিভাবন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’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প্রক্রিয়ার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ভূমিকা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ব্যাখ্যা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333300"/>
                </a:solidFill>
                <a:latin typeface="NikoshBAN"/>
              </a:rPr>
              <a:t>কর</a:t>
            </a:r>
            <a:r>
              <a:rPr lang="en-US" sz="5000" b="1" dirty="0" smtClean="0">
                <a:solidFill>
                  <a:srgbClr val="333300"/>
                </a:solidFill>
                <a:latin typeface="NikoshBAN"/>
              </a:rPr>
              <a:t>। </a:t>
            </a:r>
            <a:endParaRPr lang="en-US" sz="50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01923"/>
            <a:ext cx="12801600" cy="16443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সামাজিকীকরণে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ভাষার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গুরুত্ব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পাঁচ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বাক্যে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  </a:t>
            </a:r>
            <a:r>
              <a:rPr lang="en-US" sz="5000" b="1" dirty="0" err="1" smtClean="0">
                <a:solidFill>
                  <a:srgbClr val="660066"/>
                </a:solidFill>
                <a:latin typeface="NikoshBAN"/>
              </a:rPr>
              <a:t>লিখ</a:t>
            </a:r>
            <a:r>
              <a:rPr lang="en-US" sz="5000" b="1" dirty="0" smtClean="0">
                <a:solidFill>
                  <a:srgbClr val="660066"/>
                </a:solidFill>
                <a:latin typeface="NikoshBAN"/>
              </a:rPr>
              <a:t>। </a:t>
            </a:r>
            <a:endParaRPr lang="en-US" sz="5000" b="1" dirty="0">
              <a:solidFill>
                <a:srgbClr val="660066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22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11900" y="6925738"/>
            <a:ext cx="64897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200400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093720" y="0"/>
            <a:ext cx="6187440" cy="105664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7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7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১)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কারো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কাজ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ও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আচার-আচারণ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হুবহু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নকল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করাকে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/>
              </a:rPr>
              <a:t>বলে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48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54331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আভিভাবন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অঙ্গিভূতকরণ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08364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২)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নাগরিকের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দায়িত্ব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কর্তব্য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সচেতন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কোন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itchFamily="2" charset="0"/>
              </a:rPr>
              <a:t>প্রতিষ্ঠান</a:t>
            </a:r>
            <a:r>
              <a:rPr lang="en-US" sz="4800" b="1" dirty="0" smtClean="0">
                <a:solidFill>
                  <a:srgbClr val="660033"/>
                </a:solidFill>
                <a:latin typeface="NikoshBAN" pitchFamily="2" charset="0"/>
              </a:rPr>
              <a:t> 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 </a:t>
            </a:r>
            <a:endParaRPr lang="en-US" sz="48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78531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00" b="1" dirty="0" smtClean="0">
                <a:solidFill>
                  <a:srgbClr val="003300"/>
                </a:solidFill>
                <a:latin typeface="NikoshBAN"/>
              </a:rPr>
              <a:t>  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11027330" y="6308058"/>
            <a:ext cx="1338740" cy="654690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</a:t>
            </a:r>
            <a:endParaRPr lang="en-US" dirty="0">
              <a:latin typeface="NikoshBAN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2661788" y="2477661"/>
            <a:ext cx="1329969" cy="702974"/>
          </a:xfrm>
          <a:prstGeom prst="corner">
            <a:avLst>
              <a:gd name="adj1" fmla="val 49211"/>
              <a:gd name="adj2" fmla="val 6032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 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23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925738"/>
            <a:ext cx="64008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8819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৩)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50956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গ্রন্থাগার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27354"/>
            <a:ext cx="128016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660033"/>
                </a:solidFill>
                <a:latin typeface="NikoshBAN"/>
              </a:rPr>
              <a:t>৪)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427556"/>
            <a:ext cx="128016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খ.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অভিভাবন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endParaRPr lang="en-US" sz="31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অঙ্গিভূতকরণ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ঘ. </a:t>
            </a:r>
            <a:r>
              <a:rPr lang="en-US" sz="31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1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392086" y="2859858"/>
            <a:ext cx="1293026" cy="590500"/>
          </a:xfrm>
          <a:prstGeom prst="corner">
            <a:avLst>
              <a:gd name="adj1" fmla="val 50000"/>
              <a:gd name="adj2" fmla="val 6259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8069386" y="6029467"/>
            <a:ext cx="1220134" cy="655117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11900" y="6925738"/>
            <a:ext cx="64897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306763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6" name="Cloud 5"/>
          <p:cNvSpPr/>
          <p:nvPr/>
        </p:nvSpPr>
        <p:spPr>
          <a:xfrm>
            <a:off x="1386840" y="76202"/>
            <a:ext cx="10241280" cy="1143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9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9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86824"/>
            <a:ext cx="12801600" cy="1952168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গ্রাম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ও </a:t>
            </a:r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শহরের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সামাজিকীকরণে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পরিবারের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ভূমিকা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বর্ণনা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6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</a:t>
            </a:r>
            <a:endParaRPr lang="en-US" sz="6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78E2AF-83F0-4D59-BAC2-F5BEF4225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8712994" cy="3886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29400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6200"/>
            <a:ext cx="66294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0"/>
            <a:ext cx="6096000" cy="381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886200"/>
            <a:ext cx="6096000" cy="342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23000" y="6925738"/>
            <a:ext cx="65786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5054"/>
            <a:ext cx="12801600" cy="364493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230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r>
              <a:rPr lang="en-US" sz="230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23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91000"/>
            <a:ext cx="12801600" cy="17828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 algn="ctr"/>
            <a:r>
              <a:rPr lang="en-US" sz="10900" b="1" dirty="0" err="1" smtClean="0">
                <a:solidFill>
                  <a:schemeClr val="bg1"/>
                </a:solidFill>
                <a:latin typeface="NikoshBAN"/>
              </a:rPr>
              <a:t>আল্লাহ</a:t>
            </a:r>
            <a:r>
              <a:rPr lang="en-US" sz="109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10900" b="1" dirty="0" err="1" smtClean="0">
                <a:solidFill>
                  <a:schemeClr val="bg1"/>
                </a:solidFill>
                <a:latin typeface="NikoshBAN"/>
              </a:rPr>
              <a:t>হাফেজ</a:t>
            </a:r>
            <a:r>
              <a:rPr lang="en-US" sz="109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109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694544"/>
            <a:ext cx="12801600" cy="210605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লক্ষ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কি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সম্পর্কে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তা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বলার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চেষ্টা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5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65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65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23000" y="6925738"/>
            <a:ext cx="65786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Friday, July 9, 2021</a:t>
            </a:fld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0"/>
            <a:ext cx="41148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810000"/>
            <a:ext cx="41148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অষ্টম শ্রেণি : বাংলাদেশ ও বিশ্বপরিচয় | ক্লাস রুম | দেশ রূপান্তর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191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একক পরিবা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0"/>
            <a:ext cx="4191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r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3810000"/>
            <a:ext cx="4191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B414373-7B04-4B84-898E-F7741475B0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1000" cy="373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Rounded Rectangle 23"/>
          <p:cNvSpPr/>
          <p:nvPr/>
        </p:nvSpPr>
        <p:spPr>
          <a:xfrm>
            <a:off x="0" y="0"/>
            <a:ext cx="128016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ছবিগুলোতে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তোমরা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দেখেছ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9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0" y="3810000"/>
            <a:ext cx="12801600" cy="3505200"/>
          </a:xfrm>
          <a:prstGeom prst="round1Rect">
            <a:avLst>
              <a:gd name="adj" fmla="val 24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শিশুর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সামাজিকীকরণের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ক্ষেত্র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।    </a:t>
            </a:r>
            <a:endParaRPr lang="en-US" sz="80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4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1" y="6925736"/>
            <a:ext cx="6553201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306763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11734800" y="7007018"/>
            <a:ext cx="1066800" cy="389467"/>
          </a:xfrm>
          <a:prstGeom prst="rect">
            <a:avLst/>
          </a:prstGeom>
        </p:spPr>
        <p:txBody>
          <a:bodyPr vert="horz" lIns="104488" tIns="52244" rIns="104488" bIns="52244"/>
          <a:lstStyle/>
          <a:p>
            <a:pPr algn="r">
              <a:defRPr/>
            </a:pPr>
            <a:fld id="{B6F15528-21DE-4FAA-801E-634DDDAF4B2B}" type="slidenum">
              <a:rPr lang="en-US" sz="1400" smtClean="0">
                <a:solidFill>
                  <a:schemeClr val="accent1">
                    <a:shade val="75000"/>
                  </a:schemeClr>
                </a:solidFill>
                <a:latin typeface="NikoshBAN"/>
              </a:rPr>
              <a:pPr algn="r">
                <a:defRPr/>
              </a:pPr>
              <a:t>4</a:t>
            </a:fld>
            <a:endParaRPr lang="en-US" sz="1400" dirty="0">
              <a:solidFill>
                <a:schemeClr val="accent1">
                  <a:shade val="75000"/>
                </a:schemeClr>
              </a:solidFill>
              <a:latin typeface="NikoshBAN"/>
            </a:endParaRPr>
          </a:p>
        </p:txBody>
      </p:sp>
      <p:pic>
        <p:nvPicPr>
          <p:cNvPr id="11" name="Picture 10" descr="onu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48400" cy="381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6248400" cy="3352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Picture 15" descr="xx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6400800" cy="3733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7" name="Picture 16" descr="lan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962400"/>
            <a:ext cx="6400800" cy="33528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6781800" y="2819400"/>
            <a:ext cx="5334000" cy="85667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অভিভাবন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0" y="2971800"/>
            <a:ext cx="2514600" cy="93287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অনুকরণ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47800" y="6400800"/>
            <a:ext cx="3657600" cy="9144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অঙ্গিভূতকরণ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72400" y="6400800"/>
            <a:ext cx="3505200" cy="9144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0" y="0"/>
            <a:ext cx="128016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এই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ছবিগুলোতে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তোমরা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দেখেছ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9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5" name="Round Single Corner Rectangle 24"/>
          <p:cNvSpPr/>
          <p:nvPr/>
        </p:nvSpPr>
        <p:spPr>
          <a:xfrm>
            <a:off x="0" y="3810000"/>
            <a:ext cx="12801600" cy="3505200"/>
          </a:xfrm>
          <a:prstGeom prst="round1Rect">
            <a:avLst>
              <a:gd name="adj" fmla="val 24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শিশুর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সামাজিকীকরণের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উপাদান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।    </a:t>
            </a:r>
            <a:endParaRPr lang="en-US" sz="8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0" y="0"/>
            <a:ext cx="12801600" cy="4191000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শিশুর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সামাজিকীকরণ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কি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দ্বারা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বেশি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প্রভাবিত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8500" b="1" dirty="0" err="1" smtClean="0">
                <a:solidFill>
                  <a:srgbClr val="FFFF00"/>
                </a:solidFill>
                <a:latin typeface="NikoshBAN"/>
              </a:rPr>
              <a:t>হয়</a:t>
            </a:r>
            <a:r>
              <a:rPr lang="en-US" sz="8500" b="1" dirty="0" smtClean="0">
                <a:solidFill>
                  <a:srgbClr val="FFFF00"/>
                </a:solidFill>
                <a:latin typeface="NikoshBAN"/>
              </a:rPr>
              <a:t> ?  </a:t>
            </a:r>
            <a:endParaRPr lang="en-US" sz="85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4343400"/>
            <a:ext cx="12801600" cy="2971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2000" b="1" dirty="0" err="1" smtClean="0">
                <a:solidFill>
                  <a:srgbClr val="000E2A"/>
                </a:solidFill>
                <a:latin typeface="NikoshBAN"/>
              </a:rPr>
              <a:t>বিভিন্ন</a:t>
            </a:r>
            <a:r>
              <a:rPr lang="en-US" sz="12000" b="1" dirty="0" smtClean="0">
                <a:solidFill>
                  <a:srgbClr val="000E2A"/>
                </a:solidFill>
                <a:latin typeface="NikoshBAN"/>
              </a:rPr>
              <a:t> </a:t>
            </a:r>
            <a:r>
              <a:rPr lang="en-US" sz="12000" b="1" dirty="0" err="1" smtClean="0">
                <a:solidFill>
                  <a:srgbClr val="000E2A"/>
                </a:solidFill>
                <a:latin typeface="NikoshBAN"/>
              </a:rPr>
              <a:t>উপাদান</a:t>
            </a:r>
            <a:r>
              <a:rPr lang="en-US" sz="12000" b="1" dirty="0" smtClean="0">
                <a:solidFill>
                  <a:srgbClr val="000E2A"/>
                </a:solidFill>
                <a:latin typeface="NikoshBAN"/>
              </a:rPr>
              <a:t>    </a:t>
            </a:r>
            <a:endParaRPr lang="en-US" sz="12000" b="1" dirty="0">
              <a:solidFill>
                <a:srgbClr val="000E2A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9" grpId="0" animBg="1"/>
      <p:bldP spid="39" grpId="1" animBg="1"/>
      <p:bldP spid="25" grpId="0" animBg="1"/>
      <p:bldP spid="25" grpId="1" animBg="1"/>
      <p:bldP spid="24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97E3ED-463B-446C-941E-C8FF553D1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801600" cy="731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5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0" y="6990085"/>
            <a:ext cx="74676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7007225"/>
            <a:ext cx="2987675" cy="388938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2"/>
            <a:ext cx="12801600" cy="2514601"/>
          </a:xfrm>
          <a:prstGeom prst="roundRect">
            <a:avLst>
              <a:gd name="adj" fmla="val 4099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1900" b="1" dirty="0" err="1" smtClean="0">
                <a:solidFill>
                  <a:srgbClr val="C00000"/>
                </a:solidFill>
                <a:latin typeface="NikoshBAN"/>
              </a:rPr>
              <a:t>আজকের</a:t>
            </a:r>
            <a:r>
              <a:rPr lang="en-US" sz="119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11900" b="1" dirty="0" err="1" smtClean="0">
                <a:solidFill>
                  <a:srgbClr val="C00000"/>
                </a:solidFill>
                <a:latin typeface="NikoshBAN"/>
              </a:rPr>
              <a:t>পাঠ</a:t>
            </a:r>
            <a:r>
              <a:rPr lang="en-US" sz="11900" b="1" dirty="0" smtClean="0">
                <a:solidFill>
                  <a:srgbClr val="C00000"/>
                </a:solidFill>
                <a:latin typeface="NikoshBAN"/>
              </a:rPr>
              <a:t> </a:t>
            </a:r>
            <a:endParaRPr lang="en-US" sz="119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2590798"/>
            <a:ext cx="12801600" cy="4724402"/>
          </a:xfrm>
          <a:prstGeom prst="roundRect">
            <a:avLst>
              <a:gd name="adj" fmla="val 2557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সামাজিকীকরণে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বিভিন্ন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উপাদানের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প্রভাব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   </a:t>
            </a:r>
            <a:endParaRPr lang="en-US" sz="9600" b="1" dirty="0">
              <a:solidFill>
                <a:schemeClr val="bg1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6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80760" y="6925738"/>
            <a:ext cx="672084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734800" y="6925738"/>
            <a:ext cx="1066800" cy="389467"/>
          </a:xfrm>
          <a:prstGeom prst="rect">
            <a:avLst/>
          </a:prstGeom>
        </p:spPr>
        <p:txBody>
          <a:bodyPr vert="horz" lIns="0" tIns="52244" rIns="0" bIns="52244" anchor="b"/>
          <a:lstStyle/>
          <a:p>
            <a:pPr algn="r">
              <a:defRPr/>
            </a:pPr>
            <a:fld id="{B6F15528-21DE-4FAA-801E-634DDDAF4B2B}" type="slidenum">
              <a:rPr lang="en-US" sz="1400" smtClean="0">
                <a:solidFill>
                  <a:schemeClr val="tx1">
                    <a:shade val="50000"/>
                  </a:schemeClr>
                </a:solidFill>
                <a:latin typeface="NikoshBAN"/>
              </a:rPr>
              <a:pPr algn="r">
                <a:defRPr/>
              </a:pPr>
              <a:t>6</a:t>
            </a:fld>
            <a:endParaRPr lang="en-US" sz="1400" dirty="0">
              <a:solidFill>
                <a:schemeClr val="tx1">
                  <a:shade val="50000"/>
                </a:schemeClr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3802" y="2"/>
            <a:ext cx="4648200" cy="83820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bn-IN" sz="6000" b="1" dirty="0" smtClean="0">
                <a:solidFill>
                  <a:srgbClr val="003300"/>
                </a:solidFill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" y="990602"/>
            <a:ext cx="9144001" cy="8382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r>
              <a:rPr lang="bn-BD" sz="4800" b="1" dirty="0" smtClean="0">
                <a:ln w="11430"/>
                <a:solidFill>
                  <a:srgbClr val="000E2A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800" b="1" dirty="0" smtClean="0">
                <a:ln w="11430"/>
                <a:solidFill>
                  <a:srgbClr val="000E2A"/>
                </a:solidFill>
                <a:latin typeface="NikoshBAN"/>
                <a:cs typeface="NikoshBAN" pitchFamily="2" charset="0"/>
              </a:rPr>
              <a:t>----- </a:t>
            </a:r>
            <a:endParaRPr lang="bn-BD" sz="4800" b="1" dirty="0" smtClean="0">
              <a:ln w="11430"/>
              <a:solidFill>
                <a:srgbClr val="000E2A"/>
              </a:solidFill>
              <a:latin typeface="NikoshBAN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981202"/>
            <a:ext cx="12801600" cy="1447801"/>
            <a:chOff x="0" y="1981200"/>
            <a:chExt cx="12801600" cy="1447800"/>
          </a:xfrm>
        </p:grpSpPr>
        <p:sp>
          <p:nvSpPr>
            <p:cNvPr id="14" name="Rounded Rectangle 13"/>
            <p:cNvSpPr/>
            <p:nvPr/>
          </p:nvSpPr>
          <p:spPr>
            <a:xfrm>
              <a:off x="1066800" y="2209800"/>
              <a:ext cx="11734800" cy="12192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সামাজিকীকরণে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বিভিন্ন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উপাদানের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প্রভাব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ব্যাখ্যা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পারবে</a:t>
              </a:r>
              <a:r>
                <a:rPr lang="bn-BD" sz="3600" b="1" dirty="0" smtClean="0">
                  <a:solidFill>
                    <a:srgbClr val="660033"/>
                  </a:solidFill>
                  <a:latin typeface="NikoshBAN"/>
                </a:rPr>
                <a:t>;</a:t>
              </a:r>
              <a:endParaRPr lang="en-US" sz="3600" dirty="0">
                <a:solidFill>
                  <a:srgbClr val="660033"/>
                </a:solidFill>
                <a:latin typeface="NikoshBAN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1981200"/>
              <a:ext cx="1447800" cy="1447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6000" dirty="0" smtClean="0">
                  <a:solidFill>
                    <a:srgbClr val="660033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660033"/>
                </a:solidFill>
                <a:latin typeface="NikoshBAN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3733802"/>
            <a:ext cx="12801600" cy="1447801"/>
            <a:chOff x="0" y="3733800"/>
            <a:chExt cx="12801600" cy="1447800"/>
          </a:xfrm>
        </p:grpSpPr>
        <p:sp>
          <p:nvSpPr>
            <p:cNvPr id="15" name="Rounded Rectangle 14"/>
            <p:cNvSpPr/>
            <p:nvPr/>
          </p:nvSpPr>
          <p:spPr>
            <a:xfrm>
              <a:off x="1143000" y="3962400"/>
              <a:ext cx="11658600" cy="1142997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21" indent="-285721"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3300"/>
                  </a:solidFill>
                  <a:latin typeface="NikoshBAN"/>
                </a:rPr>
                <a:t>সামাজিকীকরণে</a:t>
              </a: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3300"/>
                  </a:solidFill>
                  <a:latin typeface="NikoshBAN"/>
                </a:rPr>
                <a:t>ভাষার</a:t>
              </a: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3300"/>
                  </a:solidFill>
                  <a:latin typeface="NikoshBAN"/>
                </a:rPr>
                <a:t>গুরুত্ব</a:t>
              </a: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3300"/>
                  </a:solidFill>
                  <a:latin typeface="NikoshBAN"/>
                </a:rPr>
                <a:t>ব্যাখ্যা</a:t>
              </a: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3300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3300"/>
                  </a:solidFill>
                  <a:latin typeface="NikoshBAN"/>
                </a:rPr>
                <a:t>পারবে</a:t>
              </a:r>
              <a:r>
                <a:rPr lang="en-US" sz="3600" b="1" dirty="0" smtClean="0">
                  <a:solidFill>
                    <a:srgbClr val="003300"/>
                  </a:solidFill>
                  <a:latin typeface="NikoshBAN"/>
                </a:rPr>
                <a:t>;</a:t>
              </a:r>
              <a:endParaRPr lang="bn-BD" sz="3600" b="1" dirty="0" smtClean="0">
                <a:solidFill>
                  <a:srgbClr val="003300"/>
                </a:solidFill>
                <a:latin typeface="NikoshBAN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3733800"/>
              <a:ext cx="1447800" cy="1447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6000" dirty="0" smtClean="0">
                  <a:solidFill>
                    <a:srgbClr val="003300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003300"/>
                </a:solidFill>
                <a:latin typeface="NikoshBAN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5334002"/>
            <a:ext cx="12801600" cy="1447801"/>
            <a:chOff x="0" y="5562600"/>
            <a:chExt cx="12801600" cy="1447800"/>
          </a:xfrm>
        </p:grpSpPr>
        <p:sp>
          <p:nvSpPr>
            <p:cNvPr id="17" name="Rounded Rectangle 16"/>
            <p:cNvSpPr/>
            <p:nvPr/>
          </p:nvSpPr>
          <p:spPr>
            <a:xfrm>
              <a:off x="1143000" y="5638801"/>
              <a:ext cx="11658600" cy="1371596"/>
            </a:xfrm>
            <a:prstGeom prst="roundRect">
              <a:avLst>
                <a:gd name="adj" fmla="val 3787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21" indent="-285721"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বাংলাদেশের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গ্রাম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ও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শহরের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সামাজিকীকরণ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প্রক্রিয়া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তুলনা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000E2A"/>
                  </a:solidFill>
                  <a:latin typeface="NikoshBAN"/>
                </a:rPr>
                <a:t>পারবে</a:t>
              </a:r>
              <a:r>
                <a:rPr lang="en-US" sz="3600" b="1" dirty="0" smtClean="0">
                  <a:solidFill>
                    <a:srgbClr val="000E2A"/>
                  </a:solidFill>
                  <a:latin typeface="NikoshBAN"/>
                </a:rPr>
                <a:t>।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5562600"/>
              <a:ext cx="1447800" cy="1447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6000" dirty="0" smtClean="0">
                  <a:solidFill>
                    <a:srgbClr val="000066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000066"/>
                </a:solidFill>
                <a:latin typeface="NikoshBAN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একক পরিবার.jpg">
            <a:extLst>
              <a:ext uri="{FF2B5EF4-FFF2-40B4-BE49-F238E27FC236}">
                <a16:creationId xmlns="" xmlns:a16="http://schemas.microsoft.com/office/drawing/2014/main" id="{B02A0235-85CE-4DF0-AF36-0787F5B4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0"/>
            <a:ext cx="6400800" cy="3872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C950A49-7AF4-4CB0-B90C-22C02D9D1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6324601" cy="3872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F28389-2D41-4D58-B9FC-AB09295E3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1"/>
            <a:ext cx="645903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D279A63-067B-4A6C-986B-8C5AB6840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1" y="3962401"/>
            <a:ext cx="6273689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11900" y="6908805"/>
            <a:ext cx="6489700" cy="389467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Friday, July 9, 2021</a:t>
            </a:fld>
            <a:endParaRPr lang="en-US" b="1" dirty="0">
              <a:latin typeface="NikoshB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371599"/>
            <a:ext cx="12801600" cy="59436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সামাজিকীকরণঃ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dirty="0" err="1" smtClean="0"/>
              <a:t>অর্থা</a:t>
            </a:r>
            <a:r>
              <a:rPr lang="en-US" sz="3600" dirty="0" smtClean="0"/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কাঙ্ক্ষিত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0" y="0"/>
            <a:ext cx="8534400" cy="11429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সামাজিকীকরণের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/>
              </a:rPr>
              <a:t>ধারণা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  </a:t>
            </a:r>
            <a:endParaRPr lang="en-US" sz="54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6248400" cy="3352800"/>
          </a:xfrm>
          <a:prstGeom prst="rect">
            <a:avLst/>
          </a:prstGeom>
          <a:ln>
            <a:noFill/>
          </a:ln>
          <a:effectLst>
            <a:glow rad="101600">
              <a:srgbClr val="000E2A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6400800" cy="3886200"/>
          </a:xfrm>
          <a:prstGeom prst="rect">
            <a:avLst/>
          </a:prstGeom>
          <a:ln>
            <a:noFill/>
          </a:ln>
          <a:effectLst>
            <a:glow rad="101600">
              <a:srgbClr val="000E2A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4600" cy="3886200"/>
          </a:xfrm>
          <a:prstGeom prst="rect">
            <a:avLst/>
          </a:prstGeom>
          <a:ln>
            <a:noFill/>
          </a:ln>
          <a:effectLst>
            <a:glow rad="101600">
              <a:srgbClr val="000E2A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2400"/>
            <a:ext cx="6400801" cy="3352800"/>
          </a:xfrm>
          <a:prstGeom prst="rect">
            <a:avLst/>
          </a:prstGeom>
          <a:ln>
            <a:noFill/>
          </a:ln>
          <a:effectLst>
            <a:glow rad="101600">
              <a:srgbClr val="000E2A">
                <a:alpha val="60000"/>
              </a:srgbClr>
            </a:glow>
          </a:effectLst>
        </p:spPr>
      </p:pic>
      <p:sp>
        <p:nvSpPr>
          <p:cNvPr id="6" name="Round Diagonal Corner Rectangle 5"/>
          <p:cNvSpPr/>
          <p:nvPr/>
        </p:nvSpPr>
        <p:spPr>
          <a:xfrm>
            <a:off x="0" y="0"/>
            <a:ext cx="12801600" cy="7315200"/>
          </a:xfrm>
          <a:prstGeom prst="round2DiagRect">
            <a:avLst>
              <a:gd name="adj1" fmla="val 15424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lvl="0" algn="ctr" defTabSz="914400">
              <a:defRPr/>
            </a:pP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সামাজিকীকর</a:t>
            </a:r>
            <a:r>
              <a:rPr lang="as-IN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4000" b="1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ক)  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ক্তিকে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নিয়মানুব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েখায়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defRPr/>
            </a:pPr>
            <a:endParaRPr lang="en-US" sz="40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ক্তি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ে 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endParaRPr lang="en-US" sz="40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াক্তির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ঙক্ষা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endParaRPr lang="en-US" sz="40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40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াতে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lvl="0" algn="ctr" defTabSz="914400">
              <a:defRPr/>
            </a:pP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 algn="ctr" defTabSz="914400">
              <a:defRPr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11900" y="6925738"/>
            <a:ext cx="648970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200400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0" y="0"/>
            <a:ext cx="12801600" cy="7315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সামাজিকীকর</a:t>
            </a:r>
            <a:r>
              <a:rPr lang="as-IN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বৈশিষ্ঠ্য</a:t>
            </a:r>
            <a:endParaRPr lang="en-US" sz="54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ানুষকে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োষ্ঠী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একত্রীকরণ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আত্তীকরণ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পরিলক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925738"/>
            <a:ext cx="106680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40680" y="6925738"/>
            <a:ext cx="7360920" cy="389467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26263"/>
            <a:ext cx="3094038" cy="388937"/>
          </a:xfrm>
          <a:prstGeom prst="rect">
            <a:avLst/>
          </a:prstGeo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Friday, July 9, 2021</a:t>
            </a:fld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294120" cy="10566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7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7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7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981200"/>
            <a:ext cx="9829800" cy="1952168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সামাজিকীকরণ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কাকে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/>
              </a:rPr>
              <a:t>বলে</a:t>
            </a:r>
            <a:r>
              <a:rPr lang="en-US" sz="6000" b="1" dirty="0" smtClean="0">
                <a:solidFill>
                  <a:srgbClr val="002060"/>
                </a:solidFill>
                <a:latin typeface="NikoshBAN"/>
              </a:rPr>
              <a:t> ? </a:t>
            </a:r>
            <a:endParaRPr lang="en-US" sz="60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38600"/>
            <a:ext cx="12801600" cy="2875497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সামাজিকীকরণে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প্রভাব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বিস্তারকারী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কয়েকটি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উপাদানের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নাম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660033"/>
                </a:solidFill>
                <a:latin typeface="NikoshBAN"/>
              </a:rPr>
              <a:t>বল</a:t>
            </a:r>
            <a:r>
              <a:rPr lang="en-US" sz="6000" b="1" dirty="0" smtClean="0">
                <a:solidFill>
                  <a:srgbClr val="660033"/>
                </a:solidFill>
                <a:latin typeface="NikoshBAN"/>
              </a:rPr>
              <a:t>। </a:t>
            </a:r>
            <a:endParaRPr lang="en-US" sz="6000" b="1" dirty="0">
              <a:solidFill>
                <a:srgbClr val="660033"/>
              </a:solidFill>
              <a:latin typeface="NikoshB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8991601" y="2"/>
            <a:ext cx="3810001" cy="358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13210</TotalTime>
  <Words>1706</Words>
  <Application>Microsoft Office PowerPoint</Application>
  <PresentationFormat>Custom</PresentationFormat>
  <Paragraphs>207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এই শিশুরা স্পাইডারম্যান, ব্যাটসম্যান , সুপারম্যান ম্যুভি দেখে এই  Superhero চরিত্র ‍নিজেদের মধ্যে অঙ্গীভূত (incorporate) করে তাদের মত সেজেছে। সামাজিকীকরণের এই উপাদানটির নাম হচ্ছে অঙ্গীভূতকরণ।  অঙ্গীভূতকরণ: শিশু বড় হওয়ার সাথে সাথে সে তার পারিপার্শ্বিক বস্তুর প্রতি প্রয়োজনীয়তা অনুভব করে।  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1208</cp:revision>
  <dcterms:created xsi:type="dcterms:W3CDTF">2006-08-16T00:00:00Z</dcterms:created>
  <dcterms:modified xsi:type="dcterms:W3CDTF">2021-07-09T11:48:33Z</dcterms:modified>
</cp:coreProperties>
</file>