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FF"/>
    <a:srgbClr val="3366FF"/>
    <a:srgbClr val="F45B3C"/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0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38523-5612-4221-9796-D0DA788B59A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6293C-C638-4442-8C5A-5CDF4B95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0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 rot="16200000">
            <a:off x="-756576" y="5522517"/>
            <a:ext cx="1798369" cy="279930"/>
          </a:xfrm>
          <a:prstGeom prst="rect">
            <a:avLst/>
          </a:prstGeom>
        </p:spPr>
      </p:pic>
      <p:sp>
        <p:nvSpPr>
          <p:cNvPr id="7" name="AutoShape 2" descr="DIY: Door.Window Curtain.Porda! How to Make Beautiful Paper Flower Hanging  for Home.Room Decoration!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 rot="16200000">
            <a:off x="-973138" y="3499118"/>
            <a:ext cx="2248429" cy="2799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 rot="16200000">
            <a:off x="-977644" y="1250689"/>
            <a:ext cx="2248429" cy="2799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>
            <a:off x="8970958" y="6561667"/>
            <a:ext cx="2962689" cy="279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>
            <a:off x="6717241" y="6552141"/>
            <a:ext cx="2248429" cy="279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>
            <a:off x="4492359" y="6552141"/>
            <a:ext cx="2248429" cy="279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>
            <a:off x="2228850" y="6556640"/>
            <a:ext cx="2248429" cy="2799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>
            <a:off x="-2645" y="6556640"/>
            <a:ext cx="2248429" cy="2799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>
            <a:off x="9010119" y="16404"/>
            <a:ext cx="2872050" cy="2799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>
            <a:off x="6761690" y="16404"/>
            <a:ext cx="2248429" cy="2799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>
            <a:off x="4513261" y="16404"/>
            <a:ext cx="2248429" cy="2799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>
            <a:off x="2260864" y="20373"/>
            <a:ext cx="2248429" cy="2799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>
            <a:off x="0" y="20373"/>
            <a:ext cx="2248429" cy="2799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 rot="5400000">
            <a:off x="10856964" y="5501443"/>
            <a:ext cx="2346405" cy="2799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 rot="5400000">
            <a:off x="10940287" y="3229359"/>
            <a:ext cx="2203370" cy="2743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5" b="33011"/>
          <a:stretch/>
        </p:blipFill>
        <p:spPr>
          <a:xfrm rot="5400000">
            <a:off x="10906436" y="1000654"/>
            <a:ext cx="2248429" cy="279930"/>
          </a:xfrm>
          <a:prstGeom prst="rect">
            <a:avLst/>
          </a:prstGeom>
        </p:spPr>
      </p:pic>
      <p:sp>
        <p:nvSpPr>
          <p:cNvPr id="42" name="Oval 41"/>
          <p:cNvSpPr/>
          <p:nvPr userDrawn="1"/>
        </p:nvSpPr>
        <p:spPr>
          <a:xfrm>
            <a:off x="25135" y="67273"/>
            <a:ext cx="251882" cy="2140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 userDrawn="1"/>
        </p:nvSpPr>
        <p:spPr>
          <a:xfrm>
            <a:off x="16667" y="6594607"/>
            <a:ext cx="251882" cy="2140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 userDrawn="1"/>
        </p:nvSpPr>
        <p:spPr>
          <a:xfrm>
            <a:off x="11922314" y="6594608"/>
            <a:ext cx="251882" cy="2140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 userDrawn="1"/>
        </p:nvSpPr>
        <p:spPr>
          <a:xfrm>
            <a:off x="11890201" y="49345"/>
            <a:ext cx="251882" cy="2140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2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50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41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31.png"/><Relationship Id="rId4" Type="http://schemas.openxmlformats.org/officeDocument/2006/relationships/image" Target="../media/image142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13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57611" y="2770360"/>
            <a:ext cx="5544888" cy="3657600"/>
            <a:chOff x="357611" y="2770360"/>
            <a:chExt cx="5544888" cy="3657600"/>
          </a:xfrm>
        </p:grpSpPr>
        <p:sp>
          <p:nvSpPr>
            <p:cNvPr id="2" name="Flowchart: Magnetic Disk 1"/>
            <p:cNvSpPr/>
            <p:nvPr/>
          </p:nvSpPr>
          <p:spPr>
            <a:xfrm>
              <a:off x="380245" y="5513560"/>
              <a:ext cx="1231272" cy="914400"/>
            </a:xfrm>
            <a:prstGeom prst="flowChartMagneticDisk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357611" y="4599160"/>
              <a:ext cx="1231272" cy="914400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357611" y="3684760"/>
              <a:ext cx="1231272" cy="914400"/>
            </a:xfrm>
            <a:prstGeom prst="flowChartMagneticDisk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Magnetic Disk 2"/>
            <p:cNvSpPr/>
            <p:nvPr/>
          </p:nvSpPr>
          <p:spPr>
            <a:xfrm>
              <a:off x="1756010" y="5485856"/>
              <a:ext cx="1231272" cy="914400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159298" y="5485856"/>
              <a:ext cx="1231272" cy="914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4671227" y="5485856"/>
              <a:ext cx="1231272" cy="914400"/>
            </a:xfrm>
            <a:prstGeom prst="flowChartMagneticDisk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3125347" y="4571456"/>
              <a:ext cx="1231272" cy="914400"/>
            </a:xfrm>
            <a:prstGeom prst="flowChartMagneticDisk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1713006" y="4575980"/>
              <a:ext cx="1231272" cy="914400"/>
            </a:xfrm>
            <a:prstGeom prst="flowChartMagneticDisk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1726586" y="3657056"/>
              <a:ext cx="1231272" cy="914400"/>
            </a:xfrm>
            <a:prstGeom prst="flowChartMagneticDisk">
              <a:avLst/>
            </a:prstGeom>
            <a:solidFill>
              <a:srgbClr val="F45B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357611" y="2770360"/>
              <a:ext cx="1231272" cy="914400"/>
            </a:xfrm>
            <a:prstGeom prst="flowChartMagneticDisk">
              <a:avLst/>
            </a:prstGeom>
            <a:solidFill>
              <a:srgbClr val="66CCFF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lowchart: Magnetic Disk 11"/>
          <p:cNvSpPr/>
          <p:nvPr/>
        </p:nvSpPr>
        <p:spPr>
          <a:xfrm>
            <a:off x="6346485" y="416459"/>
            <a:ext cx="1231272" cy="91440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gnetic Disk 25"/>
          <p:cNvSpPr/>
          <p:nvPr/>
        </p:nvSpPr>
        <p:spPr>
          <a:xfrm>
            <a:off x="7802287" y="1432074"/>
            <a:ext cx="1231272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agnetic Disk 26"/>
          <p:cNvSpPr/>
          <p:nvPr/>
        </p:nvSpPr>
        <p:spPr>
          <a:xfrm>
            <a:off x="7783450" y="416459"/>
            <a:ext cx="1231272" cy="9144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agnetic Disk 27"/>
          <p:cNvSpPr/>
          <p:nvPr/>
        </p:nvSpPr>
        <p:spPr>
          <a:xfrm>
            <a:off x="9220415" y="444522"/>
            <a:ext cx="1231272" cy="91440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gnetic Disk 28"/>
          <p:cNvSpPr/>
          <p:nvPr/>
        </p:nvSpPr>
        <p:spPr>
          <a:xfrm>
            <a:off x="10573727" y="416459"/>
            <a:ext cx="1231272" cy="9144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agnetic Disk 29"/>
          <p:cNvSpPr/>
          <p:nvPr/>
        </p:nvSpPr>
        <p:spPr>
          <a:xfrm>
            <a:off x="9244455" y="1432074"/>
            <a:ext cx="1231272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agnetic Disk 30"/>
          <p:cNvSpPr/>
          <p:nvPr/>
        </p:nvSpPr>
        <p:spPr>
          <a:xfrm>
            <a:off x="10686623" y="1373676"/>
            <a:ext cx="1231272" cy="9144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Magnetic Disk 31"/>
          <p:cNvSpPr/>
          <p:nvPr/>
        </p:nvSpPr>
        <p:spPr>
          <a:xfrm>
            <a:off x="7802287" y="1460137"/>
            <a:ext cx="1231272" cy="9144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Magnetic Disk 32"/>
          <p:cNvSpPr/>
          <p:nvPr/>
        </p:nvSpPr>
        <p:spPr>
          <a:xfrm>
            <a:off x="9244455" y="1460137"/>
            <a:ext cx="1231272" cy="91440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Magnetic Disk 33"/>
          <p:cNvSpPr/>
          <p:nvPr/>
        </p:nvSpPr>
        <p:spPr>
          <a:xfrm>
            <a:off x="10607410" y="3568236"/>
            <a:ext cx="1231272" cy="914400"/>
          </a:xfrm>
          <a:prstGeom prst="flowChartMagneticDisk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Magnetic Disk 34"/>
          <p:cNvSpPr/>
          <p:nvPr/>
        </p:nvSpPr>
        <p:spPr>
          <a:xfrm>
            <a:off x="9220415" y="2516404"/>
            <a:ext cx="1231272" cy="914400"/>
          </a:xfrm>
          <a:prstGeom prst="flowChartMagneticDisk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Magnetic Disk 35"/>
          <p:cNvSpPr/>
          <p:nvPr/>
        </p:nvSpPr>
        <p:spPr>
          <a:xfrm>
            <a:off x="10573727" y="2516404"/>
            <a:ext cx="1231272" cy="914400"/>
          </a:xfrm>
          <a:prstGeom prst="flowChartMagneticDisk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38505" y="1686138"/>
            <a:ext cx="2487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75294" y="2553264"/>
            <a:ext cx="2487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0738" y="3546522"/>
            <a:ext cx="2487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87202" y="4373396"/>
            <a:ext cx="2487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2797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/>
      <p:bldP spid="40" grpId="0"/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8502" y="311467"/>
            <a:ext cx="127653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শর্তঃ</a:t>
            </a:r>
            <a:r>
              <a:rPr lang="en-US" sz="2400" dirty="0" smtClean="0"/>
              <a:t> ১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04095" y="268018"/>
            <a:ext cx="131275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4935" y="773132"/>
                <a:ext cx="10339057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…………………+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+…………………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35" y="773132"/>
                <a:ext cx="10339057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177" t="-11236" b="-2809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46083" y="1372309"/>
            <a:ext cx="759585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a + a+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a+a+a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+……………………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478" y="1920535"/>
            <a:ext cx="932506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  a   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smtClean="0">
                <a:cs typeface="NikoshBAN" panose="02000000000000000000" pitchFamily="2" charset="0"/>
              </a:rPr>
              <a:t>2a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en-US" sz="2800" dirty="0" smtClean="0">
                <a:cs typeface="NikoshBAN" panose="02000000000000000000" pitchFamily="2" charset="0"/>
              </a:rPr>
              <a:t>3a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smtClean="0">
                <a:cs typeface="NikoshBAN" panose="02000000000000000000" pitchFamily="2" charset="0"/>
              </a:rPr>
              <a:t>4a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9002" y="3003923"/>
            <a:ext cx="5006566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3863" y="3626702"/>
            <a:ext cx="763659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n=</a:t>
            </a:r>
            <a:r>
              <a:rPr lang="en-US" sz="2800" dirty="0" smtClean="0">
                <a:cs typeface="NikoshBAN" panose="02000000000000000000" pitchFamily="2" charset="0"/>
              </a:rPr>
              <a:t>10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n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smtClean="0">
                <a:cs typeface="NikoshBAN" panose="02000000000000000000" pitchFamily="2" charset="0"/>
              </a:rPr>
              <a:t>10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3863" y="4132428"/>
            <a:ext cx="763659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n=</a:t>
            </a:r>
            <a:r>
              <a:rPr lang="en-US" sz="2800" dirty="0" smtClean="0">
                <a:cs typeface="NikoshBAN" panose="02000000000000000000" pitchFamily="2" charset="0"/>
              </a:rPr>
              <a:t>100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n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smtClean="0">
                <a:cs typeface="NikoshBAN" panose="02000000000000000000" pitchFamily="2" charset="0"/>
              </a:rPr>
              <a:t>100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0723" y="4653478"/>
            <a:ext cx="896293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n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6165" y="5743333"/>
            <a:ext cx="7595859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শর্তে অসীম গুণোত্তর ধারাটির  কোনো সমষ্টি নাই।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0393" y="326855"/>
            <a:ext cx="127653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শর্তঃ</a:t>
            </a:r>
            <a:r>
              <a:rPr lang="en-US" dirty="0" smtClean="0"/>
              <a:t> 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76932" y="280688"/>
            <a:ext cx="128016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4935" y="773132"/>
                <a:ext cx="10339057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…………………+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+…………………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35" y="773132"/>
                <a:ext cx="10339057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177" t="-11236" b="-2809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46082" y="1513458"/>
            <a:ext cx="849038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a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a+ a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a+a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……………………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6038" y="2170988"/>
            <a:ext cx="717034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যদি  ধারাটিতে জোড় সংখ্যক পদ থাকে তাহলে সমষ্টি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 smtClean="0">
                <a:cs typeface="NikoshBAN" panose="02000000000000000000" pitchFamily="2" charset="0"/>
              </a:rPr>
              <a:t>0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6037" y="2755763"/>
            <a:ext cx="71703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যদি  ধারাটিতে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সংখ্যক পদ থাকে তাহলে সমষ্টি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 smtClean="0">
                <a:cs typeface="NikoshBAN" panose="02000000000000000000" pitchFamily="2" charset="0"/>
              </a:rPr>
              <a:t>a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7359" y="4187078"/>
            <a:ext cx="9094207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4722" y="5429350"/>
            <a:ext cx="759585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 -1</a:t>
            </a:r>
            <a:r>
              <a:rPr lang="bn-BD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শর্তে অসীম গুণোত্তর ধারাটির  কোনো সমষ্টি নাই।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6037" y="3362938"/>
            <a:ext cx="7170345" cy="523220"/>
          </a:xfrm>
          <a:prstGeom prst="rect">
            <a:avLst/>
          </a:prstGeom>
          <a:solidFill>
            <a:srgbClr val="66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8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2409" y="345892"/>
            <a:ext cx="127653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শর্তঃ</a:t>
            </a:r>
            <a:r>
              <a:rPr lang="en-US" dirty="0" smtClean="0"/>
              <a:t> ৩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48948" y="354944"/>
                <a:ext cx="2562131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অথবা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48" y="354944"/>
                <a:ext cx="256213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74" t="-2985" b="-1791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4314" y="715224"/>
                <a:ext cx="7378572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…………………+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314" y="715224"/>
                <a:ext cx="737857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649" t="-10112" b="-2809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2092" y="1248158"/>
                <a:ext cx="10040293" cy="135915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 , সসীম গুণোত্তর ধারার প্রথম n সংখ্যক পদের সমষ্টি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r>
                      <a:rPr lang="bn-BD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92" y="1248158"/>
                <a:ext cx="10040293" cy="1359155"/>
              </a:xfrm>
              <a:prstGeom prst="rect">
                <a:avLst/>
              </a:prstGeom>
              <a:blipFill rotWithShape="0">
                <a:blip r:embed="rId4"/>
                <a:stretch>
                  <a:fillRect l="-1090" t="-3070" b="-175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73649" y="2622912"/>
                <a:ext cx="5739899" cy="584775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সমষ্টি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উপর নির্ভর করে 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649" y="2622912"/>
                <a:ext cx="5739899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2321" t="-8824" b="-2941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89497" y="3183736"/>
                <a:ext cx="7908202" cy="1065869"/>
              </a:xfrm>
              <a:prstGeom prst="rect">
                <a:avLst/>
              </a:prstGeom>
              <a:gradFill>
                <a:gsLst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/>
                  <a:t>n</a:t>
                </a:r>
                <a:r>
                  <a:rPr lang="bn-BD" sz="2800" dirty="0" smtClean="0"/>
                  <a:t>=2</a:t>
                </a:r>
                <a:r>
                  <a:rPr lang="bn-BD" dirty="0" smtClean="0"/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dirty="0" smtClean="0"/>
                  <a:t> </a:t>
                </a:r>
                <a:r>
                  <a:rPr lang="bn-BD" sz="2800" dirty="0" smtClean="0"/>
                  <a:t>r=2,3,4,5,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               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497" y="3183736"/>
                <a:ext cx="7908202" cy="1065869"/>
              </a:xfrm>
              <a:prstGeom prst="rect">
                <a:avLst/>
              </a:prstGeom>
              <a:blipFill rotWithShape="0">
                <a:blip r:embed="rId6"/>
                <a:stretch>
                  <a:fillRect l="-1304" t="-5525" b="-1381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1473" y="4302595"/>
                <a:ext cx="10945639" cy="216963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অর্থ্যাৎ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BD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4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ততই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এমন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যাকে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প্রান্তীয়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 </a:t>
                </a:r>
                <a:r>
                  <a:rPr lang="bn-BD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bn-BD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 গুণোত্তর ধারাটির  কোনো সমষ্টি নাই।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73" y="4302595"/>
                <a:ext cx="10945639" cy="2169633"/>
              </a:xfrm>
              <a:prstGeom prst="rect">
                <a:avLst/>
              </a:prstGeom>
              <a:blipFill rotWithShape="0">
                <a:blip r:embed="rId7"/>
                <a:stretch>
                  <a:fillRect l="-1277" t="-1381" b="-1132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36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94629" y="116142"/>
                <a:ext cx="2236208" cy="523220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-1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629" y="116142"/>
                <a:ext cx="223620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4558" t="-6522" b="-2717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273236" y="140131"/>
            <a:ext cx="1421393" cy="461665"/>
          </a:xfrm>
          <a:prstGeom prst="rect">
            <a:avLst/>
          </a:prstGeom>
          <a:solidFill>
            <a:schemeClr val="bg2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শর্তঃ</a:t>
            </a:r>
            <a:r>
              <a:rPr lang="en-US" sz="2400" dirty="0" smtClean="0"/>
              <a:t> ৪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6150" y="625785"/>
                <a:ext cx="10040293" cy="176420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 গুণোত্তর ধারার প্রথম n সংখ্যক পদের সমষ্টি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r>
                      <a:rPr lang="bn-BD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,সসীম গুণোত্তর ধারার প্রথম n সংখ্যক পদের সমষ্টি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r>
                      <a:rPr lang="bn-BD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den>
                    </m:f>
                  </m:oMath>
                </a14:m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50" y="625785"/>
                <a:ext cx="10040293" cy="1764201"/>
              </a:xfrm>
              <a:prstGeom prst="rect">
                <a:avLst/>
              </a:prstGeom>
              <a:blipFill rotWithShape="0">
                <a:blip r:embed="rId3"/>
                <a:stretch>
                  <a:fillRect l="-1150" b="-136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1964" y="2477350"/>
                <a:ext cx="6437013" cy="61215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হলে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অসীমতক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সমষ্টি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হবে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964" y="2477350"/>
                <a:ext cx="6437013" cy="612155"/>
              </a:xfrm>
              <a:prstGeom prst="rect">
                <a:avLst/>
              </a:prstGeom>
              <a:blipFill rotWithShape="0">
                <a:blip r:embed="rId4"/>
                <a:stretch>
                  <a:fillRect l="-1697" b="-2264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1964" y="639527"/>
                <a:ext cx="6439706" cy="7877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 </a:t>
                </a:r>
                <a:r>
                  <a:rPr lang="bn-BD" sz="3200" dirty="0"/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:r>
                  <a:rPr lang="en-US" sz="2800" dirty="0"/>
                  <a:t> </a:t>
                </a:r>
                <a:r>
                  <a:rPr lang="bn-BD" sz="2800" dirty="0"/>
                  <a:t>n=1,2,3,4,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964" y="639527"/>
                <a:ext cx="6439706" cy="787716"/>
              </a:xfrm>
              <a:prstGeom prst="rect">
                <a:avLst/>
              </a:prstGeom>
              <a:blipFill rotWithShape="0">
                <a:blip r:embed="rId5"/>
                <a:stretch>
                  <a:fillRect l="-1697" b="-970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09904" y="1520302"/>
            <a:ext cx="3921941" cy="3138405"/>
            <a:chOff x="920758" y="2442436"/>
            <a:chExt cx="3714617" cy="28406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20761" y="2442436"/>
                  <a:ext cx="3714614" cy="7007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sz="2800" dirty="0" smtClean="0"/>
                    <a:t>n=1 </a:t>
                  </a:r>
                  <a:r>
                    <a:rPr lang="en-US" sz="2800" dirty="0" err="1" smtClean="0"/>
                    <a:t>হলে</a:t>
                  </a:r>
                  <a:r>
                    <a:rPr lang="en-US" sz="2800" dirty="0" smtClean="0"/>
                    <a:t> ।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761" y="2442436"/>
                  <a:ext cx="3714614" cy="70070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8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20761" y="3143141"/>
                  <a:ext cx="3714614" cy="7007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sz="2800" dirty="0" smtClean="0"/>
                    <a:t>n=</a:t>
                  </a:r>
                  <a:r>
                    <a:rPr lang="bn-BD" sz="2800" dirty="0" smtClean="0"/>
                    <a:t>2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হলে</a:t>
                  </a:r>
                  <a:r>
                    <a:rPr lang="en-US" sz="2800" dirty="0" smtClean="0"/>
                    <a:t> ।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761" y="3143141"/>
                  <a:ext cx="3714614" cy="70070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8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20758" y="3864987"/>
                  <a:ext cx="3714614" cy="7007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sz="2800" dirty="0" smtClean="0"/>
                    <a:t>n=</a:t>
                  </a:r>
                  <a:r>
                    <a:rPr lang="bn-BD" sz="2800" dirty="0" smtClean="0"/>
                    <a:t>3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হলে</a:t>
                  </a:r>
                  <a:r>
                    <a:rPr lang="en-US" sz="2800" dirty="0" smtClean="0"/>
                    <a:t> ।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758" y="3864987"/>
                  <a:ext cx="3714614" cy="70070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8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20761" y="4582359"/>
                  <a:ext cx="3714614" cy="7007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sz="2800" dirty="0" smtClean="0"/>
                    <a:t>n=</a:t>
                  </a:r>
                  <a:r>
                    <a:rPr lang="bn-BD" sz="2800" dirty="0" smtClean="0"/>
                    <a:t>4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হলে</a:t>
                  </a:r>
                  <a:r>
                    <a:rPr lang="en-US" sz="2800" dirty="0" smtClean="0"/>
                    <a:t> ।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761" y="4582359"/>
                  <a:ext cx="3714614" cy="70070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38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4600340" y="3042133"/>
            <a:ext cx="7059167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শূন্যের দিকে অগ্রসর হচ্ছে 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48826" y="1440985"/>
            <a:ext cx="7068312" cy="1691677"/>
            <a:chOff x="4850578" y="4313011"/>
            <a:chExt cx="7068312" cy="1691677"/>
          </a:xfrm>
        </p:grpSpPr>
        <p:grpSp>
          <p:nvGrpSpPr>
            <p:cNvPr id="16" name="Group 15"/>
            <p:cNvGrpSpPr/>
            <p:nvPr/>
          </p:nvGrpSpPr>
          <p:grpSpPr>
            <a:xfrm>
              <a:off x="4850578" y="4831573"/>
              <a:ext cx="7068312" cy="1173115"/>
              <a:chOff x="2830286" y="3349901"/>
              <a:chExt cx="6958120" cy="1173115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3648456" y="3669500"/>
                <a:ext cx="5602826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6098397" y="3404324"/>
                <a:ext cx="45720" cy="53035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589564" y="3404324"/>
                <a:ext cx="45720" cy="53035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074466" y="3404324"/>
                <a:ext cx="45720" cy="53035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81911" y="3876685"/>
                <a:ext cx="667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০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445385" y="3876685"/>
                <a:ext cx="667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1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28782" y="4023442"/>
                <a:ext cx="6675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/>
                  <a:t>-1</a:t>
                </a:r>
                <a:endParaRPr lang="en-US" sz="1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9161311" y="3349901"/>
                    <a:ext cx="627095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1311" y="3349901"/>
                    <a:ext cx="627095" cy="58477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2830286" y="3349901"/>
                    <a:ext cx="93326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bn-BD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286" y="3349901"/>
                    <a:ext cx="933269" cy="58477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8240221" y="4313011"/>
              <a:ext cx="2424882" cy="689211"/>
              <a:chOff x="8240221" y="4313011"/>
              <a:chExt cx="2424882" cy="6892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9913690" y="4322176"/>
                    <a:ext cx="751413" cy="6347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bn-B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3690" y="4322176"/>
                    <a:ext cx="751413" cy="63478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9309156" y="4359206"/>
                    <a:ext cx="751413" cy="6347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bn-BD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9156" y="4359206"/>
                    <a:ext cx="751413" cy="63478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8772167" y="4367433"/>
                    <a:ext cx="751413" cy="6347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bn-BD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72167" y="4367433"/>
                    <a:ext cx="751413" cy="63478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240221" y="4313011"/>
                    <a:ext cx="751413" cy="6347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bn-BD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0221" y="4313011"/>
                    <a:ext cx="751413" cy="63478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2607" y="3088598"/>
                <a:ext cx="7263506" cy="224676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অর্থ্যাৎ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।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bn-BD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ক্রমশঃ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হ্রাস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যথেষ্ট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অর্থ্যা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14:m>
                  <m:oMath xmlns:m="http://schemas.openxmlformats.org/officeDocument/2006/math">
                    <m:r>
                      <a:rPr lang="bn-BD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∞</m:t>
                    </m:r>
                    <m:sSup>
                      <m:sSupPr>
                        <m:ctrlPr>
                          <a:rPr lang="bn-BD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হলে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।</m:t>
                        </m:r>
                        <m:r>
                          <a:rPr lang="bn-BD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bn-BD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bn-BD" sz="4000" dirty="0" smtClean="0">
                    <a:solidFill>
                      <a:srgbClr val="FF33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endParaRPr lang="en-US" sz="3200" dirty="0">
                  <a:solidFill>
                    <a:srgbClr val="FF33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প্রান্তীয়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0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7" y="3088598"/>
                <a:ext cx="7263506" cy="2246769"/>
              </a:xfrm>
              <a:prstGeom prst="rect">
                <a:avLst/>
              </a:prstGeom>
              <a:blipFill rotWithShape="0">
                <a:blip r:embed="rId16"/>
                <a:stretch>
                  <a:fillRect l="-2339" t="-2941" b="-855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56264" y="2963311"/>
                <a:ext cx="8486769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bn-BD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bn-BD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bn-BD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শর্তে অসীম গুণোত্তর ধারাটির সমষ্টি বিদ্যমান।</a:t>
                </a:r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264" y="2963311"/>
                <a:ext cx="8486769" cy="584775"/>
              </a:xfrm>
              <a:prstGeom prst="rect">
                <a:avLst/>
              </a:prstGeom>
              <a:blipFill rotWithShape="0">
                <a:blip r:embed="rId17"/>
                <a:stretch>
                  <a:fillRect t="-8824" b="-2941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48823" y="1324397"/>
                <a:ext cx="8494210" cy="15024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r>
                      <a:rPr lang="bn-BD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r>
                      <a:rPr lang="bn-BD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bn-BD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bn-BD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∞</m:t>
                    </m:r>
                    <m:r>
                      <a:rPr lang="bn-BD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।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।=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0 </a:t>
                </a:r>
                <a:r>
                  <a:rPr lang="en-US" sz="2800" dirty="0" err="1" smtClean="0">
                    <a:cs typeface="NikoshBAN" panose="02000000000000000000" pitchFamily="2" charset="0"/>
                  </a:rPr>
                  <a:t>বসিয়ে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cs typeface="NikoshBAN" panose="02000000000000000000" pitchFamily="2" charset="0"/>
                  </a:rPr>
                  <a:t>পাই</a:t>
                </a:r>
                <a:r>
                  <a:rPr lang="bn-BD" sz="2800" dirty="0" smtClean="0"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bn-BD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∞</m:t>
                        </m:r>
                      </m:sub>
                    </m:sSub>
                    <m:r>
                      <a:rPr lang="bn-BD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den>
                    </m:f>
                  </m:oMath>
                </a14:m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23" y="1324397"/>
                <a:ext cx="8494210" cy="1502463"/>
              </a:xfrm>
              <a:prstGeom prst="rect">
                <a:avLst/>
              </a:prstGeom>
              <a:blipFill rotWithShape="0">
                <a:blip r:embed="rId18"/>
                <a:stretch>
                  <a:fillRect l="-1287" b="-476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80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34" grpId="0" animBg="1"/>
      <p:bldP spid="34" grpId="1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719" y="298764"/>
            <a:ext cx="496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 ও সমাধানঃ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7" y="1467282"/>
                <a:ext cx="10945640" cy="61638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sz="2400" dirty="0" smtClean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BD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bn-BD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bn-BD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BD" sz="2400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bn-BD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bn-BD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BD" sz="2400" b="0" i="1" dirty="0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  <m:r>
                      <a:rPr lang="bn-BD" sz="2400" b="0" i="1" dirty="0" smtClean="0">
                        <a:latin typeface="Cambria Math" panose="02040503050406030204" pitchFamily="18" charset="0"/>
                      </a:rPr>
                      <m:t>+……………………</m:t>
                    </m:r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অসীমতক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7" y="1467282"/>
                <a:ext cx="10945640" cy="616387"/>
              </a:xfrm>
              <a:prstGeom prst="rect">
                <a:avLst/>
              </a:prstGeom>
              <a:blipFill rotWithShape="0">
                <a:blip r:embed="rId2"/>
                <a:stretch>
                  <a:fillRect l="-666" b="-934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602886" y="905347"/>
            <a:ext cx="4754880" cy="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87645" y="2489565"/>
                <a:ext cx="8917664" cy="70301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ধরি প্রথম পদ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r 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BD" sz="2800" i="1" dirty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45" y="2489565"/>
                <a:ext cx="8917664" cy="703013"/>
              </a:xfrm>
              <a:prstGeom prst="rect">
                <a:avLst/>
              </a:prstGeom>
              <a:blipFill rotWithShape="0">
                <a:blip r:embed="rId3"/>
                <a:stretch>
                  <a:fillRect l="-1157" b="-1065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492974" y="2313985"/>
            <a:ext cx="1041149" cy="1043191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2140" y="3422894"/>
                <a:ext cx="7668284" cy="120032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-</a:t>
                </a:r>
                <a:r>
                  <a:rPr lang="en-US" sz="4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সিদ্ধ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অসীমতক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40" y="3422894"/>
                <a:ext cx="7668284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345" t="-8374" b="-1182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53074" y="4853539"/>
                <a:ext cx="8039476" cy="1320554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অসীমতক সমষ্টি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</m:t>
                        </m:r>
                        <m: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∞</m:t>
                        </m:r>
                      </m:sub>
                    </m:sSub>
                    <m:r>
                      <a:rPr lang="bn-BD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bn-BD" dirty="0" smtClean="0"/>
                  <a:t> =</a:t>
                </a:r>
                <a:r>
                  <a:rPr lang="bn-BD" sz="3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BD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bn-BD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bn-BD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bn-BD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bn-BD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BD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074" y="4853539"/>
                <a:ext cx="8039476" cy="1320554"/>
              </a:xfrm>
              <a:prstGeom prst="rect">
                <a:avLst/>
              </a:prstGeom>
              <a:blipFill rotWithShape="0">
                <a:blip r:embed="rId6"/>
                <a:stretch>
                  <a:fillRect l="-37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217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815" y="515958"/>
                <a:ext cx="11543169" cy="128259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আরোপ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অসীমতক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থাকবে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 ………………………..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15" y="515958"/>
                <a:ext cx="11543169" cy="1282595"/>
              </a:xfrm>
              <a:prstGeom prst="rect">
                <a:avLst/>
              </a:prstGeom>
              <a:blipFill rotWithShape="0">
                <a:blip r:embed="rId2"/>
                <a:stretch>
                  <a:fillRect l="-895" t="-324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963" y="2334275"/>
                <a:ext cx="10646876" cy="1066382"/>
              </a:xfrm>
              <a:prstGeom prst="rect">
                <a:avLst/>
              </a:prstGeom>
              <a:noFill/>
              <a:ln w="38100" cmpd="dbl">
                <a:solidFill>
                  <a:srgbClr val="00B05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সমাধানঃ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 প্রথম পদ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r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63" y="2334275"/>
                <a:ext cx="10646876" cy="1066382"/>
              </a:xfrm>
              <a:prstGeom prst="rect">
                <a:avLst/>
              </a:prstGeom>
              <a:blipFill rotWithShape="0">
                <a:blip r:embed="rId3"/>
                <a:stretch>
                  <a:fillRect l="-399"/>
                </a:stretch>
              </a:blipFill>
              <a:ln w="38100" cmpd="dbl">
                <a:solidFill>
                  <a:srgbClr val="00B05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4729" y="3936379"/>
                <a:ext cx="10409342" cy="12827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অসীমতক সমষ্টি থাকবে যদি ও কেবল যদি </a:t>
                </a:r>
                <a:r>
                  <a:rPr lang="bn-BD" sz="3200" dirty="0"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-1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bn-BD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হয়।</m:t>
                    </m:r>
                    <m:r>
                      <a:rPr lang="bn-BD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200" dirty="0" smtClean="0">
                    <a:cs typeface="NikoshBAN" panose="02000000000000000000" pitchFamily="2" charset="0"/>
                  </a:rPr>
                  <a:t>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29" y="3936379"/>
                <a:ext cx="10409342" cy="1282787"/>
              </a:xfrm>
              <a:prstGeom prst="rect">
                <a:avLst/>
              </a:prstGeom>
              <a:blipFill rotWithShape="0">
                <a:blip r:embed="rId4"/>
                <a:stretch>
                  <a:fillRect l="-1343" b="-1302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084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75160" y="972093"/>
                <a:ext cx="5178392" cy="447282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bn-BD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</m:oMath>
                </a14:m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[ </a:t>
                </a:r>
                <a:r>
                  <a:rPr lang="bn-BD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ব্যস্তকরণ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bn-BD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০</m:t>
                    </m:r>
                  </m:oMath>
                </a14:m>
                <a:endParaRPr lang="bn-BD" sz="3200" dirty="0" smtClean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বা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bn-BD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০</m:t>
                    </m:r>
                  </m:oMath>
                </a14:m>
                <a:endParaRPr lang="bn-BD" sz="32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60" y="972093"/>
                <a:ext cx="5178392" cy="4472828"/>
              </a:xfrm>
              <a:prstGeom prst="rect">
                <a:avLst/>
              </a:prstGeom>
              <a:blipFill rotWithShape="0">
                <a:blip r:embed="rId2"/>
                <a:stretch>
                  <a:fillRect l="-2570" t="-135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3137" y="972093"/>
                <a:ext cx="5178392" cy="450456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≻</m:t>
                    </m:r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endParaRPr lang="bn-BD" sz="3200" dirty="0" smtClean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[ </a:t>
                </a:r>
                <a:r>
                  <a:rPr lang="bn-BD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ব্যস্তকরণ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bn-BD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 err="1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বা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bn-BD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1</a:t>
                </a:r>
                <a:endParaRPr lang="bn-BD" sz="32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7" y="972093"/>
                <a:ext cx="5178392" cy="4504566"/>
              </a:xfrm>
              <a:prstGeom prst="rect">
                <a:avLst/>
              </a:prstGeom>
              <a:blipFill rotWithShape="0">
                <a:blip r:embed="rId3"/>
                <a:stretch>
                  <a:fillRect l="-2570" t="-134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08486" y="5529795"/>
                <a:ext cx="8508732" cy="86177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শর্ত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bn-BD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bn-BD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অথবা </a:t>
                </a:r>
                <a:r>
                  <a:rPr lang="bn-BD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bn-BD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০</m:t>
                    </m:r>
                  </m:oMath>
                </a14:m>
                <a:endParaRPr lang="bn-BD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486" y="5529795"/>
                <a:ext cx="8508732" cy="861774"/>
              </a:xfrm>
              <a:prstGeom prst="rect">
                <a:avLst/>
              </a:prstGeom>
              <a:blipFill rotWithShape="0">
                <a:blip r:embed="rId4"/>
                <a:stretch>
                  <a:fillRect l="-1569" t="-10204" b="-74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6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5117" y="2674057"/>
                <a:ext cx="9510604" cy="8765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(I)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bn-BD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+ …………………………..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17" y="2674057"/>
                <a:ext cx="9510604" cy="876587"/>
              </a:xfrm>
              <a:prstGeom prst="rect">
                <a:avLst/>
              </a:prstGeom>
              <a:blipFill rotWithShape="0">
                <a:blip r:embed="rId2"/>
                <a:stretch>
                  <a:fillRect l="-1923" b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IKKENS - COLOUR WALL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91" y="315857"/>
            <a:ext cx="4752213" cy="9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5152" y="465458"/>
            <a:ext cx="193053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37" y="1620417"/>
            <a:ext cx="10866922" cy="646331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অসীম গুণোত্তর ধারার (অসীমতক) সমষ্টি নির্ণয় করো যদি থাকে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118" y="4121012"/>
            <a:ext cx="95106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(II)   1 + 3 + 9 + 27 + ...........................................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939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2748520" y="753179"/>
            <a:ext cx="3109071" cy="1015663"/>
          </a:xfrm>
          <a:prstGeom prst="rect">
            <a:avLst/>
          </a:prstGeom>
          <a:gradFill>
            <a:gsLst>
              <a:gs pos="0">
                <a:srgbClr val="00B0F0">
                  <a:tint val="66000"/>
                  <a:satMod val="160000"/>
                </a:srgbClr>
              </a:gs>
              <a:gs pos="50454">
                <a:srgbClr val="90D27D"/>
              </a:gs>
              <a:gs pos="29196">
                <a:srgbClr val="7030A0"/>
              </a:gs>
              <a:gs pos="62825">
                <a:srgbClr val="00B0F0"/>
              </a:gs>
              <a:gs pos="16000">
                <a:srgbClr val="8CD6FF"/>
              </a:gs>
              <a:gs pos="1000">
                <a:srgbClr val="C00000"/>
              </a:gs>
              <a:gs pos="81000">
                <a:srgbClr val="92D050"/>
              </a:gs>
              <a:gs pos="100000">
                <a:srgbClr val="FF0000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82" y="426593"/>
            <a:ext cx="3403780" cy="1650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32799" y="2621059"/>
            <a:ext cx="10013252" cy="588475"/>
            <a:chOff x="832799" y="2621059"/>
            <a:chExt cx="10013252" cy="588475"/>
          </a:xfrm>
        </p:grpSpPr>
        <p:sp>
          <p:nvSpPr>
            <p:cNvPr id="3" name="TextBox 2"/>
            <p:cNvSpPr txBox="1"/>
            <p:nvPr/>
          </p:nvSpPr>
          <p:spPr>
            <a:xfrm>
              <a:off x="1211735" y="2653677"/>
              <a:ext cx="9634316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০১। 3,0,3,0,3,0,3,……………………..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অনুক্রমের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ত্রিশ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2800" dirty="0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721441" y="2732417"/>
              <a:ext cx="588475" cy="365760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3795" y="3678824"/>
            <a:ext cx="10012256" cy="542918"/>
            <a:chOff x="833795" y="3678824"/>
            <a:chExt cx="10012256" cy="542918"/>
          </a:xfrm>
        </p:grpSpPr>
        <p:sp>
          <p:nvSpPr>
            <p:cNvPr id="4" name="TextBox 3"/>
            <p:cNvSpPr txBox="1"/>
            <p:nvPr/>
          </p:nvSpPr>
          <p:spPr>
            <a:xfrm>
              <a:off x="1211735" y="3714367"/>
              <a:ext cx="9634316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 smtClean="0"/>
                <a:t>০২। কোন শর্তে অসীম গুণোত্তর ধারার সমষ্টি বিদ্যমান থাকে ?</a:t>
              </a:r>
              <a:endParaRPr lang="en-US" sz="2400" dirty="0"/>
            </a:p>
          </p:txBody>
        </p:sp>
        <p:sp>
          <p:nvSpPr>
            <p:cNvPr id="9" name="Isosceles Triangle 8"/>
            <p:cNvSpPr/>
            <p:nvPr/>
          </p:nvSpPr>
          <p:spPr>
            <a:xfrm rot="16049469">
              <a:off x="748283" y="3764336"/>
              <a:ext cx="542918" cy="37189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2090" y="4691031"/>
            <a:ext cx="10277748" cy="661276"/>
            <a:chOff x="806135" y="4697239"/>
            <a:chExt cx="10277748" cy="661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20787" y="4697239"/>
                  <a:ext cx="9863096" cy="62664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০৩। </a:t>
                  </a:r>
                  <a:r>
                    <a:rPr lang="bn-BD" sz="2400" dirty="0" smtClean="0"/>
                    <a:t>1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bn-BD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bn-BD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bn-BD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bn-BD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bn-BD" sz="2400" b="0" i="1" smtClean="0">
                          <a:latin typeface="Cambria Math" panose="02040503050406030204" pitchFamily="18" charset="0"/>
                        </a:rPr>
                        <m:t>+ ………………………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অসীমতক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সমষ্টি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কত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যদি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থাকে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bn-BD" sz="2000" dirty="0" smtClean="0"/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787" y="4697239"/>
                  <a:ext cx="9863096" cy="62664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8100">
                  <a:solidFill>
                    <a:srgbClr val="7030A0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Isosceles Triangle 9"/>
            <p:cNvSpPr/>
            <p:nvPr/>
          </p:nvSpPr>
          <p:spPr>
            <a:xfrm rot="16049469">
              <a:off x="694603" y="4817851"/>
              <a:ext cx="652196" cy="4291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468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RUF\Desktop\pic contin\বাডি 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55" y="500906"/>
            <a:ext cx="4052461" cy="2417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4114315" y="1065185"/>
            <a:ext cx="3590184" cy="1035217"/>
          </a:xfrm>
          <a:prstGeom prst="rect">
            <a:avLst/>
          </a:prstGeom>
          <a:solidFill>
            <a:srgbClr val="00B0F0"/>
          </a:solidFill>
          <a:scene3d>
            <a:camera prst="perspectiveHeroicExtremeRightFacing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5099" y="3634395"/>
                <a:ext cx="11033008" cy="171348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আরোপ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অসীমতক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থাকবে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অসীমতক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করো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𝑋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bn-BD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bn-BD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bn-BD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bn-BD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 ………………………..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99" y="3634395"/>
                <a:ext cx="11033008" cy="1713482"/>
              </a:xfrm>
              <a:prstGeom prst="rect">
                <a:avLst/>
              </a:prstGeom>
              <a:blipFill rotWithShape="0">
                <a:blip r:embed="rId3"/>
                <a:stretch>
                  <a:fillRect l="-936" t="-209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95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108" y="3919138"/>
            <a:ext cx="5542215" cy="230832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মাছুম বিল্লাহ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গণিত)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দৌলতপুর মুহসিন মাধ্যমিক 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 ,খুলনা 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1660" y="3583103"/>
            <a:ext cx="48869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9189" y="364034"/>
            <a:ext cx="281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5137" y="216901"/>
            <a:ext cx="3744179" cy="3589990"/>
            <a:chOff x="1005137" y="216901"/>
            <a:chExt cx="3744179" cy="3589990"/>
          </a:xfrm>
        </p:grpSpPr>
        <p:pic>
          <p:nvPicPr>
            <p:cNvPr id="1026" name="Picture 2" descr="Gold frame Royalty Free Vector Image - VectorStoc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137" y="216901"/>
              <a:ext cx="3744179" cy="35899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430" y="755780"/>
              <a:ext cx="2351594" cy="23515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16887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Ne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7" y="371192"/>
            <a:ext cx="4572000" cy="6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670" y="1120676"/>
            <a:ext cx="1588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STAY </a:t>
            </a:r>
          </a:p>
          <a:p>
            <a:r>
              <a:rPr lang="en-US" sz="3600" dirty="0" smtClean="0"/>
              <a:t>HOME </a:t>
            </a:r>
          </a:p>
          <a:p>
            <a:r>
              <a:rPr lang="en-US" sz="3600" dirty="0" smtClean="0"/>
              <a:t>STAY</a:t>
            </a:r>
          </a:p>
          <a:p>
            <a:r>
              <a:rPr lang="en-US" sz="3600" dirty="0" smtClean="0"/>
              <a:t>SAFE</a:t>
            </a:r>
            <a:endParaRPr lang="en-US" sz="3600" dirty="0"/>
          </a:p>
        </p:txBody>
      </p:sp>
      <p:pic>
        <p:nvPicPr>
          <p:cNvPr id="1028" name="Picture 4" descr="Pin on Creative Photography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39" y="371794"/>
            <a:ext cx="6824648" cy="61220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5541" y="815582"/>
            <a:ext cx="15300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7880" y="1567281"/>
            <a:ext cx="15300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5526" y="2601817"/>
            <a:ext cx="15300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3172" y="3636353"/>
            <a:ext cx="15300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3070" r="3250" b="20746"/>
          <a:stretch/>
        </p:blipFill>
        <p:spPr>
          <a:xfrm>
            <a:off x="803856" y="1887288"/>
            <a:ext cx="2136618" cy="1334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3070" r="3250" b="20746"/>
          <a:stretch/>
        </p:blipFill>
        <p:spPr>
          <a:xfrm>
            <a:off x="3244802" y="2082330"/>
            <a:ext cx="1928389" cy="1204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3070" r="3250" b="20746"/>
          <a:stretch/>
        </p:blipFill>
        <p:spPr>
          <a:xfrm>
            <a:off x="5676322" y="2052426"/>
            <a:ext cx="1928389" cy="1204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3070" r="3250" b="20746"/>
          <a:stretch/>
        </p:blipFill>
        <p:spPr>
          <a:xfrm>
            <a:off x="8095463" y="2163059"/>
            <a:ext cx="1928389" cy="1204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1667" r="21842"/>
          <a:stretch/>
        </p:blipFill>
        <p:spPr>
          <a:xfrm>
            <a:off x="1429319" y="1924411"/>
            <a:ext cx="851025" cy="81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1667" r="21842"/>
          <a:stretch/>
        </p:blipFill>
        <p:spPr>
          <a:xfrm>
            <a:off x="4200593" y="2012220"/>
            <a:ext cx="851025" cy="81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1667" r="21842"/>
          <a:stretch/>
        </p:blipFill>
        <p:spPr>
          <a:xfrm>
            <a:off x="3465015" y="1985468"/>
            <a:ext cx="851025" cy="81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1667" r="21842"/>
          <a:stretch/>
        </p:blipFill>
        <p:spPr>
          <a:xfrm>
            <a:off x="6288384" y="1516097"/>
            <a:ext cx="851025" cy="81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1667" r="21842"/>
          <a:stretch/>
        </p:blipFill>
        <p:spPr>
          <a:xfrm>
            <a:off x="5919080" y="2037062"/>
            <a:ext cx="851025" cy="81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1667" r="21842"/>
          <a:stretch/>
        </p:blipFill>
        <p:spPr>
          <a:xfrm>
            <a:off x="6598449" y="2052426"/>
            <a:ext cx="851025" cy="81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49590" y="3286441"/>
            <a:ext cx="103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2384" y="3367170"/>
            <a:ext cx="103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3545" y="3256537"/>
            <a:ext cx="103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1667" r="21842"/>
          <a:stretch/>
        </p:blipFill>
        <p:spPr>
          <a:xfrm>
            <a:off x="8306805" y="1628748"/>
            <a:ext cx="851025" cy="81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1667" r="21842"/>
          <a:stretch/>
        </p:blipFill>
        <p:spPr>
          <a:xfrm>
            <a:off x="8841477" y="1644112"/>
            <a:ext cx="851025" cy="81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1667" r="21842"/>
          <a:stretch/>
        </p:blipFill>
        <p:spPr>
          <a:xfrm>
            <a:off x="8316936" y="2163059"/>
            <a:ext cx="851025" cy="81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1667" r="21842"/>
          <a:stretch/>
        </p:blipFill>
        <p:spPr>
          <a:xfrm>
            <a:off x="9021867" y="2163059"/>
            <a:ext cx="851025" cy="81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8659278" y="3367170"/>
            <a:ext cx="103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8236" y="3901481"/>
            <a:ext cx="559617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ঝুড়িতে আপেলের সংখ্যার ক্রমঃ ১ ,২,৩,৪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5523" y="4556216"/>
            <a:ext cx="679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ঝুড়িতে আপেলের সংখ্যা একটি নির্দিষ্ট ক্রমে সাজান।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0038" y="4506190"/>
            <a:ext cx="7885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 বলতে পারো এভাবে নির্দিষ্ট নিয়মের অধীনে কতকগুলো সংখ্যাকে ক্রমানুসারে সাজানোকে কী বলে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68933" y="4650454"/>
            <a:ext cx="180703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অনুক্রম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0344" y="590432"/>
            <a:ext cx="612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8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5" grpId="0"/>
      <p:bldP spid="26" grpId="0" animBg="1"/>
      <p:bldP spid="27" grpId="0"/>
      <p:bldP spid="28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994442" y="311252"/>
            <a:ext cx="5440835" cy="4109014"/>
            <a:chOff x="377295" y="756994"/>
            <a:chExt cx="5440835" cy="4109014"/>
          </a:xfrm>
        </p:grpSpPr>
        <p:grpSp>
          <p:nvGrpSpPr>
            <p:cNvPr id="10" name="Group 9"/>
            <p:cNvGrpSpPr/>
            <p:nvPr/>
          </p:nvGrpSpPr>
          <p:grpSpPr>
            <a:xfrm>
              <a:off x="510543" y="756994"/>
              <a:ext cx="3498084" cy="3349273"/>
              <a:chOff x="510543" y="756994"/>
              <a:chExt cx="3498084" cy="3349273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0" t="11667" r="21842"/>
              <a:stretch/>
            </p:blipFill>
            <p:spPr>
              <a:xfrm>
                <a:off x="605588" y="756994"/>
                <a:ext cx="851025" cy="8166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636409" y="1599738"/>
                <a:ext cx="1661240" cy="816628"/>
                <a:chOff x="1031100" y="2551397"/>
                <a:chExt cx="1661240" cy="816628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0" t="11667" r="21842"/>
                <a:stretch/>
              </p:blipFill>
              <p:spPr>
                <a:xfrm>
                  <a:off x="1031100" y="2551397"/>
                  <a:ext cx="851025" cy="81662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0" t="11667" r="21842"/>
                <a:stretch/>
              </p:blipFill>
              <p:spPr>
                <a:xfrm>
                  <a:off x="1841315" y="2551397"/>
                  <a:ext cx="851025" cy="81662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542212" y="2400102"/>
                <a:ext cx="2509972" cy="842744"/>
                <a:chOff x="6718100" y="3341909"/>
                <a:chExt cx="2509972" cy="842744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0" t="11667" r="21842"/>
                <a:stretch/>
              </p:blipFill>
              <p:spPr>
                <a:xfrm>
                  <a:off x="8377047" y="3341909"/>
                  <a:ext cx="851025" cy="81662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0" t="11667" r="21842"/>
                <a:stretch/>
              </p:blipFill>
              <p:spPr>
                <a:xfrm>
                  <a:off x="7521997" y="3368025"/>
                  <a:ext cx="851025" cy="81662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0" t="11667" r="21842"/>
                <a:stretch/>
              </p:blipFill>
              <p:spPr>
                <a:xfrm>
                  <a:off x="6718100" y="3368025"/>
                  <a:ext cx="851025" cy="81662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510543" y="3280970"/>
                <a:ext cx="3498084" cy="825297"/>
                <a:chOff x="5294510" y="4736934"/>
                <a:chExt cx="3498084" cy="825297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0" t="11667" r="21842"/>
                <a:stretch/>
              </p:blipFill>
              <p:spPr>
                <a:xfrm>
                  <a:off x="7941569" y="4736934"/>
                  <a:ext cx="851025" cy="81662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0" t="11667" r="21842"/>
                <a:stretch/>
              </p:blipFill>
              <p:spPr>
                <a:xfrm>
                  <a:off x="7036351" y="4745603"/>
                  <a:ext cx="851025" cy="81662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0" t="11667" r="21842"/>
                <a:stretch/>
              </p:blipFill>
              <p:spPr>
                <a:xfrm>
                  <a:off x="6185326" y="4745603"/>
                  <a:ext cx="851025" cy="81662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0" t="11667" r="21842"/>
                <a:stretch/>
              </p:blipFill>
              <p:spPr>
                <a:xfrm>
                  <a:off x="5294510" y="4745603"/>
                  <a:ext cx="851025" cy="81662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377295" y="4090003"/>
              <a:ext cx="5440835" cy="776005"/>
              <a:chOff x="377295" y="4090003"/>
              <a:chExt cx="5440835" cy="77600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497074" y="4090003"/>
                <a:ext cx="5321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---------------------------------------------------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7295" y="4496676"/>
                <a:ext cx="5321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---------------------------------------------------</a:t>
                </a:r>
                <a:endParaRPr lang="en-US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777945" y="4402837"/>
            <a:ext cx="9739381" cy="1200329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করো এখানে অসীম সংখ্যক ঝুড়ি আছে এবং শেষ ঝুড়িতে কতগুলো আপেল আছে আমরা জানি না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3908" y="4710613"/>
            <a:ext cx="84907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বলতে পারবে মোট আপেল সংখ্যার সমষ্টি কত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88253" y="5103994"/>
            <a:ext cx="965205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অর্থ্যাৎঅসীম সংখ্যক পদের ক্ষেত্রে প্রান্তিক মান জানা না থাকলে  নির্দিষ্ট করে সমষ্টি বলা যাচ্ছে না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21179" y="311252"/>
            <a:ext cx="6114332" cy="1803672"/>
            <a:chOff x="803856" y="1516097"/>
            <a:chExt cx="9219996" cy="18510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23070" r="3250" b="20746"/>
            <a:stretch/>
          </p:blipFill>
          <p:spPr>
            <a:xfrm>
              <a:off x="803856" y="1887288"/>
              <a:ext cx="2136618" cy="13341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23070" r="3250" b="20746"/>
            <a:stretch/>
          </p:blipFill>
          <p:spPr>
            <a:xfrm>
              <a:off x="3244802" y="2082330"/>
              <a:ext cx="1928389" cy="12041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23070" r="3250" b="20746"/>
            <a:stretch/>
          </p:blipFill>
          <p:spPr>
            <a:xfrm>
              <a:off x="5676322" y="2052426"/>
              <a:ext cx="1928389" cy="12041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23070" r="3250" b="20746"/>
            <a:stretch/>
          </p:blipFill>
          <p:spPr>
            <a:xfrm>
              <a:off x="8095463" y="2163059"/>
              <a:ext cx="1928389" cy="120411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11667" r="21842"/>
            <a:stretch/>
          </p:blipFill>
          <p:spPr>
            <a:xfrm>
              <a:off x="1429319" y="1924411"/>
              <a:ext cx="851025" cy="816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11667" r="21842"/>
            <a:stretch/>
          </p:blipFill>
          <p:spPr>
            <a:xfrm>
              <a:off x="4200593" y="2012220"/>
              <a:ext cx="851025" cy="816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11667" r="21842"/>
            <a:stretch/>
          </p:blipFill>
          <p:spPr>
            <a:xfrm>
              <a:off x="3465015" y="1985468"/>
              <a:ext cx="851025" cy="816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11667" r="21842"/>
            <a:stretch/>
          </p:blipFill>
          <p:spPr>
            <a:xfrm>
              <a:off x="6288384" y="1516097"/>
              <a:ext cx="851025" cy="816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11667" r="21842"/>
            <a:stretch/>
          </p:blipFill>
          <p:spPr>
            <a:xfrm>
              <a:off x="5919080" y="2037062"/>
              <a:ext cx="851025" cy="816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11667" r="21842"/>
            <a:stretch/>
          </p:blipFill>
          <p:spPr>
            <a:xfrm>
              <a:off x="6598449" y="2052426"/>
              <a:ext cx="851025" cy="816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11667" r="21842"/>
            <a:stretch/>
          </p:blipFill>
          <p:spPr>
            <a:xfrm>
              <a:off x="8306805" y="1628748"/>
              <a:ext cx="851025" cy="816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11667" r="21842"/>
            <a:stretch/>
          </p:blipFill>
          <p:spPr>
            <a:xfrm>
              <a:off x="8841477" y="1644112"/>
              <a:ext cx="851025" cy="816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11667" r="21842"/>
            <a:stretch/>
          </p:blipFill>
          <p:spPr>
            <a:xfrm>
              <a:off x="8316936" y="2163059"/>
              <a:ext cx="851025" cy="816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t="11667" r="21842"/>
            <a:stretch/>
          </p:blipFill>
          <p:spPr>
            <a:xfrm>
              <a:off x="9021867" y="2163059"/>
              <a:ext cx="851025" cy="816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1" name="TextBox 40"/>
          <p:cNvSpPr txBox="1"/>
          <p:nvPr/>
        </p:nvSpPr>
        <p:spPr>
          <a:xfrm>
            <a:off x="3806719" y="2243822"/>
            <a:ext cx="505049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ঝুড়িতে মোট কতটি আপেল আছে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86206" y="2235543"/>
            <a:ext cx="287477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টি আপেল আছে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4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2" grpId="0" animBg="1"/>
      <p:bldP spid="54" grpId="0" animBg="1"/>
      <p:bldP spid="41" grpId="0" animBg="1"/>
      <p:bldP spid="41" grpId="1" animBg="1"/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34227" y="376225"/>
            <a:ext cx="4585296" cy="2656573"/>
            <a:chOff x="7034232" y="75835"/>
            <a:chExt cx="4585296" cy="2656573"/>
          </a:xfrm>
        </p:grpSpPr>
        <p:pic>
          <p:nvPicPr>
            <p:cNvPr id="2050" name="Picture 2" descr="Wall Colour Pictures | Download Free Images on Unsplas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232" y="75835"/>
              <a:ext cx="4585296" cy="2656573"/>
            </a:xfrm>
            <a:prstGeom prst="ellipse">
              <a:avLst/>
            </a:prstGeom>
            <a:ln w="63500" cap="rnd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073428" y="896289"/>
              <a:ext cx="3546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48" y="328399"/>
            <a:ext cx="8242202" cy="4691077"/>
            <a:chOff x="680417" y="915541"/>
            <a:chExt cx="8242202" cy="4691077"/>
          </a:xfrm>
        </p:grpSpPr>
        <p:pic>
          <p:nvPicPr>
            <p:cNvPr id="2052" name="Picture 4" descr="Digital Board High Res Stock Images | Shutterstoc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89" b="9262"/>
            <a:stretch/>
          </p:blipFill>
          <p:spPr bwMode="auto">
            <a:xfrm>
              <a:off x="680417" y="915541"/>
              <a:ext cx="8242202" cy="4691077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801518" y="2512732"/>
              <a:ext cx="349544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অসীম গুণোত্তর 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ধারার সমষ্টি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নির্ণয়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03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654205" y="563365"/>
            <a:ext cx="7159752" cy="1143268"/>
          </a:xfrm>
          <a:prstGeom prst="cloud">
            <a:avLst/>
          </a:prstGeom>
          <a:solidFill>
            <a:srgbClr val="00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82751" y="864715"/>
            <a:ext cx="4137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1736" y="4565946"/>
            <a:ext cx="10612504" cy="906846"/>
            <a:chOff x="451736" y="4565946"/>
            <a:chExt cx="10612504" cy="906846"/>
          </a:xfrm>
        </p:grpSpPr>
        <p:pic>
          <p:nvPicPr>
            <p:cNvPr id="1026" name="Picture 2" descr="অপচয় ও অপব্যয়ের অর্থনীতির অবসান কেন নয়?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7" t="24359" r="15028" b="21552"/>
            <a:stretch/>
          </p:blipFill>
          <p:spPr bwMode="auto">
            <a:xfrm flipH="1">
              <a:off x="451736" y="4565946"/>
              <a:ext cx="1600200" cy="6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2051936" y="4565946"/>
              <a:ext cx="9012304" cy="906846"/>
              <a:chOff x="2390264" y="4350909"/>
              <a:chExt cx="9012304" cy="90684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541699" y="4481166"/>
                <a:ext cx="78824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 গুণোত্তর ধারার সমষ্টি নির্ণয় করতে পারবে।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Snip Diagonal Corner Rectangle 11"/>
              <p:cNvSpPr/>
              <p:nvPr/>
            </p:nvSpPr>
            <p:spPr>
              <a:xfrm>
                <a:off x="2390264" y="4350909"/>
                <a:ext cx="9012304" cy="906846"/>
              </a:xfrm>
              <a:prstGeom prst="snip2Diag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03889" y="3394152"/>
            <a:ext cx="10612504" cy="906846"/>
            <a:chOff x="403889" y="3394152"/>
            <a:chExt cx="10612504" cy="906846"/>
          </a:xfrm>
        </p:grpSpPr>
        <p:grpSp>
          <p:nvGrpSpPr>
            <p:cNvPr id="13" name="Group 12"/>
            <p:cNvGrpSpPr/>
            <p:nvPr/>
          </p:nvGrpSpPr>
          <p:grpSpPr>
            <a:xfrm>
              <a:off x="2004088" y="3394152"/>
              <a:ext cx="9012305" cy="906846"/>
              <a:chOff x="2390264" y="3248073"/>
              <a:chExt cx="9012305" cy="90684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390265" y="3389870"/>
                <a:ext cx="9012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 গুণোত্তর ধারার সমষ্টি থাকার শর্ত ব্যাখ্যা করতে পারবে  ।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Snip Diagonal Corner Rectangle 10"/>
              <p:cNvSpPr/>
              <p:nvPr/>
            </p:nvSpPr>
            <p:spPr>
              <a:xfrm>
                <a:off x="2390264" y="3248073"/>
                <a:ext cx="9012304" cy="906846"/>
              </a:xfrm>
              <a:prstGeom prst="snip2Diag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2" descr="অপচয় ও অপব্যয়ের অর্থনীতির অবসান কেন নয়?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7" t="24359" r="15028" b="21552"/>
            <a:stretch/>
          </p:blipFill>
          <p:spPr bwMode="auto">
            <a:xfrm flipH="1">
              <a:off x="403889" y="3417231"/>
              <a:ext cx="1600200" cy="6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51736" y="2322217"/>
            <a:ext cx="8732520" cy="906846"/>
            <a:chOff x="451736" y="2322217"/>
            <a:chExt cx="8732520" cy="906846"/>
          </a:xfrm>
        </p:grpSpPr>
        <p:grpSp>
          <p:nvGrpSpPr>
            <p:cNvPr id="14" name="Group 13"/>
            <p:cNvGrpSpPr/>
            <p:nvPr/>
          </p:nvGrpSpPr>
          <p:grpSpPr>
            <a:xfrm>
              <a:off x="2051936" y="2322217"/>
              <a:ext cx="7132320" cy="906846"/>
              <a:chOff x="2390264" y="2222359"/>
              <a:chExt cx="7132320" cy="90684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536568" y="2423369"/>
                <a:ext cx="596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অনুক্রমের ধারণা ব্যাখ্যা করতে পারবে 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Snip Diagonal Corner Rectangle 8"/>
              <p:cNvSpPr/>
              <p:nvPr/>
            </p:nvSpPr>
            <p:spPr>
              <a:xfrm>
                <a:off x="2390264" y="2222359"/>
                <a:ext cx="7132320" cy="906846"/>
              </a:xfrm>
              <a:prstGeom prst="snip2Diag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2" descr="অপচয় ও অপব্যয়ের অর্থনীতির অবসান কেন নয়?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7" t="24359" r="15028" b="21552"/>
            <a:stretch/>
          </p:blipFill>
          <p:spPr bwMode="auto">
            <a:xfrm flipH="1">
              <a:off x="451736" y="2368288"/>
              <a:ext cx="1600200" cy="6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8938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677942" y="2458924"/>
            <a:ext cx="746916" cy="610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31050" y="919392"/>
            <a:ext cx="726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উদাহরণটি লক্ষ্য করোঃ--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0235" y="1797117"/>
            <a:ext cx="726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সংখ্যার সেট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760" y="2439669"/>
            <a:ext cx="1068308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 { 1    ,   2   ,       3     ,    4     ,     5,.....................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543" y="3643310"/>
            <a:ext cx="448146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9852" y="3624362"/>
            <a:ext cx="448146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80" y="4557936"/>
            <a:ext cx="11262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ক্রমান্বয়ে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অনুক্রম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52530" y="344559"/>
            <a:ext cx="6217920" cy="733635"/>
            <a:chOff x="3305058" y="433388"/>
            <a:chExt cx="6217920" cy="733635"/>
          </a:xfrm>
        </p:grpSpPr>
        <p:sp>
          <p:nvSpPr>
            <p:cNvPr id="2" name="TextBox 1"/>
            <p:cNvSpPr txBox="1"/>
            <p:nvPr/>
          </p:nvSpPr>
          <p:spPr>
            <a:xfrm>
              <a:off x="3710654" y="459137"/>
              <a:ext cx="5812324" cy="70788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অনুক্রমঃ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( Sequence )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305058" y="433388"/>
              <a:ext cx="6217920" cy="705196"/>
            </a:xfrm>
            <a:prstGeom prst="ellipse">
              <a:avLst/>
            </a:prstGeom>
            <a:noFill/>
            <a:ln>
              <a:solidFill>
                <a:srgbClr val="F45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Elbow Connector 11"/>
          <p:cNvCxnSpPr/>
          <p:nvPr/>
        </p:nvCxnSpPr>
        <p:spPr>
          <a:xfrm>
            <a:off x="5769864" y="3172515"/>
            <a:ext cx="1309988" cy="840354"/>
          </a:xfrm>
          <a:prstGeom prst="bentConnector3">
            <a:avLst>
              <a:gd name="adj1" fmla="val 50000"/>
            </a:avLst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7" idx="3"/>
          </p:cNvCxnSpPr>
          <p:nvPr/>
        </p:nvCxnSpPr>
        <p:spPr>
          <a:xfrm rot="10800000" flipV="1">
            <a:off x="5251008" y="3169119"/>
            <a:ext cx="1128086" cy="828134"/>
          </a:xfrm>
          <a:prstGeom prst="bentConnector3">
            <a:avLst>
              <a:gd name="adj1" fmla="val 53242"/>
            </a:avLst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5401" y="5058630"/>
            <a:ext cx="1374999" cy="107721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400" y="4742602"/>
            <a:ext cx="9518904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অনুক্রম হলে তার সাধারন পদ নির্ণয় করা যায়।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উপরোক্ত অনুক্রমের সাধারণ পদ n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অনুক্রম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04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 animBg="1"/>
      <p:bldP spid="8" grpId="0" animBg="1"/>
      <p:bldP spid="9" grpId="0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7312" y="2743608"/>
            <a:ext cx="39469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9948" y="4270166"/>
            <a:ext cx="9957832" cy="1078992"/>
            <a:chOff x="1069848" y="3337560"/>
            <a:chExt cx="9957832" cy="1078992"/>
          </a:xfrm>
        </p:grpSpPr>
        <p:sp>
          <p:nvSpPr>
            <p:cNvPr id="3" name="TextBox 2"/>
            <p:cNvSpPr txBox="1"/>
            <p:nvPr/>
          </p:nvSpPr>
          <p:spPr>
            <a:xfrm>
              <a:off x="1444768" y="3410511"/>
              <a:ext cx="9207992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অনুক্রম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1069848" y="3337560"/>
              <a:ext cx="1179576" cy="1078992"/>
            </a:xfrm>
            <a:prstGeom prst="halfFrame">
              <a:avLst>
                <a:gd name="adj1" fmla="val 7062"/>
                <a:gd name="adj2" fmla="val 33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>
              <a:off x="9985264" y="3337560"/>
              <a:ext cx="1042416" cy="1078992"/>
            </a:xfrm>
            <a:prstGeom prst="halfFrame">
              <a:avLst>
                <a:gd name="adj1" fmla="val 7062"/>
                <a:gd name="adj2" fmla="val 33333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একক কাজ - রূপসীবাংল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79" y="601760"/>
            <a:ext cx="3038871" cy="3134361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Ending is the Beginning: A Day in the Life of a Middle School Teacher –  pt. 9 | Mr. Anderson Reads &amp;amp; Writ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20234" r="26908" b="31619"/>
          <a:stretch/>
        </p:blipFill>
        <p:spPr bwMode="auto">
          <a:xfrm>
            <a:off x="1909921" y="479127"/>
            <a:ext cx="541260" cy="5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7881" y="479905"/>
            <a:ext cx="60929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05347" y="1159992"/>
            <a:ext cx="10339057" cy="1798506"/>
            <a:chOff x="905347" y="1159992"/>
            <a:chExt cx="10339057" cy="1798506"/>
          </a:xfrm>
        </p:grpSpPr>
        <p:grpSp>
          <p:nvGrpSpPr>
            <p:cNvPr id="19" name="Group 18"/>
            <p:cNvGrpSpPr/>
            <p:nvPr/>
          </p:nvGrpSpPr>
          <p:grpSpPr>
            <a:xfrm>
              <a:off x="905347" y="1159992"/>
              <a:ext cx="10339057" cy="1152175"/>
              <a:chOff x="905347" y="1159992"/>
              <a:chExt cx="10339057" cy="115217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136302" y="1159992"/>
                <a:ext cx="6092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905347" y="1788947"/>
                    <a:ext cx="103390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 + </a:t>
                    </a:r>
                    <a:r>
                      <a:rPr lang="en-US" sz="2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ar</a:t>
                    </a:r>
                    <a:r>
                      <a: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+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…………………+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+…………………</m:t>
                        </m:r>
                      </m:oMath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347" y="1788947"/>
                    <a:ext cx="10339057" cy="52322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38" t="-1162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TextBox 4"/>
            <p:cNvSpPr txBox="1"/>
            <p:nvPr/>
          </p:nvSpPr>
          <p:spPr>
            <a:xfrm>
              <a:off x="2308633" y="2312167"/>
              <a:ext cx="6092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 a ,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অনুপাত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=r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7692" y="2958498"/>
            <a:ext cx="831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7692" y="3569333"/>
            <a:ext cx="3454891" cy="593899"/>
            <a:chOff x="5749178" y="4051931"/>
            <a:chExt cx="3454891" cy="593899"/>
          </a:xfrm>
        </p:grpSpPr>
        <p:sp>
          <p:nvSpPr>
            <p:cNvPr id="8" name="TextBox 7"/>
            <p:cNvSpPr txBox="1"/>
            <p:nvPr/>
          </p:nvSpPr>
          <p:spPr>
            <a:xfrm>
              <a:off x="5749178" y="4061055"/>
              <a:ext cx="1457381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শর্তঃ</a:t>
              </a:r>
              <a:r>
                <a:rPr lang="en-US" sz="3200" dirty="0" smtClean="0"/>
                <a:t> ১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06559" y="4051931"/>
              <a:ext cx="1997510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bn-BD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17692" y="4164010"/>
            <a:ext cx="3454891" cy="603119"/>
            <a:chOff x="3061111" y="3865332"/>
            <a:chExt cx="3454891" cy="603119"/>
          </a:xfrm>
        </p:grpSpPr>
        <p:sp>
          <p:nvSpPr>
            <p:cNvPr id="9" name="TextBox 8"/>
            <p:cNvSpPr txBox="1"/>
            <p:nvPr/>
          </p:nvSpPr>
          <p:spPr>
            <a:xfrm>
              <a:off x="3061111" y="3883676"/>
              <a:ext cx="1457381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শর্তঃ</a:t>
              </a:r>
              <a:r>
                <a:rPr lang="en-US" sz="3200" dirty="0" smtClean="0"/>
                <a:t> ২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18491" y="3865332"/>
              <a:ext cx="1997511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</a:t>
              </a:r>
              <a:r>
                <a:rPr lang="bn-BD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7692" y="4772290"/>
            <a:ext cx="5194471" cy="550666"/>
            <a:chOff x="4742926" y="4771478"/>
            <a:chExt cx="5194471" cy="550666"/>
          </a:xfrm>
        </p:grpSpPr>
        <p:sp>
          <p:nvSpPr>
            <p:cNvPr id="10" name="TextBox 9"/>
            <p:cNvSpPr txBox="1"/>
            <p:nvPr/>
          </p:nvSpPr>
          <p:spPr>
            <a:xfrm>
              <a:off x="4742926" y="4798924"/>
              <a:ext cx="1457381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শর্তঃ</a:t>
              </a:r>
              <a:r>
                <a:rPr lang="en-US" sz="2800" dirty="0" smtClean="0"/>
                <a:t> ৩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00307" y="4771478"/>
                  <a:ext cx="3737090" cy="52322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r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অথবা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307" y="4771478"/>
                  <a:ext cx="3737090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74" t="-8791" b="-27473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218006" y="5309871"/>
            <a:ext cx="3692322" cy="523220"/>
            <a:chOff x="1889998" y="5222037"/>
            <a:chExt cx="3692322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1889998" y="5243642"/>
              <a:ext cx="1457067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শর্তঃ</a:t>
              </a:r>
              <a:r>
                <a:rPr lang="en-US" sz="2400" dirty="0" smtClean="0"/>
                <a:t> </a:t>
              </a:r>
              <a:r>
                <a:rPr lang="bn-BD" sz="2400" dirty="0" smtClean="0"/>
                <a:t> </a:t>
              </a:r>
              <a:r>
                <a:rPr lang="en-US" sz="2400" dirty="0" smtClean="0"/>
                <a:t>৪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347065" y="5222037"/>
                  <a:ext cx="2235255" cy="52322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smtClean="0"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-1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065" y="5222037"/>
                  <a:ext cx="2235255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108" t="-9890" b="-27473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4777958" y="3635607"/>
            <a:ext cx="6958120" cy="1231106"/>
            <a:chOff x="2830286" y="3349901"/>
            <a:chExt cx="6958120" cy="1231106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3648456" y="3669500"/>
              <a:ext cx="560282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557471" y="3404324"/>
              <a:ext cx="45720" cy="5303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61431" y="3404324"/>
              <a:ext cx="45720" cy="5303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53511" y="3404324"/>
              <a:ext cx="45720" cy="5303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9972" y="3876685"/>
              <a:ext cx="667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০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86792" y="3934676"/>
              <a:ext cx="667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42615" y="3876686"/>
              <a:ext cx="667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-1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9161311" y="3349901"/>
                  <a:ext cx="62709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1311" y="3349901"/>
                  <a:ext cx="627095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830286" y="3349901"/>
                  <a:ext cx="93326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286" y="3349901"/>
                  <a:ext cx="933269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2" descr="The Ending is the Beginning: A Day in the Life of a Middle School Teacher –  pt. 9 | Mr. Anderson Reads &amp;amp; Write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20234" r="26908" b="31619"/>
          <a:stretch/>
        </p:blipFill>
        <p:spPr bwMode="auto">
          <a:xfrm>
            <a:off x="8571236" y="465507"/>
            <a:ext cx="547417" cy="5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890</Words>
  <Application>Microsoft Office PowerPoint</Application>
  <PresentationFormat>Widescreen</PresentationFormat>
  <Paragraphs>173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MASUM BILLAH</dc:creator>
  <cp:lastModifiedBy>MD. MASUM BILLAH</cp:lastModifiedBy>
  <cp:revision>116</cp:revision>
  <dcterms:created xsi:type="dcterms:W3CDTF">2021-07-05T05:36:13Z</dcterms:created>
  <dcterms:modified xsi:type="dcterms:W3CDTF">2021-07-08T09:46:25Z</dcterms:modified>
</cp:coreProperties>
</file>