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2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57350"/>
            <a:ext cx="8127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স্বা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গ</a:t>
            </a:r>
            <a:r>
              <a:rPr lang="en-US" sz="80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ত</a:t>
            </a:r>
            <a:r>
              <a:rPr lang="en-US" sz="80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</a:t>
            </a:r>
            <a:endParaRPr lang="en-US" sz="80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9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5896" y="285750"/>
            <a:ext cx="1269899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IN" sz="320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/>
          </a:p>
        </p:txBody>
      </p:sp>
      <p:sp>
        <p:nvSpPr>
          <p:cNvPr id="3" name="Rectangle 2"/>
          <p:cNvSpPr/>
          <p:nvPr/>
        </p:nvSpPr>
        <p:spPr>
          <a:xfrm>
            <a:off x="2524845" y="120015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SG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কৃষ্ণ চন্দ্র ভৌমিক</a:t>
            </a:r>
            <a:endParaRPr lang="bn-IN" sz="24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 শিক্ষক</a:t>
            </a:r>
            <a:endParaRPr lang="bn-IN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মুদাফরগঞ্জ আলী নওয়াব উচ্চ বিদ্যালয় ও কলেজ</a:t>
            </a:r>
            <a:endParaRPr lang="bn-IN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লাকসাম, কুমিল্লা।</a:t>
            </a:r>
            <a:endParaRPr lang="bn-IN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01716515941</a:t>
            </a:r>
            <a:endParaRPr lang="en-SG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SG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cumilla3500@gmail.com</a:t>
            </a:r>
            <a: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105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318135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b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SG" sz="2400" b="1" smtClean="0">
                <a:latin typeface="NikoshBAN" pitchFamily="2" charset="0"/>
                <a:cs typeface="NikoshBAN" pitchFamily="2" charset="0"/>
              </a:rPr>
              <a:t>-একাদশ</a:t>
            </a:r>
            <a:endParaRPr lang="bn-IN" sz="2400" b="1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SG" sz="2400" b="1" smtClean="0">
                <a:latin typeface="NikoshBAN" pitchFamily="2" charset="0"/>
                <a:cs typeface="NikoshBAN" pitchFamily="2" charset="0"/>
              </a:rPr>
              <a:t>কম্পিউটার প্রোগ্রামিং</a:t>
            </a:r>
            <a:r>
              <a:rPr lang="bn-IN" sz="2400" b="1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b="1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609001"/>
            <a:ext cx="3432191" cy="453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3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32474"/>
            <a:ext cx="78486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as-IN" sz="2400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 </a:t>
            </a:r>
            <a:r>
              <a:rPr lang="en-SG" sz="2400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প্রো</a:t>
            </a:r>
            <a:r>
              <a:rPr lang="as-IN" sz="2400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গ্রামিং </a:t>
            </a:r>
            <a:r>
              <a:rPr lang="as-IN" sz="2400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ডাটা </a:t>
            </a:r>
            <a:r>
              <a:rPr lang="as-IN" sz="2400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কী? </a:t>
            </a:r>
            <a:r>
              <a:rPr lang="as-IN" sz="2400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মেশিন ল্যাংগুয়েজের তুলনায় উচ্চতর ল্যাংগুয়েজ </a:t>
            </a:r>
            <a:r>
              <a:rPr lang="en-SG" sz="2400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কেন </a:t>
            </a:r>
            <a:r>
              <a:rPr lang="as-IN" sz="2400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জনপ্রিয় </a:t>
            </a:r>
            <a:r>
              <a:rPr lang="as-IN" sz="2400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ব্যাখ্যা কর।</a:t>
            </a:r>
            <a:endParaRPr lang="as-IN" sz="240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768928"/>
            <a:ext cx="1864613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SG" sz="2800" smtClean="0">
                <a:latin typeface="SutonnyOMJ" pitchFamily="2" charset="0"/>
                <a:cs typeface="SutonnyOMJ" pitchFamily="2" charset="0"/>
              </a:rPr>
              <a:t>আজকের </a:t>
            </a:r>
            <a:r>
              <a:rPr lang="en-SG" sz="2800">
                <a:latin typeface="SutonnyOMJ" pitchFamily="2" charset="0"/>
                <a:cs typeface="SutonnyOMJ" pitchFamily="2" charset="0"/>
              </a:rPr>
              <a:t>পাঠ: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2613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3844" y="2026824"/>
            <a:ext cx="798021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/>
            <a:r>
              <a:rPr lang="as-IN" smtClean="0">
                <a:latin typeface="SutonnyOMJ" pitchFamily="2" charset="0"/>
                <a:cs typeface="SutonnyOMJ" pitchFamily="2" charset="0"/>
              </a:rPr>
              <a:t>কোন </a:t>
            </a:r>
            <a:r>
              <a:rPr lang="as-IN">
                <a:latin typeface="SutonnyOMJ" pitchFamily="2" charset="0"/>
                <a:cs typeface="SutonnyOMJ" pitchFamily="2" charset="0"/>
              </a:rPr>
              <a:t>সমস্যা সমাধানের জন্য কম্পিউটারে ভাষায় ধারাবাহিক ভাবে লিখিত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কতগু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লো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>
                <a:latin typeface="SutonnyOMJ" pitchFamily="2" charset="0"/>
                <a:cs typeface="SutonnyOMJ" pitchFamily="2" charset="0"/>
              </a:rPr>
              <a:t>কমান্ড বা নির্দেশের সমষ্টিকে 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প্রোগ্রা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মিং </a:t>
            </a:r>
            <a:r>
              <a:rPr lang="as-IN">
                <a:latin typeface="SutonnyOMJ" pitchFamily="2" charset="0"/>
                <a:cs typeface="SutonnyOMJ" pitchFamily="2" charset="0"/>
              </a:rPr>
              <a:t>ডাটা বলা হয়। কম্পিউটার বুঝে শুধু দুইটি জিনিস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।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>
                <a:latin typeface="SutonnyOMJ" pitchFamily="2" charset="0"/>
                <a:cs typeface="SutonnyOMJ" pitchFamily="2" charset="0"/>
              </a:rPr>
              <a:t>হায়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ভো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ল্টেজ এবং 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লো </a:t>
            </a:r>
            <a:r>
              <a:rPr lang="en-SG">
                <a:latin typeface="SutonnyOMJ" pitchFamily="2" charset="0"/>
                <a:cs typeface="SutonnyOMJ" pitchFamily="2" charset="0"/>
              </a:rPr>
              <a:t>ভো</a:t>
            </a:r>
            <a:r>
              <a:rPr lang="as-IN">
                <a:latin typeface="SutonnyOMJ" pitchFamily="2" charset="0"/>
                <a:cs typeface="SutonnyOMJ" pitchFamily="2" charset="0"/>
              </a:rPr>
              <a:t>ল্টেজ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as-IN">
                <a:latin typeface="SutonnyOMJ" pitchFamily="2" charset="0"/>
                <a:cs typeface="SutonnyOMJ" pitchFamily="2" charset="0"/>
              </a:rPr>
              <a:t>আর এই দুইটি অবস্থা দিয়ে কম্পিউটারের যাবতীয় কাজ সম্পন্ন হয়। </a:t>
            </a:r>
            <a:r>
              <a:rPr lang="en-SG">
                <a:latin typeface="SutonnyOMJ" pitchFamily="2" charset="0"/>
                <a:cs typeface="SutonnyOMJ" pitchFamily="2" charset="0"/>
              </a:rPr>
              <a:t> ভো</a:t>
            </a:r>
            <a:r>
              <a:rPr lang="as-IN">
                <a:latin typeface="SutonnyOMJ" pitchFamily="2" charset="0"/>
                <a:cs typeface="SutonnyOMJ" pitchFamily="2" charset="0"/>
              </a:rPr>
              <a:t>ল্টেজ হায় কে 1 এবং </a:t>
            </a:r>
            <a:r>
              <a:rPr lang="en-SG">
                <a:latin typeface="SutonnyOMJ" pitchFamily="2" charset="0"/>
                <a:cs typeface="SutonnyOMJ" pitchFamily="2" charset="0"/>
              </a:rPr>
              <a:t>ভো</a:t>
            </a:r>
            <a:r>
              <a:rPr lang="as-IN">
                <a:latin typeface="SutonnyOMJ" pitchFamily="2" charset="0"/>
                <a:cs typeface="SutonnyOMJ" pitchFamily="2" charset="0"/>
              </a:rPr>
              <a:t>ল্টেজ </a:t>
            </a:r>
            <a:r>
              <a:rPr lang="en-SG">
                <a:latin typeface="SutonnyOMJ" pitchFamily="2" charset="0"/>
                <a:cs typeface="SutonnyOMJ" pitchFamily="2" charset="0"/>
              </a:rPr>
              <a:t>লো</a:t>
            </a:r>
            <a:r>
              <a:rPr lang="as-IN">
                <a:latin typeface="SutonnyOMJ" pitchFamily="2" charset="0"/>
                <a:cs typeface="SutonnyOMJ" pitchFamily="2" charset="0"/>
              </a:rPr>
              <a:t> কে ০ দিয়ে প্রকাশ করা হয়। </a:t>
            </a:r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2636" y="921694"/>
            <a:ext cx="1662635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SG" sz="2000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প্রো</a:t>
            </a:r>
            <a:r>
              <a:rPr lang="as-IN" sz="2000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গ্রামিং ডাটা কী?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3318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253484"/>
            <a:ext cx="592181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মেশিন ল্যাংগুয়েজের তুলনায় উচ্চতর ল্যাংগুয়েজ সুবিধাজনক ও জনপ্রিয় ব্যাখ্যা কর।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7538" y="1809750"/>
            <a:ext cx="851361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মেশিন ল্যাংগুয়েজ</a:t>
            </a:r>
            <a:r>
              <a:rPr lang="en-SG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কম্পিউটারের </a:t>
            </a:r>
            <a:r>
              <a:rPr lang="as-IN">
                <a:latin typeface="SutonnyOMJ" pitchFamily="2" charset="0"/>
                <a:cs typeface="SutonnyOMJ" pitchFamily="2" charset="0"/>
              </a:rPr>
              <a:t>অভ্যন্তরীণ গঠন সম্বন্ধে পূর্ণ ধারণা অর্জন ছাড়া </a:t>
            </a:r>
            <a:r>
              <a:rPr lang="en-SG">
                <a:latin typeface="SutonnyOMJ" pitchFamily="2" charset="0"/>
                <a:cs typeface="SutonnyOMJ" pitchFamily="2" charset="0"/>
              </a:rPr>
              <a:t>প্রোগ্রাম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লেখা </a:t>
            </a:r>
            <a:r>
              <a:rPr lang="as-IN">
                <a:latin typeface="SutonnyOMJ" pitchFamily="2" charset="0"/>
                <a:cs typeface="SutonnyOMJ" pitchFamily="2" charset="0"/>
              </a:rPr>
              <a:t>যায় না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।</a:t>
            </a:r>
            <a:endParaRPr lang="as-IN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2173" y="4171267"/>
            <a:ext cx="853786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as-IN" smtClean="0">
                <a:latin typeface="SutonnyOMJ" pitchFamily="2" charset="0"/>
                <a:cs typeface="SutonnyOMJ" pitchFamily="2" charset="0"/>
              </a:rPr>
              <a:t>অপরদিকে </a:t>
            </a:r>
            <a:r>
              <a:rPr lang="as-IN">
                <a:latin typeface="SutonnyOMJ" pitchFamily="2" charset="0"/>
                <a:cs typeface="SutonnyOMJ" pitchFamily="2" charset="0"/>
              </a:rPr>
              <a:t>উচ্চস্তরের ভাষায় 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প্রোগ্রামে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র </a:t>
            </a:r>
            <a:r>
              <a:rPr lang="as-IN">
                <a:latin typeface="SutonnyOMJ" pitchFamily="2" charset="0"/>
                <a:cs typeface="SutonnyOMJ" pitchFamily="2" charset="0"/>
              </a:rPr>
              <a:t>ভুল ধরে তার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স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ংশো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ধন </a:t>
            </a:r>
            <a:r>
              <a:rPr lang="as-IN">
                <a:latin typeface="SutonnyOMJ" pitchFamily="2" charset="0"/>
                <a:cs typeface="SutonnyOMJ" pitchFamily="2" charset="0"/>
              </a:rPr>
              <a:t>করা যায়। আর এই কারনেই আমার মনে হয় উচ্চস্তরের ভাষায় বেশি জনপ্রিয়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।</a:t>
            </a:r>
            <a:endParaRPr lang="en-SG" smtClean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588" y="3390902"/>
            <a:ext cx="8513618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মেশিন ল্যাংগুয়েজ</a:t>
            </a:r>
            <a:r>
              <a:rPr lang="en-SG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SG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তাছাড়া </a:t>
            </a:r>
            <a:r>
              <a:rPr lang="as-IN">
                <a:latin typeface="SutonnyOMJ" pitchFamily="2" charset="0"/>
                <a:cs typeface="SutonnyOMJ" pitchFamily="2" charset="0"/>
              </a:rPr>
              <a:t>এই ভাষায় </a:t>
            </a:r>
            <a:r>
              <a:rPr lang="en-SG">
                <a:latin typeface="SutonnyOMJ" pitchFamily="2" charset="0"/>
                <a:cs typeface="SutonnyOMJ" pitchFamily="2" charset="0"/>
              </a:rPr>
              <a:t>প্রোগ্রাম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>
                <a:latin typeface="SutonnyOMJ" pitchFamily="2" charset="0"/>
                <a:cs typeface="SutonnyOMJ" pitchFamily="2" charset="0"/>
              </a:rPr>
              <a:t>তৈরি করা বেশ সহজ। এ ভাষায় </a:t>
            </a:r>
            <a:r>
              <a:rPr lang="en-SG">
                <a:latin typeface="SutonnyOMJ" pitchFamily="2" charset="0"/>
                <a:cs typeface="SutonnyOMJ" pitchFamily="2" charset="0"/>
              </a:rPr>
              <a:t>প্রোগ্রাম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>
                <a:latin typeface="SutonnyOMJ" pitchFamily="2" charset="0"/>
                <a:cs typeface="SutonnyOMJ" pitchFamily="2" charset="0"/>
              </a:rPr>
              <a:t>লেখার জন্য কম্পিউটার সম্পর্কে ধারণা থাকার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প্র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য়ো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জন </a:t>
            </a:r>
            <a:r>
              <a:rPr lang="as-IN">
                <a:latin typeface="SutonnyOMJ" pitchFamily="2" charset="0"/>
                <a:cs typeface="SutonnyOMJ" pitchFamily="2" charset="0"/>
              </a:rPr>
              <a:t>হয় না।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465" y="2324102"/>
            <a:ext cx="8537864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উচ্চতর ল্যাংগুয়েজ </a:t>
            </a:r>
            <a:r>
              <a:rPr lang="en-SG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>
                <a:latin typeface="SutonnyOMJ" pitchFamily="2" charset="0"/>
                <a:cs typeface="SutonnyOMJ" pitchFamily="2" charset="0"/>
              </a:rPr>
              <a:t>উচ্চস্তরের ভাষায় আমাদের পরিচিত বাক্য, বর্ণ ও সংখ্যা ব্যবহার করে </a:t>
            </a:r>
            <a:r>
              <a:rPr lang="en-SG">
                <a:latin typeface="SutonnyOMJ" pitchFamily="2" charset="0"/>
                <a:cs typeface="SutonnyOMJ" pitchFamily="2" charset="0"/>
              </a:rPr>
              <a:t>প্রোগ্রাম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রচনা </a:t>
            </a:r>
            <a:r>
              <a:rPr lang="as-IN">
                <a:latin typeface="SutonnyOMJ" pitchFamily="2" charset="0"/>
                <a:cs typeface="SutonnyOMJ" pitchFamily="2" charset="0"/>
              </a:rPr>
              <a:t>করা হয়। এ ভাষায় ব্যবহৃত বেশিরভাগ শব্দ ইংরেজি ভাষার সাথে মিল আছে। উচ্চস্তরের ভাষায় লিখিত 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প্রোগ্রাম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 যে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কোন </a:t>
            </a:r>
            <a:r>
              <a:rPr lang="as-IN">
                <a:latin typeface="SutonnyOMJ" pitchFamily="2" charset="0"/>
                <a:cs typeface="SutonnyOMJ" pitchFamily="2" charset="0"/>
              </a:rPr>
              <a:t>কম্পিউটারে ব্যবহার করা যায়।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830818"/>
            <a:ext cx="851361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মেশিন ল্যাংগুয়েজ</a:t>
            </a:r>
            <a:r>
              <a:rPr lang="en-SG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as-IN">
                <a:latin typeface="SutonnyOMJ" pitchFamily="2" charset="0"/>
                <a:cs typeface="SutonnyOMJ" pitchFamily="2" charset="0"/>
              </a:rPr>
              <a:t>মেশিন ভাষায় </a:t>
            </a:r>
            <a:r>
              <a:rPr lang="en-SG">
                <a:latin typeface="SutonnyOMJ" pitchFamily="2" charset="0"/>
                <a:cs typeface="SutonnyOMJ" pitchFamily="2" charset="0"/>
              </a:rPr>
              <a:t>প্রোগ্রাম</a:t>
            </a:r>
            <a:r>
              <a:rPr lang="as-IN">
                <a:latin typeface="SutonnyOMJ" pitchFamily="2" charset="0"/>
                <a:cs typeface="SutonnyOMJ" pitchFamily="2" charset="0"/>
              </a:rPr>
              <a:t> লেখা অনেক কষ্টকর ও সময়সাপেক্ষ।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415" y="1288018"/>
            <a:ext cx="853786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as-IN" b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উচ্চতর ল্যাংগুয়েজ </a:t>
            </a:r>
            <a:r>
              <a:rPr lang="en-SG" b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as-IN">
                <a:latin typeface="SutonnyOMJ" pitchFamily="2" charset="0"/>
                <a:cs typeface="SutonnyOMJ" pitchFamily="2" charset="0"/>
              </a:rPr>
              <a:t>অপরদিকে মেশিন ভাষায় প্রা</a:t>
            </a:r>
            <a:r>
              <a:rPr lang="en-SG">
                <a:latin typeface="SutonnyOMJ" pitchFamily="2" charset="0"/>
                <a:cs typeface="SutonnyOMJ" pitchFamily="2" charset="0"/>
              </a:rPr>
              <a:t>গ্রো</a:t>
            </a:r>
            <a:r>
              <a:rPr lang="as-IN">
                <a:latin typeface="SutonnyOMJ" pitchFamily="2" charset="0"/>
                <a:cs typeface="SutonnyOMJ" pitchFamily="2" charset="0"/>
              </a:rPr>
              <a:t>মের ভুল ধরা কঠিন।</a:t>
            </a:r>
            <a:r>
              <a:rPr lang="en-SG">
                <a:latin typeface="SutonnyOMJ" pitchFamily="2" charset="0"/>
                <a:cs typeface="SutonnyOMJ" pitchFamily="2" charset="0"/>
              </a:rPr>
              <a:t> </a:t>
            </a:r>
            <a:endParaRPr lang="en-US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5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509" y="1276350"/>
            <a:ext cx="393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বাড়ির কাজ</a:t>
            </a:r>
            <a:endParaRPr lang="en-US" sz="5400" b="1" cap="all" spc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4330" y="2952750"/>
            <a:ext cx="37257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smtClean="0">
                <a:latin typeface="SutonnyOMJ" pitchFamily="2" charset="0"/>
                <a:cs typeface="SutonnyOMJ" pitchFamily="2" charset="0"/>
              </a:rPr>
              <a:t>প্রশ্ন:  </a:t>
            </a:r>
            <a:r>
              <a:rPr lang="en-US" b="1">
                <a:latin typeface="SutonnyOMJ" pitchFamily="2" charset="0"/>
                <a:cs typeface="SutonnyOMJ" pitchFamily="2" charset="0"/>
              </a:rPr>
              <a:t>if </a:t>
            </a:r>
            <a:r>
              <a:rPr lang="en-US" b="1" smtClean="0">
                <a:latin typeface="SutonnyOMJ" pitchFamily="2" charset="0"/>
                <a:cs typeface="SutonnyOMJ" pitchFamily="2" charset="0"/>
              </a:rPr>
              <a:t>else </a:t>
            </a:r>
            <a:r>
              <a:rPr lang="as-IN" b="1" smtClean="0">
                <a:latin typeface="SutonnyOMJ" pitchFamily="2" charset="0"/>
                <a:cs typeface="SutonnyOMJ" pitchFamily="2" charset="0"/>
              </a:rPr>
              <a:t>স্টেটমেন্ট</a:t>
            </a:r>
            <a:r>
              <a:rPr lang="en-SG" b="1" smtClean="0">
                <a:latin typeface="SutonnyOMJ" pitchFamily="2" charset="0"/>
                <a:cs typeface="SutonnyOMJ" pitchFamily="2" charset="0"/>
              </a:rPr>
              <a:t> এর  ফ্লোচার্ট অংকন কর।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5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733550"/>
            <a:ext cx="2560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ধন্যবাদ</a:t>
            </a:r>
            <a:endParaRPr lang="en-US" sz="5400" b="1" cap="all" spc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422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239</Words>
  <Application>Microsoft Office PowerPoint</Application>
  <PresentationFormat>On-screen Show (16:9)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MANC</dc:creator>
  <cp:lastModifiedBy>HP</cp:lastModifiedBy>
  <cp:revision>29</cp:revision>
  <dcterms:created xsi:type="dcterms:W3CDTF">2006-08-16T00:00:00Z</dcterms:created>
  <dcterms:modified xsi:type="dcterms:W3CDTF">2021-07-09T05:55:35Z</dcterms:modified>
</cp:coreProperties>
</file>