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75" r:id="rId2"/>
    <p:sldId id="273" r:id="rId3"/>
    <p:sldId id="277" r:id="rId4"/>
    <p:sldId id="278" r:id="rId5"/>
    <p:sldId id="261" r:id="rId6"/>
    <p:sldId id="263" r:id="rId7"/>
    <p:sldId id="264" r:id="rId8"/>
    <p:sldId id="265" r:id="rId9"/>
    <p:sldId id="279" r:id="rId10"/>
    <p:sldId id="274" r:id="rId11"/>
    <p:sldId id="281" r:id="rId12"/>
    <p:sldId id="269" r:id="rId13"/>
    <p:sldId id="280" r:id="rId14"/>
    <p:sldId id="282" r:id="rId15"/>
    <p:sldId id="284" r:id="rId16"/>
    <p:sldId id="268" r:id="rId17"/>
    <p:sldId id="276" r:id="rId18"/>
  </p:sldIdLst>
  <p:sldSz cx="7315200" cy="4114800"/>
  <p:notesSz cx="6858000" cy="9144000"/>
  <p:defaultTextStyle>
    <a:defPPr>
      <a:defRPr lang="en-US"/>
    </a:defPPr>
    <a:lvl1pPr marL="0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1pPr>
    <a:lvl2pPr marL="324289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2pPr>
    <a:lvl3pPr marL="648579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3pPr>
    <a:lvl4pPr marL="972868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4pPr>
    <a:lvl5pPr marL="1297158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5pPr>
    <a:lvl6pPr marL="1621447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6pPr>
    <a:lvl7pPr marL="1945736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7pPr>
    <a:lvl8pPr marL="2270025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8pPr>
    <a:lvl9pPr marL="2594315" algn="l" defTabSz="648579" rtl="0" eaLnBrk="1" latinLnBrk="0" hangingPunct="1">
      <a:defRPr sz="12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1DA1B-C673-4D08-85B6-557151319E3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03C19-C61A-4ADF-A3D8-9AF1A8426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3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3418"/>
            <a:ext cx="5486400" cy="143256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61223"/>
            <a:ext cx="5486400" cy="993457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5A39-16D9-4E50-AD5B-2B0A6C6E7E2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5A39-16D9-4E50-AD5B-2B0A6C6E7E2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19075"/>
            <a:ext cx="1577340" cy="34871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19075"/>
            <a:ext cx="4640580" cy="34871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5A39-16D9-4E50-AD5B-2B0A6C6E7E2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5A39-16D9-4E50-AD5B-2B0A6C6E7E2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025843"/>
            <a:ext cx="6309360" cy="171164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2753678"/>
            <a:ext cx="6309360" cy="900112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5A39-16D9-4E50-AD5B-2B0A6C6E7E2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095375"/>
            <a:ext cx="3108960" cy="26108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095375"/>
            <a:ext cx="3108960" cy="26108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5A39-16D9-4E50-AD5B-2B0A6C6E7E2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9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19075"/>
            <a:ext cx="6309360" cy="795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008698"/>
            <a:ext cx="3094672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1503045"/>
            <a:ext cx="3094672" cy="22107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008698"/>
            <a:ext cx="3109913" cy="494347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1503045"/>
            <a:ext cx="3109913" cy="22107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5A39-16D9-4E50-AD5B-2B0A6C6E7E2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1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5A39-16D9-4E50-AD5B-2B0A6C6E7E2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5A39-16D9-4E50-AD5B-2B0A6C6E7E2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8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592455"/>
            <a:ext cx="3703320" cy="2924175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5A39-16D9-4E50-AD5B-2B0A6C6E7E2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8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74320"/>
            <a:ext cx="2359342" cy="96012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592455"/>
            <a:ext cx="3703320" cy="2924175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234440"/>
            <a:ext cx="2359342" cy="2286953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5A39-16D9-4E50-AD5B-2B0A6C6E7E2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9A13-7F26-48C0-A048-984C5E6EC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19075"/>
            <a:ext cx="630936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095375"/>
            <a:ext cx="6309360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3813810"/>
            <a:ext cx="246888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3813810"/>
            <a:ext cx="164592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7315200" cy="4114800"/>
          </a:xfrm>
          <a:prstGeom prst="frame">
            <a:avLst>
              <a:gd name="adj1" fmla="val 2704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36576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22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77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107092"/>
            <a:ext cx="7109254" cy="3888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556" y="262890"/>
            <a:ext cx="4653838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990" y="266334"/>
            <a:ext cx="4675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গণসংখ্যা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করি ।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781341"/>
              </p:ext>
            </p:extLst>
          </p:nvPr>
        </p:nvGraphicFramePr>
        <p:xfrm>
          <a:off x="931918" y="747942"/>
          <a:ext cx="424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200">
                  <a:extLst>
                    <a:ext uri="{9D8B030D-6E8A-4147-A177-3AD203B41FA5}">
                      <a16:colId xmlns="" xmlns:a16="http://schemas.microsoft.com/office/drawing/2014/main" val="1176666253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2173632694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3561919948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4149051092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348397755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11-20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21-30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31-40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41-50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="" xmlns:a16="http://schemas.microsoft.com/office/drawing/2014/main" val="23944232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="" xmlns:a16="http://schemas.microsoft.com/office/drawing/2014/main" val="299998569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6990" y="1586738"/>
            <a:ext cx="459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গণসংখ্যা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/>
              <a:t>25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dirty="0"/>
              <a:t>41-50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9426" y="1835092"/>
            <a:ext cx="425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smtClean="0">
                <a:cs typeface="NikoshBAN" panose="02000000000000000000" pitchFamily="2" charset="0"/>
              </a:rPr>
              <a:t>(41-50)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 প্রচুরক শ্রেণি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36978" y="2351744"/>
            <a:ext cx="2017940" cy="1073317"/>
            <a:chOff x="1158608" y="2007701"/>
            <a:chExt cx="2181178" cy="10733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652714" y="2012380"/>
                  <a:ext cx="882597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1440" dirty="0"/>
                          <m:t>41</m:t>
                        </m:r>
                      </m:oMath>
                    </m:oMathPara>
                  </a14:m>
                  <a:endParaRPr lang="en-US" sz="144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714" y="2012380"/>
                  <a:ext cx="882597" cy="3139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565252" y="2244588"/>
                  <a:ext cx="1656182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y-AM" sz="1440" i="1">
                          <a:latin typeface="Cambria Math" panose="02040503050406030204" pitchFamily="18" charset="0"/>
                        </a:rPr>
                        <m:t>₁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440" dirty="0"/>
                    <a:t> </a:t>
                  </a:r>
                  <a:r>
                    <a:rPr lang="en-US" sz="1440" dirty="0" smtClean="0"/>
                    <a:t>25-20 </a:t>
                  </a:r>
                  <a14:m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440" dirty="0"/>
                        <m:t>5</m:t>
                      </m:r>
                    </m:oMath>
                  </a14:m>
                  <a:endParaRPr lang="en-US" sz="144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252" y="2244588"/>
                  <a:ext cx="1656182" cy="3139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3922" b="-21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652713" y="2540054"/>
                  <a:ext cx="1687073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4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440" dirty="0"/>
                        <m:t>25</m:t>
                      </m:r>
                      <m:r>
                        <m:rPr>
                          <m:nor/>
                        </m:rPr>
                        <a:rPr lang="en-US" sz="1440" dirty="0"/>
                        <m:t>−</m:t>
                      </m:r>
                      <m:r>
                        <m:rPr>
                          <m:nor/>
                        </m:rPr>
                        <a:rPr lang="en-US" sz="1440" dirty="0"/>
                        <m:t>0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4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1440" dirty="0"/>
                    <a:t>5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713" y="2540054"/>
                  <a:ext cx="1687073" cy="3139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3846" b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739066" y="2767086"/>
                  <a:ext cx="710387" cy="3139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44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440" dirty="0"/>
                    <a:t>10</a:t>
                  </a: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066" y="2767086"/>
                  <a:ext cx="710387" cy="313932"/>
                </a:xfrm>
                <a:prstGeom prst="rect">
                  <a:avLst/>
                </a:prstGeom>
                <a:blipFill>
                  <a:blip r:embed="rId5"/>
                  <a:stretch>
                    <a:fillRect t="-5769" r="-10185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1158608" y="2007701"/>
              <a:ext cx="6815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54918" y="2280517"/>
                <a:ext cx="2716239" cy="228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4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1440" dirty="0"/>
                  <a:t> </a:t>
                </a:r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40" dirty="0"/>
                  <a:t> </a:t>
                </a:r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44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hy-AM" sz="1440" i="1">
                            <a:latin typeface="Cambria Math" panose="02040503050406030204" pitchFamily="18" charset="0"/>
                          </a:rPr>
                          <m:t>₁</m:t>
                        </m:r>
                      </m:num>
                      <m:den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₁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₂</m:t>
                        </m:r>
                      </m:den>
                    </m:f>
                    <m:r>
                      <a:rPr lang="en-US" sz="144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144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                     =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41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44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4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4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bn-IN" sz="1440" b="0" i="1" smtClean="0">
                          <a:latin typeface="Cambria Math" panose="02040503050406030204" pitchFamily="18" charset="0"/>
                        </a:rPr>
                        <m:t>০</m:t>
                      </m:r>
                    </m:oMath>
                  </m:oMathPara>
                </a14:m>
                <a:endParaRPr lang="en-US" sz="1440" i="1" dirty="0">
                  <a:latin typeface="Cambria Math" panose="02040503050406030204" pitchFamily="18" charset="0"/>
                </a:endParaRPr>
              </a:p>
              <a:p>
                <a:r>
                  <a:rPr lang="en-US" sz="1440" dirty="0"/>
                  <a:t>                       </a:t>
                </a:r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41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44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144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41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4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4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40" b="0" i="1" smtClean="0">
                          <a:latin typeface="Cambria Math" panose="02040503050406030204" pitchFamily="18" charset="0"/>
                        </a:rPr>
                        <m:t>67</m:t>
                      </m:r>
                    </m:oMath>
                  </m:oMathPara>
                </a14:m>
                <a:endParaRPr lang="en-US" sz="144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42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40" b="0" i="1" smtClean="0">
                          <a:latin typeface="Cambria Math" panose="02040503050406030204" pitchFamily="18" charset="0"/>
                        </a:rPr>
                        <m:t>67</m:t>
                      </m:r>
                    </m:oMath>
                  </m:oMathPara>
                </a14:m>
                <a:endParaRPr lang="en-US" sz="144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40" i="1" dirty="0"/>
              </a:p>
              <a:p>
                <a:endParaRPr lang="en-US" sz="1440" i="1" dirty="0"/>
              </a:p>
              <a:p>
                <a:endParaRPr lang="en-US" sz="144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18" y="2280517"/>
                <a:ext cx="2716239" cy="22890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3178021" y="2239029"/>
            <a:ext cx="457" cy="12722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049" y="167177"/>
            <a:ext cx="3971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984" y="854529"/>
            <a:ext cx="4900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59705"/>
              </p:ext>
            </p:extLst>
          </p:nvPr>
        </p:nvGraphicFramePr>
        <p:xfrm>
          <a:off x="544740" y="1472872"/>
          <a:ext cx="424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200">
                  <a:extLst>
                    <a:ext uri="{9D8B030D-6E8A-4147-A177-3AD203B41FA5}">
                      <a16:colId xmlns="" xmlns:a16="http://schemas.microsoft.com/office/drawing/2014/main" val="1176666253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2173632694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3561919948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4149051092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348397755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31-40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41-50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51-60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61-70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="" xmlns:a16="http://schemas.microsoft.com/office/drawing/2014/main" val="23944232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="" xmlns:a16="http://schemas.microsoft.com/office/drawing/2014/main" val="299998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5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990" y="266334"/>
            <a:ext cx="4675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গণসংখ্যা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করি ।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44160"/>
              </p:ext>
            </p:extLst>
          </p:nvPr>
        </p:nvGraphicFramePr>
        <p:xfrm>
          <a:off x="175779" y="767207"/>
          <a:ext cx="4246000" cy="63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200">
                  <a:extLst>
                    <a:ext uri="{9D8B030D-6E8A-4147-A177-3AD203B41FA5}">
                      <a16:colId xmlns="" xmlns:a16="http://schemas.microsoft.com/office/drawing/2014/main" val="1176666253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2173632694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3561919948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4149051092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34839775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bn-IN" sz="16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ব্যাপ্তি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31-40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41-50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51-60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61-70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="" xmlns:a16="http://schemas.microsoft.com/office/drawing/2014/main" val="23944232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="" xmlns:a16="http://schemas.microsoft.com/office/drawing/2014/main" val="299998569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6990" y="1586738"/>
            <a:ext cx="459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গণসংখ্যা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/>
              <a:t>12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dirty="0" smtClean="0"/>
              <a:t>61-70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9426" y="1835092"/>
            <a:ext cx="425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smtClean="0">
                <a:cs typeface="NikoshBAN" panose="02000000000000000000" pitchFamily="2" charset="0"/>
              </a:rPr>
              <a:t>(61-70)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 প্রচুরক শ্রেণি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36978" y="2351744"/>
            <a:ext cx="2017940" cy="1073317"/>
            <a:chOff x="1158608" y="2007701"/>
            <a:chExt cx="2181178" cy="10733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652714" y="2012380"/>
                  <a:ext cx="882597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1440" b="0" i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1440" dirty="0"/>
                          <m:t>1</m:t>
                        </m:r>
                      </m:oMath>
                    </m:oMathPara>
                  </a14:m>
                  <a:endParaRPr lang="en-US" sz="144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714" y="2012380"/>
                  <a:ext cx="882597" cy="3139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565252" y="2244588"/>
                  <a:ext cx="1502799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y-AM" sz="1440" i="1">
                          <a:latin typeface="Cambria Math" panose="02040503050406030204" pitchFamily="18" charset="0"/>
                        </a:rPr>
                        <m:t>₁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440" dirty="0"/>
                    <a:t> </a:t>
                  </a:r>
                  <a:r>
                    <a:rPr lang="en-US" sz="1440" dirty="0" smtClean="0"/>
                    <a:t>12-8 </a:t>
                  </a:r>
                  <a14:m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440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endParaRPr lang="en-US" sz="144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252" y="2244588"/>
                  <a:ext cx="1502799" cy="3139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3922" b="-21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652713" y="2540054"/>
                  <a:ext cx="1687073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4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4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4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144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1440" dirty="0"/>
                          <m:t>2</m:t>
                        </m:r>
                        <m:r>
                          <m:rPr>
                            <m:nor/>
                          </m:rPr>
                          <a:rPr lang="en-US" sz="1440" dirty="0"/>
                          <m:t>−</m:t>
                        </m:r>
                        <m:r>
                          <a:rPr lang="en-US" sz="144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4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44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713" y="2540054"/>
                  <a:ext cx="1687073" cy="3139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739066" y="2767086"/>
                  <a:ext cx="710387" cy="3139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44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440" dirty="0"/>
                    <a:t>10</a:t>
                  </a: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066" y="2767086"/>
                  <a:ext cx="710387" cy="313932"/>
                </a:xfrm>
                <a:prstGeom prst="rect">
                  <a:avLst/>
                </a:prstGeom>
                <a:blipFill>
                  <a:blip r:embed="rId5"/>
                  <a:stretch>
                    <a:fillRect t="-5769" r="-10185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1158608" y="2007701"/>
              <a:ext cx="6815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54918" y="2280517"/>
                <a:ext cx="2716239" cy="228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4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1440" dirty="0"/>
                  <a:t> </a:t>
                </a:r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40" dirty="0"/>
                  <a:t> </a:t>
                </a:r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44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hy-AM" sz="1440" i="1">
                            <a:latin typeface="Cambria Math" panose="02040503050406030204" pitchFamily="18" charset="0"/>
                          </a:rPr>
                          <m:t>₁</m:t>
                        </m:r>
                      </m:num>
                      <m:den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₁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₂</m:t>
                        </m:r>
                      </m:den>
                    </m:f>
                    <m:r>
                      <a:rPr lang="en-US" sz="144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144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                     =</m:t>
                      </m:r>
                      <m:r>
                        <a:rPr lang="en-US" sz="144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44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4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4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4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4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bn-IN" sz="1440" b="0" i="1" smtClean="0">
                          <a:latin typeface="Cambria Math" panose="02040503050406030204" pitchFamily="18" charset="0"/>
                        </a:rPr>
                        <m:t>০</m:t>
                      </m:r>
                    </m:oMath>
                  </m:oMathPara>
                </a14:m>
                <a:endParaRPr lang="en-US" sz="1440" i="1" dirty="0">
                  <a:latin typeface="Cambria Math" panose="02040503050406030204" pitchFamily="18" charset="0"/>
                </a:endParaRPr>
              </a:p>
              <a:p>
                <a:r>
                  <a:rPr lang="en-US" sz="1440" dirty="0"/>
                  <a:t>                       </a:t>
                </a:r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4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44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4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144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144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en-US" sz="144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4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4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4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44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40" b="0" i="1" smtClean="0">
                          <a:latin typeface="Cambria Math" panose="02040503050406030204" pitchFamily="18" charset="0"/>
                        </a:rPr>
                        <m:t>66</m:t>
                      </m:r>
                      <m:r>
                        <a:rPr lang="en-US" sz="144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4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440" i="1" dirty="0"/>
              </a:p>
              <a:p>
                <a:endParaRPr lang="en-US" sz="1440" i="1" dirty="0"/>
              </a:p>
              <a:p>
                <a:endParaRPr lang="en-US" sz="1440" i="1" dirty="0"/>
              </a:p>
              <a:p>
                <a:endParaRPr lang="en-US" sz="144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18" y="2280517"/>
                <a:ext cx="2716239" cy="22890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3178021" y="2239029"/>
            <a:ext cx="457" cy="12722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30809"/>
              </p:ext>
            </p:extLst>
          </p:nvPr>
        </p:nvGraphicFramePr>
        <p:xfrm>
          <a:off x="4436062" y="767207"/>
          <a:ext cx="2547600" cy="63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200">
                  <a:extLst>
                    <a:ext uri="{9D8B030D-6E8A-4147-A177-3AD203B41FA5}">
                      <a16:colId xmlns="" xmlns:a16="http://schemas.microsoft.com/office/drawing/2014/main" val="1176666253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2173632694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35619199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71-80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81-90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91-100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="" xmlns:a16="http://schemas.microsoft.com/office/drawing/2014/main" val="23944232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="" xmlns:a16="http://schemas.microsoft.com/office/drawing/2014/main" val="299998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0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049" y="167177"/>
            <a:ext cx="3971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C4DAD94-3F6E-4938-B51B-B807D9A7B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536922"/>
              </p:ext>
            </p:extLst>
          </p:nvPr>
        </p:nvGraphicFramePr>
        <p:xfrm>
          <a:off x="318197" y="1334112"/>
          <a:ext cx="6073922" cy="785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2192">
                  <a:extLst>
                    <a:ext uri="{9D8B030D-6E8A-4147-A177-3AD203B41FA5}">
                      <a16:colId xmlns:a16="http://schemas.microsoft.com/office/drawing/2014/main" xmlns="" val="2168218688"/>
                    </a:ext>
                  </a:extLst>
                </a:gridCol>
                <a:gridCol w="750255">
                  <a:extLst>
                    <a:ext uri="{9D8B030D-6E8A-4147-A177-3AD203B41FA5}">
                      <a16:colId xmlns:a16="http://schemas.microsoft.com/office/drawing/2014/main" xmlns="" val="438007305"/>
                    </a:ext>
                  </a:extLst>
                </a:gridCol>
                <a:gridCol w="873522">
                  <a:extLst>
                    <a:ext uri="{9D8B030D-6E8A-4147-A177-3AD203B41FA5}">
                      <a16:colId xmlns:a16="http://schemas.microsoft.com/office/drawing/2014/main" xmlns="" val="2523818136"/>
                    </a:ext>
                  </a:extLst>
                </a:gridCol>
                <a:gridCol w="864455">
                  <a:extLst>
                    <a:ext uri="{9D8B030D-6E8A-4147-A177-3AD203B41FA5}">
                      <a16:colId xmlns:a16="http://schemas.microsoft.com/office/drawing/2014/main" xmlns="" val="874617131"/>
                    </a:ext>
                  </a:extLst>
                </a:gridCol>
                <a:gridCol w="833103">
                  <a:extLst>
                    <a:ext uri="{9D8B030D-6E8A-4147-A177-3AD203B41FA5}">
                      <a16:colId xmlns:a16="http://schemas.microsoft.com/office/drawing/2014/main" xmlns="" val="2214480541"/>
                    </a:ext>
                  </a:extLst>
                </a:gridCol>
                <a:gridCol w="784094">
                  <a:extLst>
                    <a:ext uri="{9D8B030D-6E8A-4147-A177-3AD203B41FA5}">
                      <a16:colId xmlns:a16="http://schemas.microsoft.com/office/drawing/2014/main" xmlns="" val="2091657419"/>
                    </a:ext>
                  </a:extLst>
                </a:gridCol>
                <a:gridCol w="1026301">
                  <a:extLst>
                    <a:ext uri="{9D8B030D-6E8A-4147-A177-3AD203B41FA5}">
                      <a16:colId xmlns:a16="http://schemas.microsoft.com/office/drawing/2014/main" xmlns="" val="1759818019"/>
                    </a:ext>
                  </a:extLst>
                </a:gridCol>
              </a:tblGrid>
              <a:tr h="419639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>
                          <a:latin typeface="NikoshBAN" pitchFamily="2" charset="0"/>
                          <a:cs typeface="NikoshBAN" pitchFamily="2" charset="0"/>
                        </a:rPr>
                        <a:t>শ্রেণী ব্যাপ্তি 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61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-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65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66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-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70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71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-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75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76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-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80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81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-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85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86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-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90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3330864"/>
                  </a:ext>
                </a:extLst>
              </a:tr>
              <a:tr h="239794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8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12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20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NikoshBAN" pitchFamily="2" charset="0"/>
                        </a:rPr>
                        <a:t>9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6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254474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984" y="854529"/>
            <a:ext cx="4900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8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427" y="0"/>
            <a:ext cx="351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79" y="914400"/>
            <a:ext cx="6116717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প্রচুরক কাকে বলে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defTabSz="914400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প্রচুরক নির্ণয়ের সূত্র লিখ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249280"/>
              </p:ext>
            </p:extLst>
          </p:nvPr>
        </p:nvGraphicFramePr>
        <p:xfrm>
          <a:off x="179463" y="2289071"/>
          <a:ext cx="6127335" cy="877824"/>
        </p:xfrm>
        <a:graphic>
          <a:graphicData uri="http://schemas.openxmlformats.org/drawingml/2006/table">
            <a:tbl>
              <a:tblPr firstRow="1" bandRow="1"/>
              <a:tblGrid>
                <a:gridCol w="1225467">
                  <a:extLst>
                    <a:ext uri="{9D8B030D-6E8A-4147-A177-3AD203B41FA5}">
                      <a16:colId xmlns:a16="http://schemas.microsoft.com/office/drawing/2014/main" xmlns="" val="1176666253"/>
                    </a:ext>
                  </a:extLst>
                </a:gridCol>
                <a:gridCol w="1225467">
                  <a:extLst>
                    <a:ext uri="{9D8B030D-6E8A-4147-A177-3AD203B41FA5}">
                      <a16:colId xmlns:a16="http://schemas.microsoft.com/office/drawing/2014/main" xmlns="" val="2173632694"/>
                    </a:ext>
                  </a:extLst>
                </a:gridCol>
                <a:gridCol w="1225467">
                  <a:extLst>
                    <a:ext uri="{9D8B030D-6E8A-4147-A177-3AD203B41FA5}">
                      <a16:colId xmlns:a16="http://schemas.microsoft.com/office/drawing/2014/main" xmlns="" val="3561919948"/>
                    </a:ext>
                  </a:extLst>
                </a:gridCol>
                <a:gridCol w="1225467">
                  <a:extLst>
                    <a:ext uri="{9D8B030D-6E8A-4147-A177-3AD203B41FA5}">
                      <a16:colId xmlns:a16="http://schemas.microsoft.com/office/drawing/2014/main" xmlns="" val="4149051092"/>
                    </a:ext>
                  </a:extLst>
                </a:gridCol>
                <a:gridCol w="1225467">
                  <a:extLst>
                    <a:ext uri="{9D8B030D-6E8A-4147-A177-3AD203B41FA5}">
                      <a16:colId xmlns:a16="http://schemas.microsoft.com/office/drawing/2014/main" xmlns="" val="3483977557"/>
                    </a:ext>
                  </a:extLst>
                </a:gridCol>
              </a:tblGrid>
              <a:tr h="432164">
                <a:tc>
                  <a:txBody>
                    <a:bodyPr/>
                    <a:lstStyle>
                      <a:lvl1pPr marL="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1pPr>
                      <a:lvl2pPr marL="27432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2pPr>
                      <a:lvl3pPr marL="54864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3pPr>
                      <a:lvl4pPr marL="82296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4pPr>
                      <a:lvl5pPr marL="109728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5pPr>
                      <a:lvl6pPr marL="137160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6pPr>
                      <a:lvl7pPr marL="164592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7pPr>
                      <a:lvl8pPr marL="192024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8pPr>
                      <a:lvl9pPr marL="219456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>
                      <a:lvl1pPr marL="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1pPr>
                      <a:lvl2pPr marL="27432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2pPr>
                      <a:lvl3pPr marL="54864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3pPr>
                      <a:lvl4pPr marL="82296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4pPr>
                      <a:lvl5pPr marL="109728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5pPr>
                      <a:lvl6pPr marL="137160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6pPr>
                      <a:lvl7pPr marL="164592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7pPr>
                      <a:lvl8pPr marL="192024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8pPr>
                      <a:lvl9pPr marL="219456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41-50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>
                      <a:lvl1pPr marL="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1pPr>
                      <a:lvl2pPr marL="27432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2pPr>
                      <a:lvl3pPr marL="54864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3pPr>
                      <a:lvl4pPr marL="82296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4pPr>
                      <a:lvl5pPr marL="109728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5pPr>
                      <a:lvl6pPr marL="137160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6pPr>
                      <a:lvl7pPr marL="164592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7pPr>
                      <a:lvl8pPr marL="192024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8pPr>
                      <a:lvl9pPr marL="219456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51-60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>
                      <a:lvl1pPr marL="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1pPr>
                      <a:lvl2pPr marL="27432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2pPr>
                      <a:lvl3pPr marL="54864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3pPr>
                      <a:lvl4pPr marL="82296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4pPr>
                      <a:lvl5pPr marL="109728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5pPr>
                      <a:lvl6pPr marL="137160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6pPr>
                      <a:lvl7pPr marL="164592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7pPr>
                      <a:lvl8pPr marL="192024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8pPr>
                      <a:lvl9pPr marL="219456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61-70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>
                      <a:lvl1pPr marL="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1pPr>
                      <a:lvl2pPr marL="27432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2pPr>
                      <a:lvl3pPr marL="54864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3pPr>
                      <a:lvl4pPr marL="82296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4pPr>
                      <a:lvl5pPr marL="109728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5pPr>
                      <a:lvl6pPr marL="137160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6pPr>
                      <a:lvl7pPr marL="164592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7pPr>
                      <a:lvl8pPr marL="192024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8pPr>
                      <a:lvl9pPr marL="2194560" algn="l" defTabSz="548640" rtl="0" eaLnBrk="1" latinLnBrk="0" hangingPunct="1">
                        <a:defRPr sz="1080" b="1" kern="1200">
                          <a:solidFill>
                            <a:schemeClr val="lt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71-80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4423228"/>
                  </a:ext>
                </a:extLst>
              </a:tr>
              <a:tr h="432164">
                <a:tc>
                  <a:txBody>
                    <a:bodyPr/>
                    <a:lstStyle>
                      <a:lvl1pPr marL="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27432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54864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82296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09728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37160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164592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192024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19456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27432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54864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82296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09728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37160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164592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192024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19456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marL="73152" marR="73152" marT="36576" marB="3657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27432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54864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82296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09728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37160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164592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192024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19456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 marL="73152" marR="73152" marT="36576" marB="3657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27432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54864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82296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09728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37160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164592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192024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19456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marL="73152" marR="73152" marT="36576" marB="3657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27432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54864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82296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09728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37160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164592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192024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194560" algn="l" defTabSz="548640" rtl="0" eaLnBrk="1" latinLnBrk="0" hangingPunct="1">
                        <a:defRPr sz="108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L="73152" marR="73152" marT="36576" marB="3657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992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98569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3463" y="1771707"/>
            <a:ext cx="4079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kern="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kern="0" dirty="0" err="1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bn-IN" sz="2400" kern="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সারণিতে </a:t>
            </a:r>
            <a:r>
              <a:rPr lang="bn-IN" sz="2400" kern="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 </a:t>
            </a:r>
            <a:r>
              <a:rPr lang="bn-IN" sz="2400" kern="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IN" sz="2400" kern="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কোনটি?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2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3220" y="334328"/>
            <a:ext cx="111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7294" y="720091"/>
            <a:ext cx="474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4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14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11</a:t>
            </a:r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13</a:t>
            </a:r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6</a:t>
            </a:r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13</a:t>
            </a:r>
            <a:r>
              <a:rPr lang="en-US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6, 11, 9, 6  </a:t>
            </a:r>
            <a:r>
              <a:rPr lang="en-US" sz="1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1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1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1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1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1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4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3761" y="1077457"/>
            <a:ext cx="1637348" cy="37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8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16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6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5858" y="1680210"/>
            <a:ext cx="1637348" cy="37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8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16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Rectangle 8"/>
          <p:cNvSpPr/>
          <p:nvPr/>
        </p:nvSpPr>
        <p:spPr>
          <a:xfrm>
            <a:off x="3726181" y="1680210"/>
            <a:ext cx="1637348" cy="37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8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168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03321" y="1028701"/>
            <a:ext cx="1637348" cy="37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8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168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6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23535" y="925832"/>
            <a:ext cx="1448753" cy="5572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8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নয়</a:t>
            </a:r>
            <a:endParaRPr lang="en-US" sz="168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23534" y="942976"/>
            <a:ext cx="1448753" cy="5572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8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নয়</a:t>
            </a:r>
            <a:endParaRPr lang="en-US" sz="168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32108" y="942976"/>
            <a:ext cx="1448753" cy="5572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8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নয়</a:t>
            </a:r>
            <a:endParaRPr lang="en-US" sz="168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53906" y="934404"/>
            <a:ext cx="1448753" cy="5572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8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</a:t>
            </a:r>
            <a:endParaRPr lang="en-US" sz="168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8714" y="2331721"/>
            <a:ext cx="433768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14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44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14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4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4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44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14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14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 পূর্ণ </a:t>
            </a:r>
            <a:r>
              <a:rPr lang="bn-IN" sz="14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 প্রচুরক কত?</a:t>
            </a:r>
            <a:endParaRPr lang="en-US" sz="14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0305" y="2821563"/>
            <a:ext cx="1637348" cy="37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8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168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endParaRPr lang="en-US" sz="16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18562" y="2824575"/>
            <a:ext cx="1637348" cy="37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168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168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680" dirty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</a:t>
            </a:r>
            <a:endParaRPr lang="en-US" sz="16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7539" y="3380784"/>
            <a:ext cx="1637348" cy="37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68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93850" y="3390026"/>
            <a:ext cx="1743074" cy="37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168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168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680" smtClean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2</a:t>
            </a:r>
            <a:endParaRPr lang="en-US" sz="168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80598" y="2151698"/>
            <a:ext cx="1448753" cy="5572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8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</a:t>
            </a:r>
            <a:endParaRPr lang="en-US" sz="168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97742" y="2147301"/>
            <a:ext cx="1448753" cy="5572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8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না </a:t>
            </a:r>
            <a:endParaRPr lang="en-US" sz="168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07510" y="2154838"/>
            <a:ext cx="1448753" cy="5572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8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না </a:t>
            </a:r>
            <a:endParaRPr lang="en-US" sz="168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799499" y="2177416"/>
            <a:ext cx="1448753" cy="5572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8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না</a:t>
            </a:r>
            <a:endParaRPr lang="en-US" sz="168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7323" y="2117408"/>
            <a:ext cx="2974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1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1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অপ্সনে</a:t>
            </a:r>
            <a:r>
              <a:rPr lang="en-US" sz="1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7740" y="105508"/>
            <a:ext cx="251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C4DAD94-3F6E-4938-B51B-B807D9A7B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82296"/>
              </p:ext>
            </p:extLst>
          </p:nvPr>
        </p:nvGraphicFramePr>
        <p:xfrm>
          <a:off x="184637" y="1368547"/>
          <a:ext cx="6901963" cy="794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677">
                  <a:extLst>
                    <a:ext uri="{9D8B030D-6E8A-4147-A177-3AD203B41FA5}">
                      <a16:colId xmlns:a16="http://schemas.microsoft.com/office/drawing/2014/main" xmlns="" val="2168218688"/>
                    </a:ext>
                  </a:extLst>
                </a:gridCol>
                <a:gridCol w="976496">
                  <a:extLst>
                    <a:ext uri="{9D8B030D-6E8A-4147-A177-3AD203B41FA5}">
                      <a16:colId xmlns:a16="http://schemas.microsoft.com/office/drawing/2014/main" xmlns="" val="438007305"/>
                    </a:ext>
                  </a:extLst>
                </a:gridCol>
                <a:gridCol w="992606">
                  <a:extLst>
                    <a:ext uri="{9D8B030D-6E8A-4147-A177-3AD203B41FA5}">
                      <a16:colId xmlns:a16="http://schemas.microsoft.com/office/drawing/2014/main" xmlns="" val="2523818136"/>
                    </a:ext>
                  </a:extLst>
                </a:gridCol>
                <a:gridCol w="982304">
                  <a:extLst>
                    <a:ext uri="{9D8B030D-6E8A-4147-A177-3AD203B41FA5}">
                      <a16:colId xmlns:a16="http://schemas.microsoft.com/office/drawing/2014/main" xmlns="" val="874617131"/>
                    </a:ext>
                  </a:extLst>
                </a:gridCol>
                <a:gridCol w="946677">
                  <a:extLst>
                    <a:ext uri="{9D8B030D-6E8A-4147-A177-3AD203B41FA5}">
                      <a16:colId xmlns:a16="http://schemas.microsoft.com/office/drawing/2014/main" xmlns="" val="2214480541"/>
                    </a:ext>
                  </a:extLst>
                </a:gridCol>
                <a:gridCol w="890988">
                  <a:extLst>
                    <a:ext uri="{9D8B030D-6E8A-4147-A177-3AD203B41FA5}">
                      <a16:colId xmlns:a16="http://schemas.microsoft.com/office/drawing/2014/main" xmlns="" val="2091657419"/>
                    </a:ext>
                  </a:extLst>
                </a:gridCol>
                <a:gridCol w="1166215">
                  <a:extLst>
                    <a:ext uri="{9D8B030D-6E8A-4147-A177-3AD203B41FA5}">
                      <a16:colId xmlns:a16="http://schemas.microsoft.com/office/drawing/2014/main" xmlns="" val="1759818019"/>
                    </a:ext>
                  </a:extLst>
                </a:gridCol>
              </a:tblGrid>
              <a:tr h="429228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>
                          <a:latin typeface="NikoshBAN" pitchFamily="2" charset="0"/>
                          <a:cs typeface="NikoshBAN" pitchFamily="2" charset="0"/>
                        </a:rPr>
                        <a:t>শ্রেণী ব্যাপ্তি 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30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-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35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36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-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41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42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-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47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48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-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53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54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-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59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60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-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65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3330864"/>
                  </a:ext>
                </a:extLst>
              </a:tr>
              <a:tr h="326271">
                <a:tc>
                  <a:txBody>
                    <a:bodyPr/>
                    <a:lstStyle/>
                    <a:p>
                      <a:pPr algn="ctr"/>
                      <a:r>
                        <a:rPr lang="bn-IN" sz="1800" dirty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NikoshBAN" pitchFamily="2" charset="0"/>
                        </a:rPr>
                        <a:t>3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10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18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25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NikoshBAN" pitchFamily="2" charset="0"/>
                        </a:rPr>
                        <a:t>8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6</a:t>
                      </a:r>
                      <a:r>
                        <a:rPr lang="bn-IN" sz="1800" dirty="0" smtClean="0">
                          <a:latin typeface="Times New Roman" panose="02020603050405020304" pitchFamily="18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2544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092" y="2284270"/>
            <a:ext cx="5947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প্রতীকের পরিচয়সহ মধ্যক নির্ণয়ের  সূত্র লেখ ।</a:t>
            </a:r>
            <a:endParaRPr lang="en-US" sz="1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গণসংখ্যা সারণি থেকে</a:t>
            </a:r>
            <a:r>
              <a:rPr lang="en-US" sz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গড় নির্ণয় কর। </a:t>
            </a:r>
            <a:endParaRPr lang="en-US" sz="1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 </a:t>
            </a:r>
            <a:r>
              <a:rPr lang="en-US" sz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bn-IN" sz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অজিভরেখা </a:t>
            </a:r>
            <a:r>
              <a:rPr lang="bn-IN" sz="1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 কর। </a:t>
            </a:r>
            <a:r>
              <a:rPr lang="bn-IN" sz="1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421" y="1029730"/>
            <a:ext cx="3361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 </a:t>
            </a:r>
            <a:r>
              <a:rPr lang="en-US" sz="1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1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1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" y="115330"/>
            <a:ext cx="7084541" cy="3880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9816" y="1202725"/>
            <a:ext cx="4399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83193" y="411481"/>
            <a:ext cx="2074545" cy="768667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bliqueBottom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4380548" y="1105853"/>
            <a:ext cx="2638090" cy="2573754"/>
          </a:xfrm>
          <a:prstGeom prst="bevel">
            <a:avLst/>
          </a:prstGeom>
          <a:solidFill>
            <a:srgbClr val="92D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192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92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৯ম/১০ম</a:t>
            </a:r>
            <a:r>
              <a:rPr lang="bn-BD" sz="192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2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2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92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192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192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2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192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পরিসংখ্যান</a:t>
            </a:r>
            <a:endParaRPr lang="en-US" sz="192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2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192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192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92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প্রচুরক।</a:t>
            </a:r>
            <a:r>
              <a:rPr lang="en-US" sz="192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2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2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সময়ঃ50মিনিট</a:t>
            </a:r>
            <a:endParaRPr lang="en-US" sz="192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2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তারিখঃ01/</a:t>
            </a:r>
            <a:r>
              <a:rPr lang="bn-IN" sz="192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০৬</a:t>
            </a:r>
            <a:r>
              <a:rPr lang="en-US" sz="192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/২021ইং</a:t>
            </a:r>
            <a:r>
              <a:rPr lang="bn-BD" sz="192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2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7212" y="1234441"/>
            <a:ext cx="3934778" cy="2288857"/>
            <a:chOff x="255579" y="2076569"/>
            <a:chExt cx="4392621" cy="3822595"/>
          </a:xfrm>
        </p:grpSpPr>
        <p:sp>
          <p:nvSpPr>
            <p:cNvPr id="5" name="Rounded Rectangle 4"/>
            <p:cNvSpPr/>
            <p:nvPr/>
          </p:nvSpPr>
          <p:spPr>
            <a:xfrm>
              <a:off x="255579" y="2076569"/>
              <a:ext cx="4182080" cy="3822595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66" dirty="0"/>
                <a:t> </a:t>
              </a:r>
              <a:endParaRPr lang="en-US" sz="766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" y="2590799"/>
              <a:ext cx="4114800" cy="262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সনজিৎ</a:t>
              </a:r>
              <a:r>
                <a:rPr lang="en-US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92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কুমার</a:t>
              </a:r>
              <a:r>
                <a:rPr lang="en-US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92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প্রামানিক</a:t>
              </a:r>
              <a:endParaRPr lang="en-US" sz="192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192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92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92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গণিত</a:t>
              </a:r>
              <a:r>
                <a:rPr lang="en-US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 </a:t>
              </a:r>
            </a:p>
            <a:p>
              <a:r>
                <a:rPr lang="en-US" sz="192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নববিধান</a:t>
              </a:r>
              <a:r>
                <a:rPr lang="bn-BD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উচ্চ</a:t>
              </a:r>
              <a:r>
                <a:rPr lang="en-US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92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নাটোর।</a:t>
              </a:r>
              <a:r>
                <a:rPr lang="bn-BD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যোগাযোগঃ ০১৭</a:t>
              </a:r>
              <a:r>
                <a:rPr lang="en-US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২১৫১৬৪৯১</a:t>
              </a:r>
              <a:r>
                <a:rPr lang="bn-BD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192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192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sanjitnatore@gmail.com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5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111691"/>
            <a:ext cx="7117492" cy="3903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882" y="0"/>
            <a:ext cx="485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রঙের  শাপলা বেশি ফুটেছে ?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260" y="0"/>
            <a:ext cx="151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8930" y="634314"/>
            <a:ext cx="517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গণিতে পরিসংখ্যানের ভাষায় কী বলে?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3372" y="1342767"/>
            <a:ext cx="1779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622" y="617838"/>
            <a:ext cx="2685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পাঠের বিষয়-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906" y="1219200"/>
            <a:ext cx="438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প্রচুরক(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Mode)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8549" y="210862"/>
            <a:ext cx="232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419" y="1004691"/>
            <a:ext cx="302259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2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192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92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192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92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8461" y="1687764"/>
            <a:ext cx="439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</a:t>
            </a:r>
            <a:r>
              <a:rPr lang="bn-IN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 প্রচুরক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;  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4354" y="2167526"/>
            <a:ext cx="4466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প্রচুরকের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199" y="2578579"/>
            <a:ext cx="470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315" y="2780263"/>
            <a:ext cx="6422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0593" y="591323"/>
            <a:ext cx="98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26183" r="9158" b="55776"/>
          <a:stretch/>
        </p:blipFill>
        <p:spPr>
          <a:xfrm>
            <a:off x="708748" y="1386745"/>
            <a:ext cx="5945026" cy="107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205" y="3232008"/>
            <a:ext cx="5025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5, 7, 5, 3 ,5, 8 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2260" y="3196282"/>
            <a:ext cx="113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724" y="3586235"/>
            <a:ext cx="5025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6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9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2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8162" y="3558747"/>
            <a:ext cx="164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0</a:t>
            </a:r>
            <a:r>
              <a:rPr lang="bn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(শুণ্য)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28676" y="1027594"/>
                <a:ext cx="3047769" cy="669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hy-AM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₁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₁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₂</m:t>
                        </m:r>
                      </m:den>
                    </m:f>
                    <m:r>
                      <a:rPr lang="en-US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76" y="1027594"/>
                <a:ext cx="3047769" cy="669607"/>
              </a:xfrm>
              <a:prstGeom prst="rect">
                <a:avLst/>
              </a:prstGeom>
              <a:blipFill rotWithShape="0">
                <a:blip r:embed="rId2"/>
                <a:stretch>
                  <a:fillRect l="-3000" b="-6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578482" y="495103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প্রচুরকের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17706" y="2057886"/>
                <a:ext cx="2739720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শ্রেণীতে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নিম্নমান</a:t>
                </a:r>
                <a:endParaRPr lang="en-US" sz="144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06" y="2057886"/>
                <a:ext cx="2739720" cy="313932"/>
              </a:xfrm>
              <a:prstGeom prst="rect">
                <a:avLst/>
              </a:prstGeom>
              <a:blipFill rotWithShape="0">
                <a:blip r:embed="rId3"/>
                <a:stretch>
                  <a:fillRect t="-3922" r="-222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90966" y="2344561"/>
                <a:ext cx="4133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y-AM" sz="1440" i="1">
                        <a:latin typeface="Cambria Math" panose="02040503050406030204" pitchFamily="18" charset="0"/>
                      </a:rPr>
                      <m:t>₁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গণসংখ্যা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144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পূর্ববতী</a:t>
                </a:r>
                <a:r>
                  <a:rPr lang="en-US" sz="144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গণসংখ্যা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966" y="2344561"/>
                <a:ext cx="4133988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92419" y="2745533"/>
                <a:ext cx="36929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₂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গণসংখ্যা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144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পরবতী</a:t>
                </a:r>
                <a:r>
                  <a:rPr lang="en-US" sz="144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</a:t>
                </a:r>
                <a:r>
                  <a:rPr lang="en-US" sz="144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গণসংখ্যা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419" y="2745533"/>
                <a:ext cx="369292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17706" y="3212475"/>
                <a:ext cx="11000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শ্রেণী </a:t>
                </a:r>
                <a:r>
                  <a:rPr lang="en-US" sz="1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ব্যাপ্তি</a:t>
                </a:r>
                <a:endParaRPr lang="en-US" sz="1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06" y="3212475"/>
                <a:ext cx="1100045" cy="307777"/>
              </a:xfrm>
              <a:prstGeom prst="rect">
                <a:avLst/>
              </a:prstGeom>
              <a:blipFill rotWithShape="0">
                <a:blip r:embed="rId6"/>
                <a:stretch>
                  <a:fillRect t="-4000" r="-110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71159" y="1654244"/>
            <a:ext cx="806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581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990" y="266334"/>
            <a:ext cx="4675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গণসংখ্যা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54891"/>
              </p:ext>
            </p:extLst>
          </p:nvPr>
        </p:nvGraphicFramePr>
        <p:xfrm>
          <a:off x="931918" y="747942"/>
          <a:ext cx="424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200">
                  <a:extLst>
                    <a:ext uri="{9D8B030D-6E8A-4147-A177-3AD203B41FA5}">
                      <a16:colId xmlns="" xmlns:a16="http://schemas.microsoft.com/office/drawing/2014/main" val="1176666253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2173632694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3561919948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4149051092"/>
                    </a:ext>
                  </a:extLst>
                </a:gridCol>
                <a:gridCol w="849200">
                  <a:extLst>
                    <a:ext uri="{9D8B030D-6E8A-4147-A177-3AD203B41FA5}">
                      <a16:colId xmlns="" xmlns:a16="http://schemas.microsoft.com/office/drawing/2014/main" val="348397755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41-50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51-60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61-70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71-80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="" xmlns:a16="http://schemas.microsoft.com/office/drawing/2014/main" val="23944232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="" xmlns:a16="http://schemas.microsoft.com/office/drawing/2014/main" val="299998569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6990" y="1586738"/>
            <a:ext cx="459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গণসংখ্যা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/>
              <a:t>25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dirty="0"/>
              <a:t>41-50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9426" y="1835092"/>
            <a:ext cx="4254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smtClean="0">
                <a:cs typeface="NikoshBAN" panose="02000000000000000000" pitchFamily="2" charset="0"/>
              </a:rPr>
              <a:t>(41-50)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 প্রচুরক শ্রেণি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36978" y="2351744"/>
            <a:ext cx="2017940" cy="1073317"/>
            <a:chOff x="1158608" y="2007701"/>
            <a:chExt cx="2181178" cy="10733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652714" y="2012380"/>
                  <a:ext cx="882597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1440" dirty="0"/>
                          <m:t>41</m:t>
                        </m:r>
                      </m:oMath>
                    </m:oMathPara>
                  </a14:m>
                  <a:endParaRPr lang="en-US" sz="144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714" y="2012380"/>
                  <a:ext cx="882597" cy="3139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565252" y="2244588"/>
                  <a:ext cx="1502799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y-AM" sz="1440" i="1">
                          <a:latin typeface="Cambria Math" panose="02040503050406030204" pitchFamily="18" charset="0"/>
                        </a:rPr>
                        <m:t>₁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440" dirty="0"/>
                    <a:t> 25-0 </a:t>
                  </a:r>
                  <a14:m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440" dirty="0"/>
                        <m:t>25</m:t>
                      </m:r>
                    </m:oMath>
                  </a14:m>
                  <a:endParaRPr lang="en-US" sz="144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252" y="2244588"/>
                  <a:ext cx="1502799" cy="313932"/>
                </a:xfrm>
                <a:prstGeom prst="rect">
                  <a:avLst/>
                </a:prstGeom>
                <a:blipFill>
                  <a:blip r:embed="rId3"/>
                  <a:stretch>
                    <a:fillRect t="-3922" b="-21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652713" y="2540054"/>
                  <a:ext cx="1687073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4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440" dirty="0"/>
                        <m:t>25</m:t>
                      </m:r>
                      <m:r>
                        <m:rPr>
                          <m:nor/>
                        </m:rPr>
                        <a:rPr lang="en-US" sz="1440" dirty="0"/>
                        <m:t>−</m:t>
                      </m:r>
                      <m:r>
                        <m:rPr>
                          <m:nor/>
                        </m:rPr>
                        <a:rPr lang="en-US" sz="1440" dirty="0"/>
                        <m:t>20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sz="1440" dirty="0"/>
                    <a:t>5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2713" y="2540054"/>
                  <a:ext cx="1687073" cy="313932"/>
                </a:xfrm>
                <a:prstGeom prst="rect">
                  <a:avLst/>
                </a:prstGeom>
                <a:blipFill>
                  <a:blip r:embed="rId4"/>
                  <a:stretch>
                    <a:fillRect t="-3846" b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739066" y="2767086"/>
                  <a:ext cx="710387" cy="3139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44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440" dirty="0"/>
                    <a:t>10</a:t>
                  </a: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066" y="2767086"/>
                  <a:ext cx="710387" cy="313932"/>
                </a:xfrm>
                <a:prstGeom prst="rect">
                  <a:avLst/>
                </a:prstGeom>
                <a:blipFill>
                  <a:blip r:embed="rId5"/>
                  <a:stretch>
                    <a:fillRect t="-5769" r="-10185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1158608" y="2007701"/>
              <a:ext cx="6815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54918" y="2280517"/>
                <a:ext cx="2716239" cy="228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4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144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1440" dirty="0"/>
                  <a:t> </a:t>
                </a:r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40" dirty="0"/>
                  <a:t> </a:t>
                </a:r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44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hy-AM" sz="1440" i="1">
                            <a:latin typeface="Cambria Math" panose="02040503050406030204" pitchFamily="18" charset="0"/>
                          </a:rPr>
                          <m:t>₁</m:t>
                        </m:r>
                      </m:num>
                      <m:den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₁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₂</m:t>
                        </m:r>
                      </m:den>
                    </m:f>
                    <m:r>
                      <a:rPr lang="en-US" sz="144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144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                     =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41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44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4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4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bn-IN" sz="1440" b="0" i="1" smtClean="0">
                          <a:latin typeface="Cambria Math" panose="02040503050406030204" pitchFamily="18" charset="0"/>
                        </a:rPr>
                        <m:t>০</m:t>
                      </m:r>
                    </m:oMath>
                  </m:oMathPara>
                </a14:m>
                <a:endParaRPr lang="en-US" sz="1440" i="1" dirty="0">
                  <a:latin typeface="Cambria Math" panose="02040503050406030204" pitchFamily="18" charset="0"/>
                </a:endParaRPr>
              </a:p>
              <a:p>
                <a:r>
                  <a:rPr lang="en-US" sz="1440" dirty="0"/>
                  <a:t>                       </a:t>
                </a:r>
                <a14:m>
                  <m:oMath xmlns:m="http://schemas.openxmlformats.org/officeDocument/2006/math">
                    <m:r>
                      <a:rPr lang="en-US" sz="144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41</m:t>
                    </m:r>
                    <m:r>
                      <a:rPr lang="en-US" sz="144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44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250</m:t>
                        </m:r>
                      </m:num>
                      <m:den>
                        <m:r>
                          <a:rPr lang="en-US" sz="144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144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41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sz="144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4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49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40" i="1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sz="144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40" i="1" dirty="0"/>
              </a:p>
              <a:p>
                <a:endParaRPr lang="en-US" sz="1440" i="1" dirty="0"/>
              </a:p>
              <a:p>
                <a:endParaRPr lang="en-US" sz="144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18" y="2280517"/>
                <a:ext cx="2716239" cy="22890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3178021" y="2239029"/>
            <a:ext cx="457" cy="12722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5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08011"/>
              </p:ext>
            </p:extLst>
          </p:nvPr>
        </p:nvGraphicFramePr>
        <p:xfrm>
          <a:off x="523307" y="2838202"/>
          <a:ext cx="5795115" cy="87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023">
                  <a:extLst>
                    <a:ext uri="{9D8B030D-6E8A-4147-A177-3AD203B41FA5}">
                      <a16:colId xmlns="" xmlns:a16="http://schemas.microsoft.com/office/drawing/2014/main" val="1176666253"/>
                    </a:ext>
                  </a:extLst>
                </a:gridCol>
                <a:gridCol w="1159023">
                  <a:extLst>
                    <a:ext uri="{9D8B030D-6E8A-4147-A177-3AD203B41FA5}">
                      <a16:colId xmlns="" xmlns:a16="http://schemas.microsoft.com/office/drawing/2014/main" val="2173632694"/>
                    </a:ext>
                  </a:extLst>
                </a:gridCol>
                <a:gridCol w="1159023">
                  <a:extLst>
                    <a:ext uri="{9D8B030D-6E8A-4147-A177-3AD203B41FA5}">
                      <a16:colId xmlns="" xmlns:a16="http://schemas.microsoft.com/office/drawing/2014/main" val="3561919948"/>
                    </a:ext>
                  </a:extLst>
                </a:gridCol>
                <a:gridCol w="1159023">
                  <a:extLst>
                    <a:ext uri="{9D8B030D-6E8A-4147-A177-3AD203B41FA5}">
                      <a16:colId xmlns="" xmlns:a16="http://schemas.microsoft.com/office/drawing/2014/main" val="4149051092"/>
                    </a:ext>
                  </a:extLst>
                </a:gridCol>
                <a:gridCol w="1159023">
                  <a:extLst>
                    <a:ext uri="{9D8B030D-6E8A-4147-A177-3AD203B41FA5}">
                      <a16:colId xmlns="" xmlns:a16="http://schemas.microsoft.com/office/drawing/2014/main" val="3483977557"/>
                    </a:ext>
                  </a:extLst>
                </a:gridCol>
              </a:tblGrid>
              <a:tr h="39277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61-70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71-80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81-90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91-100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="" xmlns:a16="http://schemas.microsoft.com/office/drawing/2014/main" val="2394423228"/>
                  </a:ext>
                </a:extLst>
              </a:tr>
              <a:tr h="3927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="" xmlns:a16="http://schemas.microsoft.com/office/drawing/2014/main" val="299998569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1234" y="1101790"/>
            <a:ext cx="6777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৭, </a:t>
            </a:r>
            <a:r>
              <a:rPr lang="bn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৩, ৫, ৮ 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6359" y="449456"/>
            <a:ext cx="2543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91" y="2338040"/>
            <a:ext cx="4676037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684</Words>
  <Application>Microsoft Office PowerPoint</Application>
  <PresentationFormat>Custom</PresentationFormat>
  <Paragraphs>215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Garamond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Lenovo</cp:lastModifiedBy>
  <cp:revision>143</cp:revision>
  <dcterms:created xsi:type="dcterms:W3CDTF">2020-04-11T09:34:47Z</dcterms:created>
  <dcterms:modified xsi:type="dcterms:W3CDTF">2021-06-01T03:04:15Z</dcterms:modified>
</cp:coreProperties>
</file>