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92" r:id="rId2"/>
    <p:sldId id="293" r:id="rId3"/>
    <p:sldId id="294" r:id="rId4"/>
    <p:sldId id="295" r:id="rId5"/>
    <p:sldId id="296" r:id="rId6"/>
    <p:sldId id="357" r:id="rId7"/>
    <p:sldId id="358" r:id="rId8"/>
    <p:sldId id="359" r:id="rId9"/>
    <p:sldId id="360" r:id="rId10"/>
    <p:sldId id="298" r:id="rId11"/>
    <p:sldId id="312" r:id="rId12"/>
    <p:sldId id="361" r:id="rId13"/>
    <p:sldId id="345" r:id="rId14"/>
    <p:sldId id="346" r:id="rId15"/>
    <p:sldId id="362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299" r:id="rId25"/>
    <p:sldId id="372" r:id="rId26"/>
    <p:sldId id="290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6600"/>
    <a:srgbClr val="FF9900"/>
    <a:srgbClr val="FF6600"/>
    <a:srgbClr val="FFCC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6" autoAdjust="0"/>
  </p:normalViewPr>
  <p:slideViewPr>
    <p:cSldViewPr snapToGrid="0">
      <p:cViewPr>
        <p:scale>
          <a:sx n="59" d="100"/>
          <a:sy n="59" d="100"/>
        </p:scale>
        <p:origin x="-103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6F4A-023C-4BE1-BBB6-E7D1BB5E1E8F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A810-A1CE-48CF-8D6E-5819662E4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F66B-E38A-4FBD-AA86-4920A171242C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076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10" name="Picture 9" descr="Bluebell_tunicates_Nick_Hobg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328" y="624114"/>
            <a:ext cx="5691286" cy="3794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US" sz="3600" b="1" dirty="0" err="1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Chordata</a:t>
              </a:r>
              <a:r>
                <a:rPr lang="en-US" sz="40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পর্বের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উপপর্ব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1169551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Urochordata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Vertebrata.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উপপর্ব-১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Urochordata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টিউনেকেটা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Ura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Chorda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রজ্জু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251607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টিউনিক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বৃহদাকার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Toadpole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কলোনিতে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eatures_of_a_tunicate_lar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43" y="4456977"/>
            <a:ext cx="4171360" cy="2007990"/>
          </a:xfrm>
          <a:prstGeom prst="rect">
            <a:avLst/>
          </a:prstGeom>
        </p:spPr>
      </p:pic>
      <p:pic>
        <p:nvPicPr>
          <p:cNvPr id="13" name="Picture 12" descr="035f0b772a03f455045ea960b0176ce7_XL.jpg"/>
          <p:cNvPicPr>
            <a:picLocks noChangeAspect="1"/>
          </p:cNvPicPr>
          <p:nvPr/>
        </p:nvPicPr>
        <p:blipFill>
          <a:blip r:embed="rId4"/>
          <a:srcRect b="13287"/>
          <a:stretch>
            <a:fillRect/>
          </a:stretch>
        </p:blipFill>
        <p:spPr>
          <a:xfrm>
            <a:off x="1818826" y="4414975"/>
            <a:ext cx="2705048" cy="22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286" y="742963"/>
            <a:ext cx="38654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শ্রেণি-১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Ascidiacea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নলাকার</a:t>
            </a:r>
            <a:endParaRPr lang="en-SG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অর্ধস্বচ্ছ</a:t>
            </a:r>
            <a:endParaRPr lang="en-SG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612" y="736455"/>
            <a:ext cx="38931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শ্রেণি-২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Thaliacea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endParaRPr lang="en-SG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endParaRPr lang="en-SG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6157" y="753562"/>
            <a:ext cx="37589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শ্রেণি-৩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Larvacea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ব্যাঙাচি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endParaRPr lang="en-SG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জিলেটিনের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endParaRPr lang="en-SG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32618" y="3740019"/>
            <a:ext cx="3629896" cy="2718927"/>
            <a:chOff x="8132618" y="3740019"/>
            <a:chExt cx="3629896" cy="2718927"/>
          </a:xfrm>
        </p:grpSpPr>
        <p:sp>
          <p:nvSpPr>
            <p:cNvPr id="12" name="TextBox 11"/>
            <p:cNvSpPr txBox="1"/>
            <p:nvPr/>
          </p:nvSpPr>
          <p:spPr>
            <a:xfrm>
              <a:off x="8132618" y="5904948"/>
              <a:ext cx="36298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Oikopleura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albicans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 descr="Oikopleur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5394" y="3740019"/>
              <a:ext cx="2333660" cy="214802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03360" y="3750570"/>
            <a:ext cx="2909454" cy="2680673"/>
            <a:chOff x="803360" y="3750570"/>
            <a:chExt cx="2909454" cy="2680673"/>
          </a:xfrm>
        </p:grpSpPr>
        <p:sp>
          <p:nvSpPr>
            <p:cNvPr id="8" name="TextBox 7"/>
            <p:cNvSpPr txBox="1"/>
            <p:nvPr/>
          </p:nvSpPr>
          <p:spPr>
            <a:xfrm>
              <a:off x="803360" y="5877245"/>
              <a:ext cx="29094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Ascidia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mentula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 descr="Ascidia.jpg"/>
            <p:cNvPicPr>
              <a:picLocks noChangeAspect="1"/>
            </p:cNvPicPr>
            <p:nvPr/>
          </p:nvPicPr>
          <p:blipFill>
            <a:blip r:embed="rId3"/>
            <a:srcRect r="29583"/>
            <a:stretch>
              <a:fillRect/>
            </a:stretch>
          </p:blipFill>
          <p:spPr>
            <a:xfrm>
              <a:off x="1080473" y="3750570"/>
              <a:ext cx="2355202" cy="213013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488843" y="3754604"/>
            <a:ext cx="3616025" cy="2690492"/>
            <a:chOff x="4488843" y="3754604"/>
            <a:chExt cx="3616025" cy="2690492"/>
          </a:xfrm>
        </p:grpSpPr>
        <p:sp>
          <p:nvSpPr>
            <p:cNvPr id="10" name="TextBox 9"/>
            <p:cNvSpPr txBox="1"/>
            <p:nvPr/>
          </p:nvSpPr>
          <p:spPr>
            <a:xfrm>
              <a:off x="4613522" y="5891098"/>
              <a:ext cx="34913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Salpa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maxima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Salpa maxima.jpg"/>
            <p:cNvPicPr>
              <a:picLocks noChangeAspect="1"/>
            </p:cNvPicPr>
            <p:nvPr/>
          </p:nvPicPr>
          <p:blipFill>
            <a:blip r:embed="rId4"/>
            <a:srcRect l="12748" t="13737" r="23186" b="16566"/>
            <a:stretch>
              <a:fillRect/>
            </a:stretch>
          </p:blipFill>
          <p:spPr>
            <a:xfrm>
              <a:off x="4488843" y="3754604"/>
              <a:ext cx="3491345" cy="213649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উপপর্ব-২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‍</a:t>
            </a:r>
            <a:r>
              <a:rPr lang="en-SG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Acraniata</a:t>
            </a: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Kephala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Chorda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রজ্জু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203132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দুপাশে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মায়োটোম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মুখছিদ্রে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গলবিলে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অ্যাট্রিয়াম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6477" y="4443663"/>
            <a:ext cx="5292239" cy="2120474"/>
            <a:chOff x="1076477" y="4443663"/>
            <a:chExt cx="5292239" cy="2120474"/>
          </a:xfrm>
        </p:grpSpPr>
        <p:sp>
          <p:nvSpPr>
            <p:cNvPr id="11" name="TextBox 10"/>
            <p:cNvSpPr txBox="1"/>
            <p:nvPr/>
          </p:nvSpPr>
          <p:spPr>
            <a:xfrm>
              <a:off x="2006515" y="6010139"/>
              <a:ext cx="29094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000" b="1" i="1" dirty="0" err="1" smtClean="0">
                  <a:latin typeface="Times New Roman" pitchFamily="18" charset="0"/>
                  <a:cs typeface="Times New Roman" pitchFamily="18" charset="0"/>
                </a:rPr>
                <a:t>Branchiostoma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 descr="a-fish-like-animal-that-is-a-primitive-chordate-animals-with-backbones-and-a-member-of-the-subphylum-cephalochordata-X9W2KH.jpg"/>
            <p:cNvPicPr>
              <a:picLocks noChangeAspect="1"/>
            </p:cNvPicPr>
            <p:nvPr/>
          </p:nvPicPr>
          <p:blipFill>
            <a:blip r:embed="rId3"/>
            <a:srcRect l="3955" t="19328" r="5650" b="23494"/>
            <a:stretch>
              <a:fillRect/>
            </a:stretch>
          </p:blipFill>
          <p:spPr>
            <a:xfrm>
              <a:off x="1076477" y="4443663"/>
              <a:ext cx="5292239" cy="1604211"/>
            </a:xfrm>
            <a:prstGeom prst="rect">
              <a:avLst/>
            </a:prstGeom>
          </p:spPr>
        </p:pic>
      </p:grpSp>
      <p:pic>
        <p:nvPicPr>
          <p:cNvPr id="14" name="Picture 13" descr="Figure_29_01_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497" y="3883473"/>
            <a:ext cx="2523744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উপপর্ব-৩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Vertebrata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Vertebratus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440120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সুষুম্নাকাণ্ড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গলবিলীয়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ভ্রূণাবস্থায়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নিম্নশ্রেণির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রক্তসংবহনতন্ত্র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ক্রেনিয়ামের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3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3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Craniata</a:t>
            </a:r>
            <a:r>
              <a:rPr lang="en-SG" sz="3500" b="1" spc="-3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3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haryxs.png"/>
          <p:cNvPicPr>
            <a:picLocks noChangeAspect="1"/>
          </p:cNvPicPr>
          <p:nvPr/>
        </p:nvPicPr>
        <p:blipFill>
          <a:blip r:embed="rId2"/>
          <a:srcRect l="12500"/>
          <a:stretch>
            <a:fillRect/>
          </a:stretch>
        </p:blipFill>
        <p:spPr>
          <a:xfrm>
            <a:off x="208549" y="1526157"/>
            <a:ext cx="2919663" cy="3604095"/>
          </a:xfrm>
          <a:prstGeom prst="rect">
            <a:avLst/>
          </a:prstGeom>
        </p:spPr>
      </p:pic>
      <p:pic>
        <p:nvPicPr>
          <p:cNvPr id="15" name="Picture 14" descr="48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12" y="994611"/>
            <a:ext cx="4926248" cy="5271085"/>
          </a:xfrm>
          <a:prstGeom prst="rect">
            <a:avLst/>
          </a:prstGeom>
        </p:spPr>
      </p:pic>
      <p:pic>
        <p:nvPicPr>
          <p:cNvPr id="16" name="Picture 15" descr="19588.jpg"/>
          <p:cNvPicPr>
            <a:picLocks noChangeAspect="1"/>
          </p:cNvPicPr>
          <p:nvPr/>
        </p:nvPicPr>
        <p:blipFill>
          <a:blip r:embed="rId4"/>
          <a:srcRect l="5782"/>
          <a:stretch>
            <a:fillRect/>
          </a:stretch>
        </p:blipFill>
        <p:spPr>
          <a:xfrm>
            <a:off x="7860632" y="1742805"/>
            <a:ext cx="4331368" cy="34708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39" y="1384648"/>
            <a:ext cx="64088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শ্রেণি-১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Myxini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হ্যাগ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ফিশ</a:t>
            </a:r>
            <a:endParaRPr lang="en-US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আঁইশবিহীন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কর্ষিকাযুক্ত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মুখচুঙ্গী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৫-১৫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গলবিলীয়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357" y="4009045"/>
            <a:ext cx="6351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শ্রেণি-২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Cephalaspidomorphi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ল্যাম্প্রে</a:t>
            </a:r>
            <a:endParaRPr lang="en-US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আঁইশবিহীন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খণ্ডায়িত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পৃষ্ঠপাখনাযুক্ত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চোষক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হর্নি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দাঁতযুক্ত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মুখচুঙ্গী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গলবিলীয়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821" y="417092"/>
            <a:ext cx="1007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অধিশ্রেণি-১ 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Agnatha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gnathos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নড়নক্ষম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তরুণাস্থিময়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75234" y="1507156"/>
            <a:ext cx="3094872" cy="2309224"/>
            <a:chOff x="8375234" y="1442988"/>
            <a:chExt cx="3094872" cy="2309224"/>
          </a:xfrm>
        </p:grpSpPr>
        <p:sp>
          <p:nvSpPr>
            <p:cNvPr id="8" name="TextBox 7"/>
            <p:cNvSpPr txBox="1"/>
            <p:nvPr/>
          </p:nvSpPr>
          <p:spPr>
            <a:xfrm>
              <a:off x="8375234" y="3198214"/>
              <a:ext cx="30948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Myxine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glutinosa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0" descr="Myxine glutinos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8990" y="1442988"/>
              <a:ext cx="2415088" cy="173886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32618" y="4130602"/>
            <a:ext cx="3629896" cy="2264176"/>
            <a:chOff x="8132618" y="4130602"/>
            <a:chExt cx="3629896" cy="2264176"/>
          </a:xfrm>
        </p:grpSpPr>
        <p:sp>
          <p:nvSpPr>
            <p:cNvPr id="12" name="TextBox 11"/>
            <p:cNvSpPr txBox="1"/>
            <p:nvPr/>
          </p:nvSpPr>
          <p:spPr>
            <a:xfrm>
              <a:off x="8132618" y="5840780"/>
              <a:ext cx="36298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Petromyzon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marinus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Petromyxon marin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873" y="4130602"/>
              <a:ext cx="2498557" cy="172476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39" y="2042370"/>
            <a:ext cx="7194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শ্রেণি-১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Chondrichthyes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তরুণাস্থিময়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chondros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ichthyes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আণুবীক্ষণিক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প্ল্যাকয়েড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মাকু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অঙ্কীয়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পৃষ্ঠীয়ভাবে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অঙ্কীয়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৫-৭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পুচ্ছপাখনা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হেটেরোসার্কাল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737" y="770016"/>
            <a:ext cx="1013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অধিশ্রেণি-2 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Gnathostomata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gnathos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stoma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নড়নক্ষম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0" y="3513212"/>
            <a:ext cx="4251158" cy="2404670"/>
            <a:chOff x="7620000" y="2887574"/>
            <a:chExt cx="4251158" cy="2404670"/>
          </a:xfrm>
        </p:grpSpPr>
        <p:sp>
          <p:nvSpPr>
            <p:cNvPr id="8" name="TextBox 7"/>
            <p:cNvSpPr txBox="1"/>
            <p:nvPr/>
          </p:nvSpPr>
          <p:spPr>
            <a:xfrm>
              <a:off x="7620000" y="4738246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Rhinobatus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grannulatus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 descr="Rhinobatus grannulatu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0211" y="2887574"/>
              <a:ext cx="4071530" cy="1880776"/>
            </a:xfrm>
            <a:prstGeom prst="rect">
              <a:avLst/>
            </a:prstGeom>
          </p:spPr>
        </p:pic>
      </p:grpSp>
      <p:pic>
        <p:nvPicPr>
          <p:cNvPr id="11" name="Picture 10" descr="Fig4.42.jpg"/>
          <p:cNvPicPr>
            <a:picLocks noChangeAspect="1"/>
          </p:cNvPicPr>
          <p:nvPr/>
        </p:nvPicPr>
        <p:blipFill>
          <a:blip r:embed="rId3" cstate="print"/>
          <a:srcRect l="4868" t="12315" r="77105" b="16125"/>
          <a:stretch>
            <a:fillRect/>
          </a:stretch>
        </p:blipFill>
        <p:spPr>
          <a:xfrm>
            <a:off x="8117305" y="2046828"/>
            <a:ext cx="818148" cy="1289927"/>
          </a:xfrm>
          <a:prstGeom prst="rect">
            <a:avLst/>
          </a:prstGeom>
        </p:spPr>
      </p:pic>
      <p:pic>
        <p:nvPicPr>
          <p:cNvPr id="14" name="Picture 13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432" y="2407608"/>
            <a:ext cx="2224589" cy="77549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39" y="1224228"/>
            <a:ext cx="77563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শ্রেণি-২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Actinopterygii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রশ্মিময়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পাখনাবিশিষ্ট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aktis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pteryx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৯৬%।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সাইক্লয়েড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টিনয়েড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নগ্নত্বকী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ফুলকারন্ধ্রগুলো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কানকো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উপপ্রান্তীয়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পুচ্ছপাখনা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হোমোসার্কাল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বায়ুথলি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পটকা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0" y="3418726"/>
            <a:ext cx="4251158" cy="2418946"/>
            <a:chOff x="7620000" y="2375996"/>
            <a:chExt cx="4251158" cy="2418946"/>
          </a:xfrm>
        </p:grpSpPr>
        <p:sp>
          <p:nvSpPr>
            <p:cNvPr id="8" name="TextBox 7"/>
            <p:cNvSpPr txBox="1"/>
            <p:nvPr/>
          </p:nvSpPr>
          <p:spPr>
            <a:xfrm>
              <a:off x="7620000" y="4240944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Tennualosa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ilisha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Tennualosa ilisha.jpg"/>
            <p:cNvPicPr>
              <a:picLocks noChangeAspect="1"/>
            </p:cNvPicPr>
            <p:nvPr/>
          </p:nvPicPr>
          <p:blipFill>
            <a:blip r:embed="rId2"/>
            <a:srcRect l="4026" b="22054"/>
            <a:stretch>
              <a:fillRect/>
            </a:stretch>
          </p:blipFill>
          <p:spPr>
            <a:xfrm>
              <a:off x="7764379" y="2375996"/>
              <a:ext cx="4064644" cy="1859119"/>
            </a:xfrm>
            <a:prstGeom prst="rect">
              <a:avLst/>
            </a:prstGeom>
          </p:spPr>
        </p:pic>
      </p:grpSp>
      <p:pic>
        <p:nvPicPr>
          <p:cNvPr id="6" name="Picture 5" descr="fishbone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27" y="2259038"/>
            <a:ext cx="1856874" cy="1031597"/>
          </a:xfrm>
          <a:prstGeom prst="rect">
            <a:avLst/>
          </a:prstGeom>
        </p:spPr>
      </p:pic>
      <p:pic>
        <p:nvPicPr>
          <p:cNvPr id="9" name="Picture 8" descr="Fig4.42.jpg"/>
          <p:cNvPicPr>
            <a:picLocks noChangeAspect="1"/>
          </p:cNvPicPr>
          <p:nvPr/>
        </p:nvPicPr>
        <p:blipFill>
          <a:blip r:embed="rId4" cstate="print"/>
          <a:srcRect l="45608" t="4891" r="4440" b="15221"/>
          <a:stretch>
            <a:fillRect/>
          </a:stretch>
        </p:blipFill>
        <p:spPr>
          <a:xfrm>
            <a:off x="9817767" y="2073232"/>
            <a:ext cx="1989221" cy="126352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40" y="1144018"/>
            <a:ext cx="71628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শ্রেণি-3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Sarcopterygii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লাংফিশ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sarkos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pteryx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ডার্মাল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গ্যানয়েড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পুচ্ছপাখনা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ডাইফিসার্কাল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কানকোয়া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পটকা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রক্তজালক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>
              <a:buClr>
                <a:srgbClr val="C00000"/>
              </a:buClr>
            </a:pP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প্লাবতার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পাখনাগুলো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পিণ্ডাকার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lobe fin fish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68126" y="3164600"/>
            <a:ext cx="4251158" cy="2384316"/>
            <a:chOff x="7668126" y="2346458"/>
            <a:chExt cx="4251158" cy="2384316"/>
          </a:xfrm>
        </p:grpSpPr>
        <p:sp>
          <p:nvSpPr>
            <p:cNvPr id="8" name="TextBox 7"/>
            <p:cNvSpPr txBox="1"/>
            <p:nvPr/>
          </p:nvSpPr>
          <p:spPr>
            <a:xfrm>
              <a:off x="7668126" y="4176776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Neoceratodus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forsteri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 descr="Neoceratodus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6463" y="2346458"/>
              <a:ext cx="4010526" cy="1798821"/>
            </a:xfrm>
            <a:prstGeom prst="rect">
              <a:avLst/>
            </a:prstGeom>
          </p:spPr>
        </p:pic>
      </p:grpSp>
      <p:pic>
        <p:nvPicPr>
          <p:cNvPr id="7" name="Picture 6" descr="Fig4.42.jpg"/>
          <p:cNvPicPr>
            <a:picLocks noChangeAspect="1"/>
          </p:cNvPicPr>
          <p:nvPr/>
        </p:nvPicPr>
        <p:blipFill>
          <a:blip r:embed="rId3"/>
          <a:srcRect l="28289" t="7014" r="59211" b="16125"/>
          <a:stretch>
            <a:fillRect/>
          </a:stretch>
        </p:blipFill>
        <p:spPr>
          <a:xfrm>
            <a:off x="8360150" y="1251284"/>
            <a:ext cx="735724" cy="1796716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284" y="1481809"/>
            <a:ext cx="2450592" cy="123139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39" y="935472"/>
            <a:ext cx="69221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শ্রেণি-৪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Amphibia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রক্তবিশিষ্ট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উভয়চর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amphi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bios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৭৭০০টি।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নগ্ন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সিক্ত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গ্রন্থিময়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এক্টোথার্মিক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অগ্রপদে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পশ্চাৎপদে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নখরবিহীন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প্রকোষ্ঠ-বিশিষ্ট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সাইনাস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ভেনোসাস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কোনাস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আর্টারিওসাস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উপপ্রকোষ্ঠ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রক্তবিশিষ্ট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উঠানামা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জীবনচক্রে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ট্যাডপোল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764378" y="3368835"/>
            <a:ext cx="4251158" cy="2516963"/>
            <a:chOff x="7764378" y="2197769"/>
            <a:chExt cx="4251158" cy="2516963"/>
          </a:xfrm>
        </p:grpSpPr>
        <p:sp>
          <p:nvSpPr>
            <p:cNvPr id="8" name="TextBox 7"/>
            <p:cNvSpPr txBox="1"/>
            <p:nvPr/>
          </p:nvSpPr>
          <p:spPr>
            <a:xfrm>
              <a:off x="7764378" y="4160734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Haplobatrachus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tigerinus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 descr="2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9269" y="2197769"/>
              <a:ext cx="3867721" cy="2063747"/>
            </a:xfrm>
            <a:prstGeom prst="rect">
              <a:avLst/>
            </a:prstGeom>
          </p:spPr>
        </p:pic>
      </p:grpSp>
      <p:pic>
        <p:nvPicPr>
          <p:cNvPr id="14" name="Picture 13" descr="Toad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351" y="1417470"/>
            <a:ext cx="2952750" cy="15525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568" y="1015682"/>
            <a:ext cx="71547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শ্রেণি-5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Reptilia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reptilis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১০৪৫০টি।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এপিডার্মাল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দুইজোড়া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নখরযুক্ত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অসম্পূর্ণভাবে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-বিশিষ্ট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আড়াআড়িভাবে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অবসারণী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অন্তঃনিষেক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লর্ভা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52084" y="3288625"/>
            <a:ext cx="4251158" cy="2420711"/>
            <a:chOff x="7652084" y="2294021"/>
            <a:chExt cx="4251158" cy="2420711"/>
          </a:xfrm>
        </p:grpSpPr>
        <p:sp>
          <p:nvSpPr>
            <p:cNvPr id="8" name="TextBox 7"/>
            <p:cNvSpPr txBox="1"/>
            <p:nvPr/>
          </p:nvSpPr>
          <p:spPr>
            <a:xfrm>
              <a:off x="7652084" y="4160734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Hemidactylus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brookii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 descr="Hemidactylus brookii.jpg"/>
            <p:cNvPicPr>
              <a:picLocks noChangeAspect="1"/>
            </p:cNvPicPr>
            <p:nvPr/>
          </p:nvPicPr>
          <p:blipFill>
            <a:blip r:embed="rId2" cstate="print"/>
            <a:srcRect t="13317" r="10739" b="16728"/>
            <a:stretch>
              <a:fillRect/>
            </a:stretch>
          </p:blipFill>
          <p:spPr>
            <a:xfrm>
              <a:off x="8053136" y="2294021"/>
              <a:ext cx="3529263" cy="1844842"/>
            </a:xfrm>
            <a:prstGeom prst="rect">
              <a:avLst/>
            </a:prstGeom>
          </p:spPr>
        </p:pic>
      </p:grpSp>
      <p:pic>
        <p:nvPicPr>
          <p:cNvPr id="9" name="Picture 8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6064" y="1295687"/>
            <a:ext cx="2819734" cy="17376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568" y="1577152"/>
            <a:ext cx="70906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শ্রেণি-৬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Aves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মহিমান্বিত</a:t>
            </a:r>
            <a:r>
              <a:rPr lang="en-SG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avis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অগ্রপদ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ডানায়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দন্তবিহীন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চঞ্চুতে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গহ্বরপূর্ণ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বায়ুথলি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গ্রীবা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নখরযুক্ত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60630" y="3160289"/>
            <a:ext cx="4251158" cy="2436753"/>
            <a:chOff x="7860630" y="2277979"/>
            <a:chExt cx="4251158" cy="2436753"/>
          </a:xfrm>
        </p:grpSpPr>
        <p:sp>
          <p:nvSpPr>
            <p:cNvPr id="8" name="TextBox 7"/>
            <p:cNvSpPr txBox="1"/>
            <p:nvPr/>
          </p:nvSpPr>
          <p:spPr>
            <a:xfrm>
              <a:off x="7860630" y="4160734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Passer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domesticus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Passer domesticu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725" y="2277979"/>
              <a:ext cx="3471557" cy="1871160"/>
            </a:xfrm>
            <a:prstGeom prst="rect">
              <a:avLst/>
            </a:prstGeom>
          </p:spPr>
        </p:pic>
      </p:grpSp>
      <p:pic>
        <p:nvPicPr>
          <p:cNvPr id="7" name="Picture 6" descr="song-thrush_1200x675.jpg"/>
          <p:cNvPicPr>
            <a:picLocks noChangeAspect="1"/>
          </p:cNvPicPr>
          <p:nvPr/>
        </p:nvPicPr>
        <p:blipFill>
          <a:blip r:embed="rId3"/>
          <a:srcRect l="23684" t="9600" r="19518" b="8108"/>
          <a:stretch>
            <a:fillRect/>
          </a:stretch>
        </p:blipFill>
        <p:spPr>
          <a:xfrm>
            <a:off x="8470231" y="924866"/>
            <a:ext cx="2999874" cy="22354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568" y="1192144"/>
            <a:ext cx="70906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শ্রেণি-7 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Mammalia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SG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mammae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)]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লোমাবৃত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স্তনগ্রন্থি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র্মগ্রন্থি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বহিঃকর্ণে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বক্ষগহ্বরের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ঊষ্ণ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এন্ডোথার্মিক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প্রকোষ্ঠবিশিষ্ট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লোহিতকণিকা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নিউক্লিয়াসহীন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হিমোগ্লোবিনযুক্ত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প্রসব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স্তন্যদান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64378" y="3204654"/>
            <a:ext cx="4251158" cy="2424472"/>
            <a:chOff x="7764378" y="2290260"/>
            <a:chExt cx="4251158" cy="2424472"/>
          </a:xfrm>
        </p:grpSpPr>
        <p:sp>
          <p:nvSpPr>
            <p:cNvPr id="8" name="TextBox 7"/>
            <p:cNvSpPr txBox="1"/>
            <p:nvPr/>
          </p:nvSpPr>
          <p:spPr>
            <a:xfrm>
              <a:off x="7764378" y="4160734"/>
              <a:ext cx="42511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Panthera</a:t>
              </a:r>
              <a:r>
                <a:rPr lang="en-US" sz="3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latin typeface="Times New Roman" pitchFamily="18" charset="0"/>
                  <a:cs typeface="Times New Roman" pitchFamily="18" charset="0"/>
                </a:rPr>
                <a:t>tigris</a:t>
              </a:r>
              <a:endParaRPr lang="en-US" sz="3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Panthera tigri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1896" y="2290260"/>
              <a:ext cx="3487820" cy="1880687"/>
            </a:xfrm>
            <a:prstGeom prst="rect">
              <a:avLst/>
            </a:prstGeom>
          </p:spPr>
        </p:pic>
      </p:grpSp>
      <p:pic>
        <p:nvPicPr>
          <p:cNvPr id="7" name="Picture 6" descr="holstein-cow-standing_191971-14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313" y="1106823"/>
            <a:ext cx="3043256" cy="20855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/>
          <p:nvPr/>
        </p:nvGrpSpPr>
        <p:grpSpPr>
          <a:xfrm>
            <a:off x="179177" y="1678303"/>
            <a:ext cx="11710940" cy="3545504"/>
            <a:chOff x="285750" y="2104571"/>
            <a:chExt cx="11572875" cy="3545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8" y="2467428"/>
              <a:ext cx="10076497" cy="2133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2104571"/>
              <a:ext cx="816466" cy="30770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438972" y="3404188"/>
              <a:ext cx="1793830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359314" y="3162755"/>
              <a:ext cx="1878956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  <a:defRPr/>
              </a:pPr>
              <a:r>
                <a:rPr lang="en-SG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SG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6959" y="2926677"/>
              <a:ext cx="1219882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3400" b="1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SG" sz="3400" b="1" dirty="0" err="1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bn-BD" sz="3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3929" y="3640466"/>
              <a:ext cx="1297889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 </a:t>
              </a:r>
              <a:r>
                <a:rPr lang="en-US" sz="3400" b="1" dirty="0" err="1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bn-BD" sz="3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696206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457438" y="2624044"/>
              <a:ext cx="8231296" cy="1687900"/>
              <a:chOff x="2639985" y="2494781"/>
              <a:chExt cx="8348237" cy="168790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639985" y="2494781"/>
                <a:ext cx="8348236" cy="960983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1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Urochordata</a:t>
                </a:r>
                <a:r>
                  <a:rPr lang="en-US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1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Cephalochordata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-র </a:t>
                </a:r>
                <a:r>
                  <a:rPr lang="en-SG" sz="34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SG" sz="34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উদাহরণ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4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লিখবে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4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639986" y="3450483"/>
                <a:ext cx="8348236" cy="732198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Vertebrata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-র </a:t>
                </a:r>
                <a:r>
                  <a:rPr lang="en-SG" sz="34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SG" sz="34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উদাহরণ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400" b="1" dirty="0" err="1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লিখবে</a:t>
                </a:r>
                <a:r>
                  <a:rPr lang="en-SG" sz="34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4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568" y="983598"/>
            <a:ext cx="10427369" cy="516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কর্ডেট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গলবিলীয়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আজীবন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5000"/>
              </a:lnSpc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উপপর্ব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Urochordata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Protochordata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আজীবন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5000"/>
              </a:lnSpc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Vertebrata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ভ্রূণাবস্থার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সুষুম্নাকাণ্ড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5000"/>
              </a:lnSpc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কর্ডেট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ভ্রূণাবস্থায়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কর্ডেট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Urochordata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Cephalochordata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2738" y="6179340"/>
            <a:ext cx="10475494" cy="4733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SG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কর্ডেট</a:t>
            </a:r>
            <a:r>
              <a:rPr lang="en-SG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[{</a:t>
            </a:r>
            <a:r>
              <a:rPr lang="en-SG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Urochordata+Cephalochordata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SG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SG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SG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Vertebrata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SG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4424" y="304799"/>
            <a:ext cx="9176085" cy="707886"/>
            <a:chOff x="1844844" y="304799"/>
            <a:chExt cx="9176085" cy="707886"/>
          </a:xfrm>
        </p:grpSpPr>
        <p:sp>
          <p:nvSpPr>
            <p:cNvPr id="5" name="Rectangle 4"/>
            <p:cNvSpPr/>
            <p:nvPr/>
          </p:nvSpPr>
          <p:spPr>
            <a:xfrm>
              <a:off x="1844844" y="304799"/>
              <a:ext cx="91760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মেরুদণ্ডীই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কর্ডেট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কর্ডেট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মেরুদণ্ডী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নয়</a:t>
              </a:r>
              <a:endParaRPr lang="en-US" sz="4000" dirty="0">
                <a:solidFill>
                  <a:srgbClr val="0066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57136" y="561473"/>
              <a:ext cx="174171" cy="17646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716124" y="561473"/>
              <a:ext cx="174171" cy="17646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Hexagon 9"/>
          <p:cNvSpPr/>
          <p:nvPr/>
        </p:nvSpPr>
        <p:spPr>
          <a:xfrm>
            <a:off x="8630651" y="6104021"/>
            <a:ext cx="2983832" cy="625643"/>
          </a:xfrm>
          <a:prstGeom prst="hexagon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962526" y="6104021"/>
            <a:ext cx="1138989" cy="625643"/>
          </a:xfrm>
          <a:prstGeom prst="hexagon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2165684" y="6104021"/>
            <a:ext cx="4732421" cy="625643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962273" y="6104021"/>
            <a:ext cx="1604211" cy="625643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E78042-01E9-40A4-8C0F-A2BC1F328825}"/>
              </a:ext>
            </a:extLst>
          </p:cNvPr>
          <p:cNvSpPr txBox="1"/>
          <p:nvPr/>
        </p:nvSpPr>
        <p:spPr>
          <a:xfrm>
            <a:off x="930442" y="1442135"/>
            <a:ext cx="1084446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মেরদণ্ডী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Chondrichthyes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সাইক্লয়েড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প্ল্যাকয়েড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টিনয়েড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গ্যানয়েড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Amphibia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প্রকোষ্ঠবিশিষ্ট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অসম্পূর্ণভাবে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Amphibia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Reptilia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Aves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Mammalia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4714" y="1993526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65121" y="3160156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21722" y="4249420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2631" y="5398099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964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83343" y="1633197"/>
            <a:ext cx="11584067" cy="3033388"/>
            <a:chOff x="607899" y="1588227"/>
            <a:chExt cx="11104969" cy="3033388"/>
          </a:xfrm>
        </p:grpSpPr>
        <p:sp>
          <p:nvSpPr>
            <p:cNvPr id="9" name="Rectangle 8"/>
            <p:cNvSpPr/>
            <p:nvPr/>
          </p:nvSpPr>
          <p:spPr>
            <a:xfrm>
              <a:off x="2054758" y="2650104"/>
              <a:ext cx="9658110" cy="914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409855" y="2775731"/>
              <a:ext cx="9226121" cy="646331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3200" b="1" spc="-5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Aves</a:t>
              </a:r>
              <a:r>
                <a:rPr lang="en-US" sz="3500" b="1" spc="-50" dirty="0" smtClean="0">
                  <a:solidFill>
                    <a:srgbClr val="006600"/>
                  </a:solidFill>
                </a:rPr>
                <a:t> 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3200" b="1" spc="-5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Mammalia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উন্নত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spc="-5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spc="-5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spc="-5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_image002_thumb-309.jpg"/>
          <p:cNvPicPr>
            <a:picLocks noChangeAspect="1"/>
          </p:cNvPicPr>
          <p:nvPr/>
        </p:nvPicPr>
        <p:blipFill>
          <a:blip r:embed="rId3"/>
          <a:srcRect b="5644"/>
          <a:stretch>
            <a:fillRect/>
          </a:stretch>
        </p:blipFill>
        <p:spPr>
          <a:xfrm>
            <a:off x="0" y="-15905"/>
            <a:ext cx="12192000" cy="687390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" y="2304219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71455" y="2037809"/>
            <a:ext cx="816032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72760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02971" y="385687"/>
            <a:ext cx="8229600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6928" y="5726946"/>
            <a:ext cx="8229600" cy="78483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কর্ডেট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নন-কর্ডেট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7485" y="5715490"/>
            <a:ext cx="8229600" cy="78483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কর্ডেট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sci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79" y="1184726"/>
            <a:ext cx="8214177" cy="4461331"/>
          </a:xfrm>
          <a:prstGeom prst="rect">
            <a:avLst/>
          </a:prstGeom>
        </p:spPr>
      </p:pic>
      <p:pic>
        <p:nvPicPr>
          <p:cNvPr id="13" name="Picture 12" descr="Branchios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86" y="1207633"/>
            <a:ext cx="8186057" cy="4442954"/>
          </a:xfrm>
          <a:prstGeom prst="rect">
            <a:avLst/>
          </a:prstGeom>
        </p:spPr>
      </p:pic>
      <p:pic>
        <p:nvPicPr>
          <p:cNvPr id="14" name="Picture 13" descr="Petromyxon marin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973" y="1180268"/>
            <a:ext cx="8215084" cy="4461821"/>
          </a:xfrm>
          <a:prstGeom prst="rect">
            <a:avLst/>
          </a:prstGeom>
        </p:spPr>
      </p:pic>
      <p:pic>
        <p:nvPicPr>
          <p:cNvPr id="15" name="Picture 14" descr="Tennualosa ilis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630" y="1175657"/>
            <a:ext cx="8237942" cy="4470397"/>
          </a:xfrm>
          <a:prstGeom prst="rect">
            <a:avLst/>
          </a:prstGeom>
        </p:spPr>
      </p:pic>
      <p:pic>
        <p:nvPicPr>
          <p:cNvPr id="18" name="Picture 17" descr="Haplobatrachus tigerinu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486" y="1190171"/>
            <a:ext cx="8200571" cy="4459512"/>
          </a:xfrm>
          <a:prstGeom prst="rect">
            <a:avLst/>
          </a:prstGeom>
        </p:spPr>
      </p:pic>
      <p:pic>
        <p:nvPicPr>
          <p:cNvPr id="22" name="Picture 21" descr="Passer domestic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867" y="1204685"/>
            <a:ext cx="8223703" cy="4455886"/>
          </a:xfrm>
          <a:prstGeom prst="rect">
            <a:avLst/>
          </a:prstGeom>
        </p:spPr>
      </p:pic>
      <p:pic>
        <p:nvPicPr>
          <p:cNvPr id="23" name="Picture 22" descr="Panthera tigri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0" y="1190171"/>
            <a:ext cx="8186057" cy="44849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89413" y="411343"/>
            <a:ext cx="592175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8627" y="5718631"/>
            <a:ext cx="5936343" cy="7328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S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SG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70771" y="1262230"/>
            <a:ext cx="8737600" cy="4362050"/>
            <a:chOff x="3193143" y="1160632"/>
            <a:chExt cx="8737600" cy="4362050"/>
          </a:xfrm>
        </p:grpSpPr>
        <p:pic>
          <p:nvPicPr>
            <p:cNvPr id="12" name="Picture 11" descr="1200px-Vertebrata_002.png"/>
            <p:cNvPicPr>
              <a:picLocks noChangeAspect="1"/>
            </p:cNvPicPr>
            <p:nvPr/>
          </p:nvPicPr>
          <p:blipFill>
            <a:blip r:embed="rId2"/>
            <a:srcRect r="2451"/>
            <a:stretch>
              <a:fillRect/>
            </a:stretch>
          </p:blipFill>
          <p:spPr>
            <a:xfrm>
              <a:off x="3193143" y="1160632"/>
              <a:ext cx="5776686" cy="4362050"/>
            </a:xfrm>
            <a:prstGeom prst="rect">
              <a:avLst/>
            </a:prstGeom>
          </p:spPr>
        </p:pic>
        <p:pic>
          <p:nvPicPr>
            <p:cNvPr id="16" name="Picture 15" descr="bird.jpg"/>
            <p:cNvPicPr>
              <a:picLocks noChangeAspect="1"/>
            </p:cNvPicPr>
            <p:nvPr/>
          </p:nvPicPr>
          <p:blipFill>
            <a:blip r:embed="rId3"/>
            <a:srcRect r="2398"/>
            <a:stretch>
              <a:fillRect/>
            </a:stretch>
          </p:blipFill>
          <p:spPr>
            <a:xfrm>
              <a:off x="8978843" y="1161142"/>
              <a:ext cx="2951900" cy="2278743"/>
            </a:xfrm>
            <a:prstGeom prst="rect">
              <a:avLst/>
            </a:prstGeom>
          </p:spPr>
        </p:pic>
        <p:pic>
          <p:nvPicPr>
            <p:cNvPr id="17" name="Picture 16" descr="Hemidactylus brookii.jpg"/>
            <p:cNvPicPr>
              <a:picLocks noChangeAspect="1"/>
            </p:cNvPicPr>
            <p:nvPr/>
          </p:nvPicPr>
          <p:blipFill>
            <a:blip r:embed="rId4" cstate="print"/>
            <a:srcRect t="4567" r="12571" b="4544"/>
            <a:stretch>
              <a:fillRect/>
            </a:stretch>
          </p:blipFill>
          <p:spPr>
            <a:xfrm>
              <a:off x="9000205" y="3468914"/>
              <a:ext cx="2930538" cy="20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5150" y="1337846"/>
            <a:ext cx="11825176" cy="4434839"/>
            <a:chOff x="172860" y="1424930"/>
            <a:chExt cx="11685764" cy="44348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811876" y="1762251"/>
              <a:ext cx="8876857" cy="2987678"/>
              <a:chOff x="1985250" y="1632988"/>
              <a:chExt cx="9002968" cy="298767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2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Chordata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পারবে;</a:t>
                </a:r>
                <a:endParaRPr lang="en-US" sz="3600" b="1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6350" indent="7938" algn="just">
                  <a:lnSpc>
                    <a:spcPct val="90000"/>
                  </a:lnSpc>
                  <a:defRPr/>
                </a:pPr>
                <a:r>
                  <a:rPr lang="en-SG" sz="32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Chordata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পর্বকে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শ্রেণিবিন্যাস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bn-BD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457200" indent="-457200" algn="just">
                  <a:defRPr/>
                </a:pPr>
                <a:r>
                  <a:rPr lang="en-SG" sz="32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Vertebrata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-এর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শ্রেণিগুলোর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1876" y="522514"/>
            <a:ext cx="9854284" cy="803366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Chorda</a:t>
            </a:r>
            <a:r>
              <a:rPr lang="en-SG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রজ্জু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ata</a:t>
            </a:r>
            <a:r>
              <a:rPr lang="en-SG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4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364343" y="1393371"/>
            <a:ext cx="9840686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পৃষ্ঠ-মধ্যরেখা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দণ্ডাকার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rcRect t="23649" b="18050"/>
          <a:stretch>
            <a:fillRect/>
          </a:stretch>
        </p:blipFill>
        <p:spPr>
          <a:xfrm>
            <a:off x="2260600" y="3439886"/>
            <a:ext cx="7467600" cy="21916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226713" y="920511"/>
            <a:ext cx="7111999" cy="52158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সারাজীবন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95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পৃষ্ঠ-মধ্যরেখা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দণ্ডাকৃতির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নটোকর্ডের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সুষুম্নাকাণ্ড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আজীবন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গলবিলের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দুপাশে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গলবিলীয়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hordate-features_m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597"/>
            <a:ext cx="4191000" cy="36861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2131" y="1668649"/>
            <a:ext cx="389440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 :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408" y="276701"/>
            <a:ext cx="3505200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127" y="1668649"/>
            <a:ext cx="3135658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Urochordata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212458" y="876068"/>
            <a:ext cx="7017684" cy="761206"/>
            <a:chOff x="2431116" y="499554"/>
            <a:chExt cx="7017684" cy="761206"/>
          </a:xfrm>
          <a:noFill/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5849507" y="651160"/>
              <a:ext cx="304800" cy="1588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431116" y="789705"/>
              <a:ext cx="7017684" cy="13855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07074" y="803560"/>
              <a:ext cx="0" cy="45720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444971" y="803560"/>
              <a:ext cx="0" cy="45720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438675" y="790113"/>
              <a:ext cx="0" cy="45720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777986" y="1668649"/>
            <a:ext cx="300086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উপপর্ব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 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Vertebrata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1672" y="2169492"/>
            <a:ext cx="321461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Ascidiacea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1673" y="2734269"/>
            <a:ext cx="3131484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Thaliacea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5935" y="3362979"/>
            <a:ext cx="3048357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Larvacea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8912" y="2752198"/>
            <a:ext cx="305152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Agnatha</a:t>
            </a:r>
            <a:endParaRPr lang="en-US" sz="2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832968" y="2050443"/>
            <a:ext cx="3727210" cy="713432"/>
            <a:chOff x="7051626" y="1871153"/>
            <a:chExt cx="3727210" cy="713432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9264891" y="2060859"/>
              <a:ext cx="381000" cy="158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051626" y="2237504"/>
              <a:ext cx="3727210" cy="13855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063818" y="2251359"/>
              <a:ext cx="0" cy="31498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0598048" y="2417178"/>
              <a:ext cx="333226" cy="158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180003" y="2750726"/>
            <a:ext cx="39457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Gnathostomata</a:t>
            </a:r>
            <a:endParaRPr lang="en-US" sz="2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59585" y="3259885"/>
            <a:ext cx="3837373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Myxini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5853" y="3770874"/>
            <a:ext cx="4572357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Cephalaspidomorphi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885" y="4613554"/>
            <a:ext cx="367181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Chondrichthyes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0394" y="5086278"/>
            <a:ext cx="373484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Actinopterygii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31659" y="5634632"/>
            <a:ext cx="3914958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: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Sarcopterygii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9204" y="6190775"/>
            <a:ext cx="3420398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Amphibia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55646" y="5635115"/>
            <a:ext cx="266700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Reptilia</a:t>
            </a:r>
            <a:endParaRPr lang="en-US" sz="2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42371" y="5083417"/>
            <a:ext cx="266700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Ave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35063" y="4613553"/>
            <a:ext cx="292865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:</a:t>
            </a:r>
            <a:r>
              <a:rPr lang="bn-BD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Mammalia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819266" y="2050444"/>
            <a:ext cx="393192" cy="1557846"/>
            <a:chOff x="2037924" y="1642555"/>
            <a:chExt cx="393192" cy="1557846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1268509" y="2417999"/>
              <a:ext cx="1557846" cy="69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050116" y="1960007"/>
              <a:ext cx="381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050116" y="2565125"/>
              <a:ext cx="381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037924" y="3183690"/>
              <a:ext cx="381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084823" y="3178391"/>
            <a:ext cx="381000" cy="874062"/>
            <a:chOff x="6261916" y="2985246"/>
            <a:chExt cx="381000" cy="874062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5836021" y="3415553"/>
              <a:ext cx="874062" cy="1344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261916" y="3322642"/>
              <a:ext cx="381000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1916" y="3845490"/>
              <a:ext cx="381000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951558" y="3206096"/>
            <a:ext cx="6650185" cy="3010921"/>
            <a:chOff x="4170216" y="3026806"/>
            <a:chExt cx="6650185" cy="3010921"/>
          </a:xfrm>
        </p:grpSpPr>
        <p:cxnSp>
          <p:nvCxnSpPr>
            <p:cNvPr id="32" name="Straight Arrow Connector 31"/>
            <p:cNvCxnSpPr/>
            <p:nvPr/>
          </p:nvCxnSpPr>
          <p:spPr>
            <a:xfrm rot="16200000" flipH="1">
              <a:off x="5445822" y="5097451"/>
              <a:ext cx="1879737" cy="816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6373092" y="4171845"/>
              <a:ext cx="4447309" cy="158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0221426" y="3603368"/>
              <a:ext cx="1155228" cy="2104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>
              <a:off x="4170216" y="4649013"/>
              <a:ext cx="2230582" cy="1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6387834" y="4649012"/>
              <a:ext cx="2216727" cy="2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>
              <a:off x="4616889" y="5149440"/>
              <a:ext cx="1773382" cy="27709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390338" y="5177149"/>
              <a:ext cx="1849322" cy="1039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20452" y="5674251"/>
              <a:ext cx="969820" cy="13854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6390335" y="5686658"/>
              <a:ext cx="1045730" cy="1446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4" grpId="0"/>
      <p:bldP spid="17" grpId="0"/>
      <p:bldP spid="18" grpId="0"/>
      <p:bldP spid="19" grpId="0"/>
      <p:bldP spid="23" grpId="0"/>
      <p:bldP spid="25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</TotalTime>
  <Words>1423</Words>
  <Application>Microsoft Office PowerPoint</Application>
  <PresentationFormat>Custom</PresentationFormat>
  <Paragraphs>218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পর্ব : Chordata (ল্যাটিন Chorda রজ্জু ata বহন করা)</vt:lpstr>
      <vt:lpstr>Slide 8</vt:lpstr>
      <vt:lpstr>Slide 9</vt:lpstr>
      <vt:lpstr>Slide 10</vt:lpstr>
      <vt:lpstr>উপপর্ব-১ : Urochordata : টিউনেকেটা</vt:lpstr>
      <vt:lpstr>Slide 12</vt:lpstr>
      <vt:lpstr>উপপর্ব-২ : Cephalochordata (‍Acraniata)</vt:lpstr>
      <vt:lpstr>উপপর্ব-৩ : Vertebrata : মেরুদণ্ডী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678</cp:revision>
  <dcterms:created xsi:type="dcterms:W3CDTF">2020-08-13T13:55:06Z</dcterms:created>
  <dcterms:modified xsi:type="dcterms:W3CDTF">2021-05-31T21:05:29Z</dcterms:modified>
</cp:coreProperties>
</file>