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6" r:id="rId2"/>
    <p:sldId id="270" r:id="rId3"/>
    <p:sldId id="282" r:id="rId4"/>
    <p:sldId id="271" r:id="rId5"/>
    <p:sldId id="277" r:id="rId6"/>
    <p:sldId id="272" r:id="rId7"/>
    <p:sldId id="273" r:id="rId8"/>
    <p:sldId id="289" r:id="rId9"/>
    <p:sldId id="257" r:id="rId10"/>
    <p:sldId id="262" r:id="rId11"/>
    <p:sldId id="263" r:id="rId12"/>
    <p:sldId id="264" r:id="rId13"/>
    <p:sldId id="260" r:id="rId14"/>
    <p:sldId id="258" r:id="rId15"/>
    <p:sldId id="259" r:id="rId16"/>
    <p:sldId id="261" r:id="rId17"/>
    <p:sldId id="265" r:id="rId18"/>
    <p:sldId id="281" r:id="rId19"/>
    <p:sldId id="278" r:id="rId20"/>
    <p:sldId id="285" r:id="rId21"/>
    <p:sldId id="279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rhana tasmin" initials="ft" lastIdx="1" clrIdx="0">
    <p:extLst>
      <p:ext uri="{19B8F6BF-5375-455C-9EA6-DF929625EA0E}">
        <p15:presenceInfo xmlns:p15="http://schemas.microsoft.com/office/powerpoint/2012/main" userId="dbf78109e218279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818" autoAdjust="0"/>
  </p:normalViewPr>
  <p:slideViewPr>
    <p:cSldViewPr snapToGrid="0">
      <p:cViewPr varScale="1">
        <p:scale>
          <a:sx n="69" d="100"/>
          <a:sy n="69" d="100"/>
        </p:scale>
        <p:origin x="756" y="-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theme" Target="theme/theme1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presProps" Target="pres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commentAuthors" Target="commentAuthor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57C9C-1372-4AD4-81A2-4C8C809F959E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EB23-1B08-46C6-BE54-B999EBBC582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6704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57C9C-1372-4AD4-81A2-4C8C809F959E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EB23-1B08-46C6-BE54-B999EBBC5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344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57C9C-1372-4AD4-81A2-4C8C809F959E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EB23-1B08-46C6-BE54-B999EBBC5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596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57C9C-1372-4AD4-81A2-4C8C809F959E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EB23-1B08-46C6-BE54-B999EBBC582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663804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57C9C-1372-4AD4-81A2-4C8C809F959E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EB23-1B08-46C6-BE54-B999EBBC5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516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57C9C-1372-4AD4-81A2-4C8C809F959E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EB23-1B08-46C6-BE54-B999EBBC582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851900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57C9C-1372-4AD4-81A2-4C8C809F959E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EB23-1B08-46C6-BE54-B999EBBC5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2334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57C9C-1372-4AD4-81A2-4C8C809F959E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EB23-1B08-46C6-BE54-B999EBBC5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0367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57C9C-1372-4AD4-81A2-4C8C809F959E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EB23-1B08-46C6-BE54-B999EBBC5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185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57C9C-1372-4AD4-81A2-4C8C809F959E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EB23-1B08-46C6-BE54-B999EBBC5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25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57C9C-1372-4AD4-81A2-4C8C809F959E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EB23-1B08-46C6-BE54-B999EBBC5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325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57C9C-1372-4AD4-81A2-4C8C809F959E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EB23-1B08-46C6-BE54-B999EBBC5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168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57C9C-1372-4AD4-81A2-4C8C809F959E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EB23-1B08-46C6-BE54-B999EBBC5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457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57C9C-1372-4AD4-81A2-4C8C809F959E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EB23-1B08-46C6-BE54-B999EBBC5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268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57C9C-1372-4AD4-81A2-4C8C809F959E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EB23-1B08-46C6-BE54-B999EBBC5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661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57C9C-1372-4AD4-81A2-4C8C809F959E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EB23-1B08-46C6-BE54-B999EBBC5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722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57C9C-1372-4AD4-81A2-4C8C809F959E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EB23-1B08-46C6-BE54-B999EBBC5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512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F257C9C-1372-4AD4-81A2-4C8C809F959E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561EB23-1B08-46C6-BE54-B999EBBC5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3042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 /><Relationship Id="rId2" Type="http://schemas.openxmlformats.org/officeDocument/2006/relationships/image" Target="../media/image34.jpe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 /><Relationship Id="rId2" Type="http://schemas.openxmlformats.org/officeDocument/2006/relationships/image" Target="../media/image37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39.jpeg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 /><Relationship Id="rId2" Type="http://schemas.openxmlformats.org/officeDocument/2006/relationships/image" Target="../media/image43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47.jpeg" /><Relationship Id="rId5" Type="http://schemas.openxmlformats.org/officeDocument/2006/relationships/image" Target="../media/image46.jpeg" /><Relationship Id="rId4" Type="http://schemas.openxmlformats.org/officeDocument/2006/relationships/image" Target="../media/image45.png" 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 /><Relationship Id="rId3" Type="http://schemas.openxmlformats.org/officeDocument/2006/relationships/image" Target="../media/image49.jpeg" /><Relationship Id="rId7" Type="http://schemas.openxmlformats.org/officeDocument/2006/relationships/image" Target="../media/image53.jpeg" /><Relationship Id="rId2" Type="http://schemas.openxmlformats.org/officeDocument/2006/relationships/image" Target="../media/image48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52.jpeg" /><Relationship Id="rId5" Type="http://schemas.openxmlformats.org/officeDocument/2006/relationships/image" Target="../media/image51.jpeg" /><Relationship Id="rId10" Type="http://schemas.openxmlformats.org/officeDocument/2006/relationships/image" Target="../media/image56.jpeg" /><Relationship Id="rId4" Type="http://schemas.openxmlformats.org/officeDocument/2006/relationships/image" Target="../media/image50.jpeg" /><Relationship Id="rId9" Type="http://schemas.openxmlformats.org/officeDocument/2006/relationships/image" Target="../media/image55.jpeg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 /><Relationship Id="rId3" Type="http://schemas.openxmlformats.org/officeDocument/2006/relationships/image" Target="../media/image3.jpeg" /><Relationship Id="rId7" Type="http://schemas.openxmlformats.org/officeDocument/2006/relationships/image" Target="../media/image7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6.jpeg" /><Relationship Id="rId5" Type="http://schemas.openxmlformats.org/officeDocument/2006/relationships/image" Target="../media/image5.jpeg" /><Relationship Id="rId4" Type="http://schemas.openxmlformats.org/officeDocument/2006/relationships/image" Target="../media/image4.jpeg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 /><Relationship Id="rId1" Type="http://schemas.openxmlformats.org/officeDocument/2006/relationships/slideLayout" Target="../slideLayouts/slideLayout3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7" Type="http://schemas.openxmlformats.org/officeDocument/2006/relationships/image" Target="../media/image14.jpe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3.jpeg" /><Relationship Id="rId5" Type="http://schemas.openxmlformats.org/officeDocument/2006/relationships/image" Target="../media/image12.jpeg" /><Relationship Id="rId4" Type="http://schemas.openxmlformats.org/officeDocument/2006/relationships/image" Target="../media/image11.jpeg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8.jpeg" 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 /><Relationship Id="rId13" Type="http://schemas.openxmlformats.org/officeDocument/2006/relationships/image" Target="../media/image30.jpeg" /><Relationship Id="rId3" Type="http://schemas.openxmlformats.org/officeDocument/2006/relationships/image" Target="../media/image20.jpeg" /><Relationship Id="rId7" Type="http://schemas.openxmlformats.org/officeDocument/2006/relationships/image" Target="../media/image24.jpeg" /><Relationship Id="rId12" Type="http://schemas.openxmlformats.org/officeDocument/2006/relationships/image" Target="../media/image29.jpeg" /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3.jpeg" /><Relationship Id="rId11" Type="http://schemas.openxmlformats.org/officeDocument/2006/relationships/image" Target="../media/image28.jpeg" /><Relationship Id="rId5" Type="http://schemas.openxmlformats.org/officeDocument/2006/relationships/image" Target="../media/image22.jpeg" /><Relationship Id="rId15" Type="http://schemas.openxmlformats.org/officeDocument/2006/relationships/image" Target="../media/image32.jpeg" /><Relationship Id="rId10" Type="http://schemas.openxmlformats.org/officeDocument/2006/relationships/image" Target="../media/image27.jpeg" /><Relationship Id="rId4" Type="http://schemas.openxmlformats.org/officeDocument/2006/relationships/image" Target="../media/image21.jpeg" /><Relationship Id="rId9" Type="http://schemas.openxmlformats.org/officeDocument/2006/relationships/image" Target="../media/image26.jpeg" /><Relationship Id="rId14" Type="http://schemas.openxmlformats.org/officeDocument/2006/relationships/image" Target="../media/image31.jpeg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22321-6117-5740-A251-DC5764957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4599" y="326099"/>
            <a:ext cx="10040144" cy="1280300"/>
          </a:xfrm>
        </p:spPr>
        <p:txBody>
          <a:bodyPr>
            <a:noAutofit/>
          </a:bodyPr>
          <a:lstStyle/>
          <a:p>
            <a:r>
              <a:rPr lang="en-US" sz="2400" b="1"/>
              <a:t>জাতীয় বিশ্ববিদ্যালয়ের অন-লাইন ক্লাসে সবাইকে স্বাগতম</a:t>
            </a:r>
            <a:br>
              <a:rPr lang="en-US" sz="2400" b="1"/>
            </a:br>
            <a:r>
              <a:rPr lang="en-US" sz="2400" b="1"/>
              <a:t>করোনাকালীন শিক্ষা-কার্যক্রম চলমান রাখার স্বার্থে  জাতীয় বিশ্ববিদ্যালয়ের উদ্যোগে অন-লাইন ক্লাসে সংযুক্ত হতে পেরে আমি আনন্দিত। </a:t>
            </a:r>
            <a:br>
              <a:rPr lang="en-US" sz="2400" b="1"/>
            </a:br>
            <a:r>
              <a:rPr lang="en-US" sz="2400" b="1"/>
              <a:t>সবাইকে স্বাস্থ্যবিধি মেনে চলার আহ্বান জানাচ্ছি।  </a:t>
            </a:r>
            <a:br>
              <a:rPr lang="en-US" sz="2400" b="1"/>
            </a:br>
            <a:r>
              <a:rPr lang="en-US" sz="2400" b="1"/>
              <a:t>   </a:t>
            </a:r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5991869D-BC6F-FD40-BBB9-85D783DBEE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36" y="1990857"/>
            <a:ext cx="4983163" cy="4541043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910C44B-20FD-5A4D-BD5A-6155D32C339D}"/>
              </a:ext>
            </a:extLst>
          </p:cNvPr>
          <p:cNvSpPr txBox="1"/>
          <p:nvPr/>
        </p:nvSpPr>
        <p:spPr>
          <a:xfrm>
            <a:off x="6095998" y="1649888"/>
            <a:ext cx="57034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/>
              <a:t>#বিষয়ঃ শিল্প মনোবিজ্ঞান</a:t>
            </a:r>
          </a:p>
          <a:p>
            <a:pPr algn="l"/>
            <a:r>
              <a:rPr lang="en-US" sz="2400" b="1"/>
              <a:t>প্রোগ্রামঃ বি.এ/ বি.এস.এস. ও বি.এসসি. (পাস)  </a:t>
            </a:r>
          </a:p>
          <a:p>
            <a:pPr algn="l"/>
            <a:r>
              <a:rPr lang="en-US" sz="2400" b="1"/>
              <a:t>কোর্স কোর্ডঃ ১৩৩৪০১</a:t>
            </a:r>
          </a:p>
          <a:p>
            <a:pPr algn="l"/>
            <a:r>
              <a:rPr lang="en-US" sz="2400" b="1"/>
              <a:t>কোর্সের নামঃ শিল্প মনোবিজ্ঞান</a:t>
            </a:r>
          </a:p>
          <a:p>
            <a:pPr algn="l"/>
            <a:r>
              <a:rPr lang="en-US" sz="2400" b="1"/>
              <a:t>লেকচার নম্বরঃ০১</a:t>
            </a:r>
          </a:p>
          <a:p>
            <a:pPr algn="l"/>
            <a:r>
              <a:rPr lang="en-US" sz="2400" b="1"/>
              <a:t>লেকচারের শিরোনামঃশিল্প মনোবিজ্ঞান  </a:t>
            </a:r>
          </a:p>
          <a:p>
            <a:pPr algn="l"/>
            <a:r>
              <a:rPr lang="en-US" sz="2400" b="1"/>
              <a:t>অধ্যায় : ১ম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A5E349-07E4-C549-8459-CFB9B54809D2}"/>
              </a:ext>
            </a:extLst>
          </p:cNvPr>
          <p:cNvSpPr txBox="1"/>
          <p:nvPr/>
        </p:nvSpPr>
        <p:spPr>
          <a:xfrm rot="10800000" flipV="1">
            <a:off x="6721074" y="4740365"/>
            <a:ext cx="57034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/>
              <a:t># শিক্ষকের নামঃ ফারহানা তাসমিন</a:t>
            </a:r>
          </a:p>
          <a:p>
            <a:pPr algn="l"/>
            <a:r>
              <a:rPr lang="en-US" sz="2400" b="1"/>
              <a:t>পদবিঃ প্রভাষক (মনোবিজ্ঞান)</a:t>
            </a:r>
          </a:p>
          <a:p>
            <a:pPr algn="l"/>
            <a:r>
              <a:rPr lang="en-US" sz="2400" b="1"/>
              <a:t>কলেজের নামঃ আব্দুল আউয়াল কলেজ, শ্রীপুর , গাজীপুর। </a:t>
            </a:r>
          </a:p>
          <a:p>
            <a:pPr algn="l"/>
            <a:r>
              <a:rPr lang="en-US" sz="2400" b="1"/>
              <a:t>Email: mitutasmin81@gmail. com      </a:t>
            </a:r>
          </a:p>
        </p:txBody>
      </p:sp>
    </p:spTree>
    <p:extLst>
      <p:ext uri="{BB962C8B-B14F-4D97-AF65-F5344CB8AC3E}">
        <p14:creationId xmlns:p14="http://schemas.microsoft.com/office/powerpoint/2010/main" val="3069180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ere are five areas you can pursue with a degree in applied psychology">
            <a:extLst>
              <a:ext uri="{FF2B5EF4-FFF2-40B4-BE49-F238E27FC236}">
                <a16:creationId xmlns:a16="http://schemas.microsoft.com/office/drawing/2014/main" id="{10089479-D06A-418A-8EF2-E21DACFE3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944" y="2341419"/>
            <a:ext cx="5805055" cy="4516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What is the difference between Basic Psychology and Applied ...">
            <a:extLst>
              <a:ext uri="{FF2B5EF4-FFF2-40B4-BE49-F238E27FC236}">
                <a16:creationId xmlns:a16="http://schemas.microsoft.com/office/drawing/2014/main" id="{0198181C-93D4-411E-A5B6-EBE49AF6B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341418"/>
            <a:ext cx="6386945" cy="4516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E7A426EF-C1F2-45AC-8608-E8CB28BDF754}"/>
              </a:ext>
            </a:extLst>
          </p:cNvPr>
          <p:cNvSpPr/>
          <p:nvPr/>
        </p:nvSpPr>
        <p:spPr>
          <a:xfrm>
            <a:off x="5085269" y="0"/>
            <a:ext cx="7106731" cy="253538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err="1">
                <a:solidFill>
                  <a:schemeClr val="bg2">
                    <a:lumMod val="20000"/>
                    <a:lumOff val="80000"/>
                  </a:schemeClr>
                </a:solidFill>
              </a:rPr>
              <a:t>ফলিত</a:t>
            </a:r>
            <a:r>
              <a:rPr lang="en-US" sz="320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err="1">
                <a:solidFill>
                  <a:schemeClr val="bg2">
                    <a:lumMod val="20000"/>
                    <a:lumOff val="80000"/>
                  </a:schemeClr>
                </a:solidFill>
              </a:rPr>
              <a:t>মনোবিজ্ঞান</a:t>
            </a:r>
            <a:r>
              <a:rPr lang="en-US" sz="320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err="1">
                <a:solidFill>
                  <a:schemeClr val="bg2">
                    <a:lumMod val="20000"/>
                    <a:lumOff val="80000"/>
                  </a:schemeClr>
                </a:solidFill>
              </a:rPr>
              <a:t>প্রাত্যহিক</a:t>
            </a:r>
            <a:r>
              <a:rPr lang="en-US" sz="320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err="1">
                <a:solidFill>
                  <a:schemeClr val="bg2">
                    <a:lumMod val="20000"/>
                    <a:lumOff val="80000"/>
                  </a:schemeClr>
                </a:solidFill>
              </a:rPr>
              <a:t>জীবনের</a:t>
            </a:r>
            <a:r>
              <a:rPr lang="en-US" sz="320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err="1">
                <a:solidFill>
                  <a:schemeClr val="bg2">
                    <a:lumMod val="20000"/>
                    <a:lumOff val="80000"/>
                  </a:schemeClr>
                </a:solidFill>
              </a:rPr>
              <a:t>বিভিন্ন</a:t>
            </a:r>
            <a:r>
              <a:rPr lang="en-US" sz="320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err="1">
                <a:solidFill>
                  <a:schemeClr val="bg2">
                    <a:lumMod val="20000"/>
                    <a:lumOff val="80000"/>
                  </a:schemeClr>
                </a:solidFill>
              </a:rPr>
              <a:t>সমস্যা</a:t>
            </a:r>
            <a:r>
              <a:rPr lang="en-US" sz="320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err="1">
                <a:solidFill>
                  <a:schemeClr val="bg2">
                    <a:lumMod val="20000"/>
                    <a:lumOff val="80000"/>
                  </a:schemeClr>
                </a:solidFill>
              </a:rPr>
              <a:t>নিরসনের</a:t>
            </a:r>
            <a:r>
              <a:rPr lang="en-US" sz="320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err="1">
                <a:solidFill>
                  <a:schemeClr val="bg2">
                    <a:lumMod val="20000"/>
                    <a:lumOff val="80000"/>
                  </a:schemeClr>
                </a:solidFill>
              </a:rPr>
              <a:t>কাজে</a:t>
            </a:r>
            <a:r>
              <a:rPr lang="en-US" sz="320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err="1">
                <a:solidFill>
                  <a:schemeClr val="bg2">
                    <a:lumMod val="20000"/>
                    <a:lumOff val="80000"/>
                  </a:schemeClr>
                </a:solidFill>
              </a:rPr>
              <a:t>মনোবিজ্ঞানের</a:t>
            </a:r>
            <a:r>
              <a:rPr lang="en-US" sz="320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err="1">
                <a:solidFill>
                  <a:schemeClr val="bg2">
                    <a:lumMod val="20000"/>
                    <a:lumOff val="80000"/>
                  </a:schemeClr>
                </a:solidFill>
              </a:rPr>
              <a:t>মূলনীতিগুলোকে</a:t>
            </a:r>
            <a:r>
              <a:rPr lang="en-US" sz="320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err="1">
                <a:solidFill>
                  <a:schemeClr val="bg2">
                    <a:lumMod val="20000"/>
                    <a:lumOff val="80000"/>
                  </a:schemeClr>
                </a:solidFill>
              </a:rPr>
              <a:t>প্রয়োগ</a:t>
            </a:r>
            <a:r>
              <a:rPr lang="en-US" sz="320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err="1">
                <a:solidFill>
                  <a:schemeClr val="bg2">
                    <a:lumMod val="20000"/>
                    <a:lumOff val="80000"/>
                  </a:schemeClr>
                </a:solidFill>
              </a:rPr>
              <a:t>করে।</a:t>
            </a:r>
            <a:endParaRPr lang="en-US" sz="320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01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20 Different Types of Psychologists and What They Do">
            <a:extLst>
              <a:ext uri="{FF2B5EF4-FFF2-40B4-BE49-F238E27FC236}">
                <a16:creationId xmlns:a16="http://schemas.microsoft.com/office/drawing/2014/main" id="{2C1BA8EC-ACBD-47C5-9CE9-F3015BAC2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402"/>
            <a:ext cx="12192000" cy="5180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8E117C57-0B2B-4DD6-A2B2-06276B1E0679}"/>
              </a:ext>
            </a:extLst>
          </p:cNvPr>
          <p:cNvSpPr/>
          <p:nvPr/>
        </p:nvSpPr>
        <p:spPr>
          <a:xfrm>
            <a:off x="3530204" y="-729851"/>
            <a:ext cx="8661796" cy="3301602"/>
          </a:xfrm>
          <a:prstGeom prst="horizontalScroll">
            <a:avLst>
              <a:gd name="adj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ফলিত</a:t>
            </a:r>
            <a:r>
              <a:rPr lang="en-US"/>
              <a:t> </a:t>
            </a:r>
            <a:r>
              <a:rPr lang="en-US" err="1"/>
              <a:t>মনোবিজ্ঞানকে</a:t>
            </a:r>
            <a:r>
              <a:rPr lang="en-US"/>
              <a:t> </a:t>
            </a:r>
            <a:r>
              <a:rPr lang="en-US" err="1"/>
              <a:t>সংক্ষেপে</a:t>
            </a:r>
            <a:r>
              <a:rPr lang="en-US"/>
              <a:t> </a:t>
            </a:r>
            <a:r>
              <a:rPr lang="en-US" err="1"/>
              <a:t>ব্যবহারিক</a:t>
            </a:r>
            <a:r>
              <a:rPr lang="en-US"/>
              <a:t> </a:t>
            </a:r>
            <a:r>
              <a:rPr lang="en-US" err="1"/>
              <a:t>মনোবিজ্ঞান</a:t>
            </a:r>
            <a:r>
              <a:rPr lang="en-US"/>
              <a:t> </a:t>
            </a:r>
            <a:r>
              <a:rPr lang="en-US" err="1"/>
              <a:t>বা</a:t>
            </a:r>
            <a:r>
              <a:rPr lang="en-US"/>
              <a:t> </a:t>
            </a:r>
            <a:r>
              <a:rPr lang="en-US" err="1"/>
              <a:t>প্রয়োগ</a:t>
            </a:r>
            <a:r>
              <a:rPr lang="en-US"/>
              <a:t> </a:t>
            </a:r>
            <a:r>
              <a:rPr lang="en-US" err="1"/>
              <a:t>সংক্রান্ত</a:t>
            </a:r>
            <a:r>
              <a:rPr lang="en-US"/>
              <a:t> </a:t>
            </a:r>
            <a:r>
              <a:rPr lang="en-US" err="1"/>
              <a:t>মনোবিজ্ঞান</a:t>
            </a:r>
            <a:r>
              <a:rPr lang="en-US"/>
              <a:t> </a:t>
            </a:r>
            <a:r>
              <a:rPr lang="en-US" err="1"/>
              <a:t>বলা</a:t>
            </a:r>
            <a:r>
              <a:rPr lang="en-US"/>
              <a:t> </a:t>
            </a:r>
            <a:r>
              <a:rPr lang="en-US" err="1"/>
              <a:t>হয়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A326FB6A-B1FE-49D8-9BCB-C5CACDA83DD0}"/>
              </a:ext>
            </a:extLst>
          </p:cNvPr>
          <p:cNvSpPr/>
          <p:nvPr/>
        </p:nvSpPr>
        <p:spPr>
          <a:xfrm>
            <a:off x="4031673" y="1467446"/>
            <a:ext cx="8160327" cy="231370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ম্যাককরমিক  </a:t>
            </a:r>
            <a:r>
              <a:rPr lang="en-US" sz="2400" err="1"/>
              <a:t>এবং</a:t>
            </a:r>
            <a:r>
              <a:rPr lang="en-US" sz="2400"/>
              <a:t> </a:t>
            </a:r>
            <a:r>
              <a:rPr lang="en-US" sz="2400" err="1"/>
              <a:t>টফিনের</a:t>
            </a:r>
            <a:r>
              <a:rPr lang="en-US" sz="2400"/>
              <a:t> </a:t>
            </a:r>
            <a:r>
              <a:rPr lang="en-US" sz="2400" err="1"/>
              <a:t>মতে</a:t>
            </a:r>
            <a:r>
              <a:rPr lang="en-US" sz="2400"/>
              <a:t> ,” </a:t>
            </a:r>
            <a:r>
              <a:rPr lang="en-US" sz="2400" err="1"/>
              <a:t>শিল্প</a:t>
            </a:r>
            <a:r>
              <a:rPr lang="en-US" sz="2400"/>
              <a:t> </a:t>
            </a:r>
            <a:r>
              <a:rPr lang="en-US" sz="2400" err="1"/>
              <a:t>মনোবিজ্ঞান</a:t>
            </a:r>
            <a:r>
              <a:rPr lang="en-US" sz="2400"/>
              <a:t> </a:t>
            </a:r>
            <a:r>
              <a:rPr lang="en-US" sz="2400" err="1"/>
              <a:t>মানুষের</a:t>
            </a:r>
            <a:r>
              <a:rPr lang="en-US" sz="2400"/>
              <a:t> </a:t>
            </a:r>
            <a:r>
              <a:rPr lang="en-US" sz="2400" err="1"/>
              <a:t>আচরণের</a:t>
            </a:r>
            <a:r>
              <a:rPr lang="en-US" sz="2400"/>
              <a:t>   </a:t>
            </a:r>
            <a:r>
              <a:rPr lang="en-US" sz="2400" err="1"/>
              <a:t>ঐসব</a:t>
            </a:r>
            <a:r>
              <a:rPr lang="en-US" sz="2400"/>
              <a:t> </a:t>
            </a:r>
            <a:r>
              <a:rPr lang="en-US" sz="2400" err="1"/>
              <a:t>বিষয়</a:t>
            </a:r>
            <a:r>
              <a:rPr lang="en-US" sz="2400"/>
              <a:t> </a:t>
            </a:r>
            <a:r>
              <a:rPr lang="en-US" sz="2400" err="1"/>
              <a:t>নিয়ে</a:t>
            </a:r>
            <a:r>
              <a:rPr lang="en-US" sz="2400"/>
              <a:t> </a:t>
            </a:r>
            <a:r>
              <a:rPr lang="en-US" sz="2400" err="1"/>
              <a:t>পর্যালোচনা</a:t>
            </a:r>
            <a:r>
              <a:rPr lang="en-US" sz="2400"/>
              <a:t> </a:t>
            </a:r>
            <a:r>
              <a:rPr lang="en-US" sz="2400" err="1"/>
              <a:t>করে</a:t>
            </a:r>
            <a:r>
              <a:rPr lang="en-US" sz="2400"/>
              <a:t> </a:t>
            </a:r>
            <a:r>
              <a:rPr lang="en-US" sz="2400" err="1"/>
              <a:t>যা</a:t>
            </a:r>
            <a:r>
              <a:rPr lang="en-US" sz="2400"/>
              <a:t> </a:t>
            </a:r>
            <a:r>
              <a:rPr lang="en-US" sz="2400" err="1"/>
              <a:t>পণ্য</a:t>
            </a:r>
            <a:r>
              <a:rPr lang="en-US" sz="2400"/>
              <a:t> ও </a:t>
            </a:r>
            <a:r>
              <a:rPr lang="en-US" sz="2400" err="1"/>
              <a:t>সেবার</a:t>
            </a:r>
            <a:r>
              <a:rPr lang="en-US" sz="2400"/>
              <a:t> </a:t>
            </a:r>
            <a:r>
              <a:rPr lang="en-US" sz="2400" err="1"/>
              <a:t>উৎপাদন</a:t>
            </a:r>
            <a:r>
              <a:rPr lang="en-US" sz="2400"/>
              <a:t>  , </a:t>
            </a:r>
            <a:r>
              <a:rPr lang="en-US" sz="2400" err="1"/>
              <a:t>বন্টন</a:t>
            </a:r>
            <a:r>
              <a:rPr lang="en-US" sz="2400"/>
              <a:t> ও </a:t>
            </a:r>
            <a:r>
              <a:rPr lang="en-US" sz="2400" err="1"/>
              <a:t>ভোগের</a:t>
            </a:r>
            <a:r>
              <a:rPr lang="en-US" sz="2400"/>
              <a:t> </a:t>
            </a:r>
            <a:r>
              <a:rPr lang="en-US" sz="2400" err="1"/>
              <a:t>সাথে</a:t>
            </a:r>
            <a:r>
              <a:rPr lang="en-US" sz="2400"/>
              <a:t> </a:t>
            </a:r>
            <a:r>
              <a:rPr lang="en-US" sz="2400" err="1"/>
              <a:t>জড়িত</a:t>
            </a:r>
            <a:r>
              <a:rPr lang="en-US" sz="2400"/>
              <a:t> ।”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833E3124-FCCC-4BFE-A223-AB69A86D30B4}"/>
              </a:ext>
            </a:extLst>
          </p:cNvPr>
          <p:cNvSpPr/>
          <p:nvPr/>
        </p:nvSpPr>
        <p:spPr>
          <a:xfrm>
            <a:off x="7094286" y="0"/>
            <a:ext cx="3089563" cy="18983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ফলিত</a:t>
            </a:r>
            <a:r>
              <a:rPr lang="en-US"/>
              <a:t> </a:t>
            </a:r>
            <a:r>
              <a:rPr lang="en-US" err="1"/>
              <a:t>মনোবিজ্ঞান</a:t>
            </a:r>
            <a:r>
              <a:rPr lang="en-US"/>
              <a:t> </a:t>
            </a:r>
            <a:r>
              <a:rPr lang="en-US" err="1"/>
              <a:t>হিসেবে</a:t>
            </a:r>
            <a:r>
              <a:rPr lang="en-US"/>
              <a:t> </a:t>
            </a:r>
            <a:r>
              <a:rPr lang="en-US" err="1"/>
              <a:t>শিল্প</a:t>
            </a:r>
            <a:r>
              <a:rPr lang="en-US"/>
              <a:t> </a:t>
            </a:r>
            <a:r>
              <a:rPr lang="en-US" err="1"/>
              <a:t>মনোবিজ্ঞান</a:t>
            </a:r>
            <a:endParaRPr lang="en-US"/>
          </a:p>
        </p:txBody>
      </p:sp>
      <p:pic>
        <p:nvPicPr>
          <p:cNvPr id="7170" name="Picture 2" descr="পণ্য ও সেবা কিনে ক্ষতিগ্রস্ত হলে ...">
            <a:extLst>
              <a:ext uri="{FF2B5EF4-FFF2-40B4-BE49-F238E27FC236}">
                <a16:creationId xmlns:a16="http://schemas.microsoft.com/office/drawing/2014/main" id="{D22E3784-E9E4-4AF9-8BA5-70DECB3C9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68" y="3429000"/>
            <a:ext cx="4357687" cy="3225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Economics Production Distribution Exchange Consumption The function of">
            <a:extLst>
              <a:ext uri="{FF2B5EF4-FFF2-40B4-BE49-F238E27FC236}">
                <a16:creationId xmlns:a16="http://schemas.microsoft.com/office/drawing/2014/main" id="{CDEE4D3E-2942-426B-9C22-3A18E2FE4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255" y="3350202"/>
            <a:ext cx="3591795" cy="3383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ভোগ ব্যয় ও সঞ্চয়ের মধ্যে ভারসাম্য ...">
            <a:extLst>
              <a:ext uri="{FF2B5EF4-FFF2-40B4-BE49-F238E27FC236}">
                <a16:creationId xmlns:a16="http://schemas.microsoft.com/office/drawing/2014/main" id="{BA22C123-6C4B-44D7-AE32-696468F95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0049" y="3350202"/>
            <a:ext cx="3707601" cy="3383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399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ncrease Production Stock Illustrations – 2,048 Increase ...">
            <a:extLst>
              <a:ext uri="{FF2B5EF4-FFF2-40B4-BE49-F238E27FC236}">
                <a16:creationId xmlns:a16="http://schemas.microsoft.com/office/drawing/2014/main" id="{64852FF6-F3D7-4A28-ADCA-07F574882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72" y="1730906"/>
            <a:ext cx="11263745" cy="4794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xplosion: 14 Points 3">
            <a:extLst>
              <a:ext uri="{FF2B5EF4-FFF2-40B4-BE49-F238E27FC236}">
                <a16:creationId xmlns:a16="http://schemas.microsoft.com/office/drawing/2014/main" id="{A014280C-EFA8-4997-8AE0-1729A9720ED2}"/>
              </a:ext>
            </a:extLst>
          </p:cNvPr>
          <p:cNvSpPr/>
          <p:nvPr/>
        </p:nvSpPr>
        <p:spPr>
          <a:xfrm>
            <a:off x="6096000" y="0"/>
            <a:ext cx="6040583" cy="162007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কর্মচারীদের দক্ষতা ও মনোবল বৃদ্ধি  ও কর্মসন্তুষ্টি সাধন হলো শিল্প মনোবিজ্ঞানের লক্ষ্য। </a:t>
            </a:r>
            <a:endParaRPr lang="en-US" sz="2000" b="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227F98-BBD6-424C-98DF-830B246B732D}"/>
              </a:ext>
            </a:extLst>
          </p:cNvPr>
          <p:cNvSpPr txBox="1"/>
          <p:nvPr/>
        </p:nvSpPr>
        <p:spPr>
          <a:xfrm>
            <a:off x="4371974" y="1925242"/>
            <a:ext cx="489704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>
                <a:solidFill>
                  <a:schemeClr val="bg1"/>
                </a:solidFill>
              </a:rPr>
              <a:t>শিল্প মনোবিজ্ঞানের প্রধান উদ্দেশ্য হলো শিল্প কারখানায় উৎপাদন বৃদ্ধিতে সাহায্য করা     </a:t>
            </a:r>
            <a:endParaRPr lang="en-US" sz="3200" b="1"/>
          </a:p>
        </p:txBody>
      </p:sp>
    </p:spTree>
    <p:extLst>
      <p:ext uri="{BB962C8B-B14F-4D97-AF65-F5344CB8AC3E}">
        <p14:creationId xmlns:p14="http://schemas.microsoft.com/office/powerpoint/2010/main" val="171208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What Do Industrial/Organizational Psychologists Do? | Elmhurst ...">
            <a:extLst>
              <a:ext uri="{FF2B5EF4-FFF2-40B4-BE49-F238E27FC236}">
                <a16:creationId xmlns:a16="http://schemas.microsoft.com/office/drawing/2014/main" id="{B398D967-4DBC-4483-BB03-B0E57A7E0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5" y="1482436"/>
            <a:ext cx="12053455" cy="522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8D81CE8B-768A-4689-8C86-4632DBEF85A8}"/>
              </a:ext>
            </a:extLst>
          </p:cNvPr>
          <p:cNvSpPr/>
          <p:nvPr/>
        </p:nvSpPr>
        <p:spPr>
          <a:xfrm>
            <a:off x="4932218" y="0"/>
            <a:ext cx="7259782" cy="170410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err="1">
                <a:solidFill>
                  <a:schemeClr val="bg2">
                    <a:lumMod val="20000"/>
                    <a:lumOff val="80000"/>
                  </a:schemeClr>
                </a:solidFill>
              </a:rPr>
              <a:t>কর্মীদের</a:t>
            </a:r>
            <a:r>
              <a:rPr lang="en-US" sz="4400" b="1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4400" b="1" err="1">
                <a:solidFill>
                  <a:schemeClr val="bg2">
                    <a:lumMod val="20000"/>
                    <a:lumOff val="80000"/>
                  </a:schemeClr>
                </a:solidFill>
              </a:rPr>
              <a:t>দক্ষতা</a:t>
            </a:r>
            <a:r>
              <a:rPr lang="en-US" sz="4400" b="1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4400" b="1" err="1">
                <a:solidFill>
                  <a:schemeClr val="bg2">
                    <a:lumMod val="20000"/>
                    <a:lumOff val="80000"/>
                  </a:schemeClr>
                </a:solidFill>
              </a:rPr>
              <a:t>বৃদ্ধি</a:t>
            </a:r>
            <a:r>
              <a:rPr lang="en-US" sz="4400" b="1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4400" b="1" err="1">
                <a:solidFill>
                  <a:schemeClr val="bg2">
                    <a:lumMod val="20000"/>
                    <a:lumOff val="80000"/>
                  </a:schemeClr>
                </a:solidFill>
              </a:rPr>
              <a:t>করা</a:t>
            </a:r>
            <a:endParaRPr lang="en-US" sz="4400" b="1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008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aster of Industrial and Organisational Psychology">
            <a:extLst>
              <a:ext uri="{FF2B5EF4-FFF2-40B4-BE49-F238E27FC236}">
                <a16:creationId xmlns:a16="http://schemas.microsoft.com/office/drawing/2014/main" id="{3D60E1DC-6E9D-437C-99C8-742323341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491" y="1233054"/>
            <a:ext cx="12288982" cy="588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croll: Horizontal 2">
            <a:extLst>
              <a:ext uri="{FF2B5EF4-FFF2-40B4-BE49-F238E27FC236}">
                <a16:creationId xmlns:a16="http://schemas.microsoft.com/office/drawing/2014/main" id="{F1C1EA2C-1091-4A97-8E89-BD66B4131529}"/>
              </a:ext>
            </a:extLst>
          </p:cNvPr>
          <p:cNvSpPr/>
          <p:nvPr/>
        </p:nvSpPr>
        <p:spPr>
          <a:xfrm>
            <a:off x="4393406" y="-492377"/>
            <a:ext cx="8042564" cy="2278314"/>
          </a:xfrm>
          <a:prstGeom prst="horizontalScroll">
            <a:avLst>
              <a:gd name="adj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err="1">
                <a:solidFill>
                  <a:schemeClr val="bg2">
                    <a:lumMod val="20000"/>
                    <a:lumOff val="80000"/>
                  </a:schemeClr>
                </a:solidFill>
              </a:rPr>
              <a:t>কর্ম</a:t>
            </a:r>
            <a:r>
              <a:rPr lang="en-US" sz="4400" b="1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4400" b="1" err="1">
                <a:solidFill>
                  <a:schemeClr val="bg2">
                    <a:lumMod val="20000"/>
                    <a:lumOff val="80000"/>
                  </a:schemeClr>
                </a:solidFill>
              </a:rPr>
              <a:t>সন্তুষ্টি</a:t>
            </a:r>
            <a:r>
              <a:rPr lang="en-US" sz="4400" b="1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4400" b="1" err="1">
                <a:solidFill>
                  <a:schemeClr val="bg2">
                    <a:lumMod val="20000"/>
                    <a:lumOff val="80000"/>
                  </a:schemeClr>
                </a:solidFill>
              </a:rPr>
              <a:t>সৃষ্টি</a:t>
            </a:r>
            <a:r>
              <a:rPr lang="en-US" sz="4400" b="1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4400" b="1" err="1">
                <a:solidFill>
                  <a:schemeClr val="bg2">
                    <a:lumMod val="20000"/>
                    <a:lumOff val="80000"/>
                  </a:schemeClr>
                </a:solidFill>
              </a:rPr>
              <a:t>করা</a:t>
            </a:r>
            <a:endParaRPr lang="en-US" sz="4400" b="1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97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60627FC1-6263-4576-9C07-CD15D714F041}"/>
              </a:ext>
            </a:extLst>
          </p:cNvPr>
          <p:cNvSpPr/>
          <p:nvPr/>
        </p:nvSpPr>
        <p:spPr>
          <a:xfrm>
            <a:off x="3113079" y="-39833"/>
            <a:ext cx="9157855" cy="206432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err="1"/>
              <a:t>শিল্প</a:t>
            </a:r>
            <a:r>
              <a:rPr lang="en-US" sz="4000"/>
              <a:t> </a:t>
            </a:r>
            <a:r>
              <a:rPr lang="en-US" sz="4000" err="1"/>
              <a:t>মনোবিজ্ঞানের</a:t>
            </a:r>
            <a:r>
              <a:rPr lang="en-US" sz="4000"/>
              <a:t> </a:t>
            </a:r>
            <a:r>
              <a:rPr lang="en-US" sz="4000" err="1"/>
              <a:t>আলোচ্য</a:t>
            </a:r>
            <a:r>
              <a:rPr lang="en-US" sz="4000"/>
              <a:t> </a:t>
            </a:r>
            <a:r>
              <a:rPr lang="en-US" sz="4000" err="1"/>
              <a:t>বিষয় বা বিষয়বস্তু </a:t>
            </a:r>
            <a:endParaRPr lang="en-US" sz="4000"/>
          </a:p>
        </p:txBody>
      </p:sp>
      <p:pic>
        <p:nvPicPr>
          <p:cNvPr id="8194" name="Picture 2" descr="এইচএসসি বিশেষ প্রস্তুতি । ব্যবসায় ...">
            <a:extLst>
              <a:ext uri="{FF2B5EF4-FFF2-40B4-BE49-F238E27FC236}">
                <a16:creationId xmlns:a16="http://schemas.microsoft.com/office/drawing/2014/main" id="{0E2D22BB-1382-448B-B26D-BDE66280A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558" y="2049606"/>
            <a:ext cx="3111862" cy="4604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মানবসম্পদ: সাফাল্যের ভিত্তি ...">
            <a:extLst>
              <a:ext uri="{FF2B5EF4-FFF2-40B4-BE49-F238E27FC236}">
                <a16:creationId xmlns:a16="http://schemas.microsoft.com/office/drawing/2014/main" id="{279BBEFA-BC99-4539-920D-9BA773F12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592" y="1999384"/>
            <a:ext cx="2887156" cy="4704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ব্যবসায় সংগঠন ও ব্যবস্থাপনা ...">
            <a:extLst>
              <a:ext uri="{FF2B5EF4-FFF2-40B4-BE49-F238E27FC236}">
                <a16:creationId xmlns:a16="http://schemas.microsoft.com/office/drawing/2014/main" id="{98C39015-C636-46ED-A479-1431CB00A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57" y="2024495"/>
            <a:ext cx="3308214" cy="4604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igg index নি‌য়ে কিছু কথা - TEXTILE LAB| Textile ...">
            <a:extLst>
              <a:ext uri="{FF2B5EF4-FFF2-40B4-BE49-F238E27FC236}">
                <a16:creationId xmlns:a16="http://schemas.microsoft.com/office/drawing/2014/main" id="{9EA307AF-8C7E-4EA1-BE9A-D43B618E4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1856724"/>
            <a:ext cx="2784763" cy="4917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4702351-D8AE-439C-9D20-A463CCE9C923}"/>
              </a:ext>
            </a:extLst>
          </p:cNvPr>
          <p:cNvSpPr/>
          <p:nvPr/>
        </p:nvSpPr>
        <p:spPr>
          <a:xfrm>
            <a:off x="748145" y="5721927"/>
            <a:ext cx="2466110" cy="845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কর্ম</a:t>
            </a:r>
            <a:r>
              <a:rPr lang="en-US"/>
              <a:t> ও </a:t>
            </a:r>
            <a:r>
              <a:rPr lang="en-US" err="1"/>
              <a:t>কর্মী</a:t>
            </a:r>
            <a:r>
              <a:rPr lang="en-US"/>
              <a:t> </a:t>
            </a:r>
            <a:r>
              <a:rPr lang="en-US" err="1"/>
              <a:t>বিশ্লেষণ</a:t>
            </a:r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E6991BE-D191-4680-A505-D3BF59C5E698}"/>
              </a:ext>
            </a:extLst>
          </p:cNvPr>
          <p:cNvSpPr/>
          <p:nvPr/>
        </p:nvSpPr>
        <p:spPr>
          <a:xfrm>
            <a:off x="4152141" y="5860472"/>
            <a:ext cx="2252881" cy="4987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কর্মচারী</a:t>
            </a:r>
            <a:r>
              <a:rPr lang="en-US"/>
              <a:t> </a:t>
            </a:r>
            <a:r>
              <a:rPr lang="en-US" err="1"/>
              <a:t>নির্বাচন</a:t>
            </a:r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C95B8FD-8F84-43F5-9BAD-7287B82D604F}"/>
              </a:ext>
            </a:extLst>
          </p:cNvPr>
          <p:cNvSpPr/>
          <p:nvPr/>
        </p:nvSpPr>
        <p:spPr>
          <a:xfrm>
            <a:off x="7039297" y="5777344"/>
            <a:ext cx="1920372" cy="845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শৈল্পিক</a:t>
            </a:r>
            <a:r>
              <a:rPr lang="en-US"/>
              <a:t> </a:t>
            </a:r>
            <a:r>
              <a:rPr lang="en-US" err="1"/>
              <a:t>দূর্ঘটনা</a:t>
            </a:r>
            <a:endParaRPr lang="en-US"/>
          </a:p>
        </p:txBody>
      </p:sp>
      <p:pic>
        <p:nvPicPr>
          <p:cNvPr id="8204" name="Picture 12" descr="Consumer Survey: Questions, Templates, Definition with Examples ...">
            <a:extLst>
              <a:ext uri="{FF2B5EF4-FFF2-40B4-BE49-F238E27FC236}">
                <a16:creationId xmlns:a16="http://schemas.microsoft.com/office/drawing/2014/main" id="{1CBCAAFB-9DB4-47B1-B41B-544BE8577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987" y="1766669"/>
            <a:ext cx="3296400" cy="500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9770DD8-996C-4FBA-838E-4ECE08E26B32}"/>
              </a:ext>
            </a:extLst>
          </p:cNvPr>
          <p:cNvSpPr/>
          <p:nvPr/>
        </p:nvSpPr>
        <p:spPr>
          <a:xfrm>
            <a:off x="9209868" y="5860472"/>
            <a:ext cx="2542639" cy="79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বিজ্ঞাপন</a:t>
            </a:r>
            <a:r>
              <a:rPr lang="en-US"/>
              <a:t> ও </a:t>
            </a:r>
            <a:r>
              <a:rPr lang="en-US" err="1"/>
              <a:t>ভোক্তা</a:t>
            </a:r>
            <a:r>
              <a:rPr lang="en-US"/>
              <a:t> </a:t>
            </a:r>
            <a:r>
              <a:rPr lang="en-US" err="1"/>
              <a:t>জরিপ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4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2EFDD27A-4B03-4730-82FA-5CC185CC645E}"/>
              </a:ext>
            </a:extLst>
          </p:cNvPr>
          <p:cNvSpPr/>
          <p:nvPr/>
        </p:nvSpPr>
        <p:spPr>
          <a:xfrm>
            <a:off x="4345295" y="-436547"/>
            <a:ext cx="7548727" cy="3311908"/>
          </a:xfrm>
          <a:prstGeom prst="horizontalScroll">
            <a:avLst>
              <a:gd name="adj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err="1">
                <a:solidFill>
                  <a:schemeClr val="bg2">
                    <a:lumMod val="20000"/>
                    <a:lumOff val="80000"/>
                  </a:schemeClr>
                </a:solidFill>
              </a:rPr>
              <a:t>মনোবিজ্ঞানের</a:t>
            </a:r>
            <a:r>
              <a:rPr lang="en-US" sz="440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4400" err="1">
                <a:solidFill>
                  <a:schemeClr val="bg2">
                    <a:lumMod val="20000"/>
                    <a:lumOff val="80000"/>
                  </a:schemeClr>
                </a:solidFill>
              </a:rPr>
              <a:t>মূলনীতিসমূহ</a:t>
            </a:r>
            <a:r>
              <a:rPr lang="en-US" sz="440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4400" err="1">
                <a:solidFill>
                  <a:schemeClr val="bg2">
                    <a:lumMod val="20000"/>
                    <a:lumOff val="80000"/>
                  </a:schemeClr>
                </a:solidFill>
              </a:rPr>
              <a:t>শিল্পমনোবিজ্ঞানে</a:t>
            </a:r>
            <a:r>
              <a:rPr lang="en-US" sz="440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4400" err="1">
                <a:solidFill>
                  <a:schemeClr val="bg2">
                    <a:lumMod val="20000"/>
                    <a:lumOff val="80000"/>
                  </a:schemeClr>
                </a:solidFill>
              </a:rPr>
              <a:t>প্রয়োগ</a:t>
            </a:r>
            <a:r>
              <a:rPr lang="en-US" sz="440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4400" err="1">
                <a:solidFill>
                  <a:schemeClr val="bg2">
                    <a:lumMod val="20000"/>
                    <a:lumOff val="80000"/>
                  </a:schemeClr>
                </a:solidFill>
              </a:rPr>
              <a:t>করা</a:t>
            </a:r>
            <a:r>
              <a:rPr lang="en-US" sz="440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4400" err="1">
                <a:solidFill>
                  <a:schemeClr val="bg2">
                    <a:lumMod val="20000"/>
                    <a:lumOff val="80000"/>
                  </a:schemeClr>
                </a:solidFill>
              </a:rPr>
              <a:t>হয়</a:t>
            </a:r>
            <a:endParaRPr lang="en-US" sz="440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9220" name="Picture 4" descr="মনের ওপর রঙের প্রভাব কি সত্যি পড়ে ...">
            <a:extLst>
              <a:ext uri="{FF2B5EF4-FFF2-40B4-BE49-F238E27FC236}">
                <a16:creationId xmlns:a16="http://schemas.microsoft.com/office/drawing/2014/main" id="{3F62A926-58D5-4565-ABAC-60DACFF44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79" y="2195513"/>
            <a:ext cx="2952750" cy="439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Sizes of objects">
            <a:extLst>
              <a:ext uri="{FF2B5EF4-FFF2-40B4-BE49-F238E27FC236}">
                <a16:creationId xmlns:a16="http://schemas.microsoft.com/office/drawing/2014/main" id="{D982AD1D-1FE4-42CB-8F98-E05AB046D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79" y="2195513"/>
            <a:ext cx="2952750" cy="439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২.১ স্থিতি ও গতি - Notun boi">
            <a:extLst>
              <a:ext uri="{FF2B5EF4-FFF2-40B4-BE49-F238E27FC236}">
                <a16:creationId xmlns:a16="http://schemas.microsoft.com/office/drawing/2014/main" id="{C0F7A877-93EB-4119-BE26-00F9839C5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79" y="2195512"/>
            <a:ext cx="2834121" cy="439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বিজ্ঞাপন: সময়ের সঙ্গে কৌশলে ...">
            <a:extLst>
              <a:ext uri="{FF2B5EF4-FFF2-40B4-BE49-F238E27FC236}">
                <a16:creationId xmlns:a16="http://schemas.microsoft.com/office/drawing/2014/main" id="{DB9B9471-1FE2-45C2-A8CB-BDC3639AA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79" y="2195510"/>
            <a:ext cx="2952750" cy="430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ই কমার্স ওয়েবসাইটের বেচাকেনায় রঙ ...">
            <a:extLst>
              <a:ext uri="{FF2B5EF4-FFF2-40B4-BE49-F238E27FC236}">
                <a16:creationId xmlns:a16="http://schemas.microsoft.com/office/drawing/2014/main" id="{316B017D-9E8F-4674-91DE-2BA785D0C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030" y="2205683"/>
            <a:ext cx="3414280" cy="4389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ট্রাফিক বাতির রং কেন লাল-হলুদ-সবুজ?">
            <a:extLst>
              <a:ext uri="{FF2B5EF4-FFF2-40B4-BE49-F238E27FC236}">
                <a16:creationId xmlns:a16="http://schemas.microsoft.com/office/drawing/2014/main" id="{5155BF42-0623-4E57-ABFF-DFA5B83C1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499" y="2195507"/>
            <a:ext cx="3938155" cy="430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প্রশিক্ষন-- - ভূঞাপুর উপজেলা">
            <a:extLst>
              <a:ext uri="{FF2B5EF4-FFF2-40B4-BE49-F238E27FC236}">
                <a16:creationId xmlns:a16="http://schemas.microsoft.com/office/drawing/2014/main" id="{5D46693A-F239-4511-8BFE-88080C478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2098521"/>
            <a:ext cx="2682151" cy="4496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ories of Motivation and Their Application in Organizations">
            <a:extLst>
              <a:ext uri="{FF2B5EF4-FFF2-40B4-BE49-F238E27FC236}">
                <a16:creationId xmlns:a16="http://schemas.microsoft.com/office/drawing/2014/main" id="{22DFB8F7-4054-4CBF-B8AA-E825D2724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4402" y="2205682"/>
            <a:ext cx="2937598" cy="2044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1951D897-1774-D049-8AA8-DD6B053676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050" y="4143375"/>
            <a:ext cx="3028950" cy="245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4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A5E8D-FF52-4A70-9C83-2DF7053F3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1014" y="1655011"/>
            <a:ext cx="7449971" cy="1302084"/>
          </a:xfrm>
        </p:spPr>
        <p:txBody>
          <a:bodyPr>
            <a:normAutofit/>
          </a:bodyPr>
          <a:lstStyle/>
          <a:p>
            <a:r>
              <a:rPr lang="en-US" sz="6000" b="1" i="1" dirty="0" err="1">
                <a:solidFill>
                  <a:schemeClr val="bg1"/>
                </a:solidFill>
              </a:rPr>
              <a:t>মূল্যায়ন</a:t>
            </a:r>
            <a:endParaRPr lang="en-US" sz="6000" b="1" i="1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33B864-9A11-4CEE-8D01-E3AB7697FD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4869" y="2957095"/>
            <a:ext cx="8534400" cy="3900905"/>
          </a:xfrm>
        </p:spPr>
        <p:txBody>
          <a:bodyPr>
            <a:normAutofit fontScale="47500" lnSpcReduction="20000"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# </a:t>
            </a:r>
            <a:r>
              <a:rPr lang="en-US" sz="2800" b="1" dirty="0" err="1">
                <a:solidFill>
                  <a:schemeClr val="bg1"/>
                </a:solidFill>
              </a:rPr>
              <a:t>শিল্প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মনোবিজ্ঞান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কী</a:t>
            </a:r>
            <a:r>
              <a:rPr lang="en-US" sz="2800" b="1" dirty="0">
                <a:solidFill>
                  <a:schemeClr val="bg1"/>
                </a:solidFill>
              </a:rPr>
              <a:t> ?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# মনোবিজ্ঞানকে কয়ভাগে ভাগ করা যায় এবং কি কি?  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# </a:t>
            </a:r>
            <a:r>
              <a:rPr lang="en-US" sz="2800" b="1" dirty="0" err="1">
                <a:solidFill>
                  <a:schemeClr val="bg1"/>
                </a:solidFill>
              </a:rPr>
              <a:t>শিল্প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মনোবিজ্ঞান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মৌলিক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না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ফলিত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বিজ্ঞান</a:t>
            </a:r>
            <a:r>
              <a:rPr lang="en-US" sz="2800" b="1" dirty="0">
                <a:solidFill>
                  <a:schemeClr val="bg1"/>
                </a:solidFill>
              </a:rPr>
              <a:t> ?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# </a:t>
            </a:r>
            <a:r>
              <a:rPr lang="en-US" sz="2800" b="1" dirty="0" err="1">
                <a:solidFill>
                  <a:schemeClr val="bg1"/>
                </a:solidFill>
              </a:rPr>
              <a:t>ফলিত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মনোবিজ্ঞান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কাকে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বলে</a:t>
            </a:r>
            <a:r>
              <a:rPr lang="en-US" sz="2800" b="1" dirty="0">
                <a:solidFill>
                  <a:schemeClr val="bg1"/>
                </a:solidFill>
              </a:rPr>
              <a:t> ?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#শিল্প মনোবিজ্ঞানের লক্ষ্য কী? 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 # </a:t>
            </a:r>
            <a:r>
              <a:rPr lang="en-US" sz="2800" b="1" dirty="0" err="1">
                <a:solidFill>
                  <a:schemeClr val="bg1"/>
                </a:solidFill>
              </a:rPr>
              <a:t>শিল্প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মনোবিজ্ঞানের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প্রধান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উদ্দেশ্য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কী</a:t>
            </a:r>
            <a:r>
              <a:rPr lang="en-US" sz="2800" b="1" dirty="0">
                <a:solidFill>
                  <a:schemeClr val="bg1"/>
                </a:solidFill>
              </a:rPr>
              <a:t> ?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# </a:t>
            </a:r>
            <a:r>
              <a:rPr lang="en-US" sz="2800" b="1" dirty="0" err="1">
                <a:solidFill>
                  <a:schemeClr val="bg1"/>
                </a:solidFill>
              </a:rPr>
              <a:t>কর্মী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বিশ্লেষণ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কী</a:t>
            </a:r>
            <a:r>
              <a:rPr lang="en-US" sz="2800" b="1" dirty="0">
                <a:solidFill>
                  <a:schemeClr val="bg1"/>
                </a:solidFill>
              </a:rPr>
              <a:t> ?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# </a:t>
            </a:r>
            <a:r>
              <a:rPr lang="en-US" sz="2800" b="1" dirty="0" err="1">
                <a:solidFill>
                  <a:schemeClr val="bg1"/>
                </a:solidFill>
              </a:rPr>
              <a:t>কর্ম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বিশ্লেষণ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কী</a:t>
            </a:r>
            <a:r>
              <a:rPr lang="en-US" sz="2800" b="1" dirty="0">
                <a:solidFill>
                  <a:schemeClr val="bg1"/>
                </a:solidFill>
              </a:rPr>
              <a:t> ?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# </a:t>
            </a:r>
            <a:r>
              <a:rPr lang="en-US" sz="2800" b="1" dirty="0" err="1">
                <a:solidFill>
                  <a:schemeClr val="bg1"/>
                </a:solidFill>
              </a:rPr>
              <a:t>প্রশিক্ষণ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কী</a:t>
            </a:r>
            <a:r>
              <a:rPr lang="en-US" sz="2800" b="1" dirty="0">
                <a:solidFill>
                  <a:schemeClr val="bg1"/>
                </a:solidFill>
              </a:rPr>
              <a:t> ?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# </a:t>
            </a:r>
            <a:r>
              <a:rPr lang="en-US" sz="2800" b="1" dirty="0" err="1">
                <a:solidFill>
                  <a:schemeClr val="bg1"/>
                </a:solidFill>
              </a:rPr>
              <a:t>কর্মী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মনোবল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কী</a:t>
            </a:r>
            <a:r>
              <a:rPr lang="en-US" sz="2800" b="1" dirty="0">
                <a:solidFill>
                  <a:schemeClr val="bg1"/>
                </a:solidFill>
              </a:rPr>
              <a:t> ?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# </a:t>
            </a:r>
            <a:r>
              <a:rPr lang="en-US" sz="2800" b="1" dirty="0" err="1">
                <a:solidFill>
                  <a:schemeClr val="bg1"/>
                </a:solidFill>
              </a:rPr>
              <a:t>প্রকৌশল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মনোবিজ্ঞানের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উদ্দেশ্য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কী</a:t>
            </a:r>
            <a:r>
              <a:rPr lang="en-US" sz="2800" b="1" dirty="0">
                <a:solidFill>
                  <a:schemeClr val="bg1"/>
                </a:solidFill>
              </a:rPr>
              <a:t> ?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# </a:t>
            </a:r>
            <a:r>
              <a:rPr lang="en-US" sz="2800" b="1" dirty="0" err="1">
                <a:solidFill>
                  <a:schemeClr val="bg1"/>
                </a:solidFill>
              </a:rPr>
              <a:t>কর্মসন্তুষ্টি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কী</a:t>
            </a:r>
            <a:r>
              <a:rPr lang="en-US" sz="2800" b="1" dirty="0">
                <a:solidFill>
                  <a:schemeClr val="bg1"/>
                </a:solidFill>
              </a:rPr>
              <a:t> ?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# </a:t>
            </a:r>
            <a:r>
              <a:rPr lang="en-US" sz="2800" b="1" dirty="0" err="1">
                <a:solidFill>
                  <a:schemeClr val="bg1"/>
                </a:solidFill>
              </a:rPr>
              <a:t>কর্মচারী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নির্বাচন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কী</a:t>
            </a:r>
            <a:r>
              <a:rPr lang="en-US" sz="2800" b="1" dirty="0">
                <a:solidFill>
                  <a:schemeClr val="bg1"/>
                </a:solidFill>
              </a:rPr>
              <a:t> ?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# </a:t>
            </a:r>
            <a:r>
              <a:rPr lang="en-US" sz="2800" b="1" dirty="0" err="1">
                <a:solidFill>
                  <a:schemeClr val="bg1"/>
                </a:solidFill>
              </a:rPr>
              <a:t>কর্মচারী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নির্বাচন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কি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ধরনের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প্রক্রিয়া</a:t>
            </a:r>
            <a:r>
              <a:rPr lang="en-US" sz="2800" b="1" dirty="0">
                <a:solidFill>
                  <a:schemeClr val="bg1"/>
                </a:solidFill>
              </a:rPr>
              <a:t> ?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56D21EA-C344-41F6-8656-131BBF830247}"/>
              </a:ext>
            </a:extLst>
          </p:cNvPr>
          <p:cNvSpPr/>
          <p:nvPr/>
        </p:nvSpPr>
        <p:spPr>
          <a:xfrm>
            <a:off x="5065294" y="120316"/>
            <a:ext cx="7126705" cy="67376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উত্তর</a:t>
            </a:r>
            <a:r>
              <a:rPr lang="en-US" sz="2400" b="1" u="sng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u="sng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মিলিয়ে</a:t>
            </a:r>
            <a:r>
              <a:rPr lang="en-US" sz="2400" b="1" u="sng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u="sng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নাও</a:t>
            </a:r>
            <a:endParaRPr lang="en-US" sz="2400" b="1" u="sng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dirty="0"/>
              <a:t># </a:t>
            </a:r>
            <a:r>
              <a:rPr lang="en-US" dirty="0" err="1"/>
              <a:t>মনোবিজ্ঞানের</a:t>
            </a:r>
            <a:r>
              <a:rPr lang="en-US" dirty="0"/>
              <a:t> </a:t>
            </a:r>
            <a:r>
              <a:rPr lang="en-US" dirty="0" err="1"/>
              <a:t>যে</a:t>
            </a:r>
            <a:r>
              <a:rPr lang="en-US" dirty="0"/>
              <a:t> </a:t>
            </a:r>
            <a:r>
              <a:rPr lang="en-US" dirty="0" err="1"/>
              <a:t>শাখা</a:t>
            </a:r>
            <a:r>
              <a:rPr lang="en-US" dirty="0"/>
              <a:t> </a:t>
            </a:r>
            <a:r>
              <a:rPr lang="en-US" dirty="0" err="1"/>
              <a:t>শিল্প</a:t>
            </a:r>
            <a:r>
              <a:rPr lang="en-US" dirty="0"/>
              <a:t> </a:t>
            </a:r>
            <a:r>
              <a:rPr lang="en-US" dirty="0" err="1"/>
              <a:t>কারখানার</a:t>
            </a:r>
            <a:r>
              <a:rPr lang="en-US" dirty="0"/>
              <a:t> </a:t>
            </a:r>
            <a:r>
              <a:rPr lang="en-US" dirty="0" err="1"/>
              <a:t>মানুষের</a:t>
            </a:r>
            <a:r>
              <a:rPr lang="en-US" dirty="0"/>
              <a:t> </a:t>
            </a:r>
            <a:r>
              <a:rPr lang="en-US" dirty="0" err="1"/>
              <a:t>আচরণ</a:t>
            </a:r>
            <a:r>
              <a:rPr lang="en-US" dirty="0"/>
              <a:t> </a:t>
            </a:r>
            <a:r>
              <a:rPr lang="en-US" dirty="0" err="1"/>
              <a:t>নিয়ে</a:t>
            </a:r>
            <a:r>
              <a:rPr lang="en-US" dirty="0"/>
              <a:t> আলোচনা  </a:t>
            </a:r>
            <a:r>
              <a:rPr lang="en-US" dirty="0" err="1"/>
              <a:t>করে</a:t>
            </a:r>
            <a:r>
              <a:rPr lang="en-US" dirty="0"/>
              <a:t> </a:t>
            </a:r>
            <a:r>
              <a:rPr lang="en-US" dirty="0" err="1"/>
              <a:t>তাকে</a:t>
            </a:r>
            <a:r>
              <a:rPr lang="en-US" dirty="0"/>
              <a:t> </a:t>
            </a:r>
            <a:r>
              <a:rPr lang="en-US" dirty="0" err="1"/>
              <a:t>শিল্প</a:t>
            </a:r>
            <a:r>
              <a:rPr lang="en-US" dirty="0"/>
              <a:t> </a:t>
            </a:r>
            <a:r>
              <a:rPr lang="en-US" dirty="0" err="1"/>
              <a:t>মনোবিজ্ঞান</a:t>
            </a:r>
            <a:r>
              <a:rPr lang="en-US" dirty="0"/>
              <a:t> </a:t>
            </a:r>
            <a:r>
              <a:rPr lang="en-US" dirty="0" err="1"/>
              <a:t>বলে</a:t>
            </a:r>
            <a:r>
              <a:rPr lang="en-US" dirty="0"/>
              <a:t> ।</a:t>
            </a:r>
          </a:p>
          <a:p>
            <a:pPr algn="ctr"/>
            <a:r>
              <a:rPr lang="en-US" dirty="0"/>
              <a:t>#২ ভাগে।যথা- মৌলিক ও ফলিত। </a:t>
            </a:r>
          </a:p>
          <a:p>
            <a:pPr algn="ctr"/>
            <a:r>
              <a:rPr lang="en-US" dirty="0"/>
              <a:t># </a:t>
            </a:r>
            <a:r>
              <a:rPr lang="en-US" dirty="0" err="1"/>
              <a:t>শিল্প</a:t>
            </a:r>
            <a:r>
              <a:rPr lang="en-US" dirty="0"/>
              <a:t> </a:t>
            </a:r>
            <a:r>
              <a:rPr lang="en-US" dirty="0" err="1"/>
              <a:t>মনোবিজ্ঞান</a:t>
            </a:r>
            <a:r>
              <a:rPr lang="en-US" dirty="0"/>
              <a:t> </a:t>
            </a:r>
            <a:r>
              <a:rPr lang="en-US" dirty="0" err="1"/>
              <a:t>ফলিত</a:t>
            </a:r>
            <a:r>
              <a:rPr lang="en-US" dirty="0"/>
              <a:t> </a:t>
            </a:r>
            <a:r>
              <a:rPr lang="en-US" dirty="0" err="1"/>
              <a:t>বিজ্ঞান</a:t>
            </a:r>
            <a:r>
              <a:rPr lang="en-US" dirty="0"/>
              <a:t> ।</a:t>
            </a:r>
          </a:p>
          <a:p>
            <a:pPr algn="ctr"/>
            <a:r>
              <a:rPr lang="en-US" dirty="0"/>
              <a:t># </a:t>
            </a:r>
            <a:r>
              <a:rPr lang="en-US" dirty="0" err="1"/>
              <a:t>মনোবিজ্ঞানের</a:t>
            </a:r>
            <a:r>
              <a:rPr lang="en-US" dirty="0"/>
              <a:t> </a:t>
            </a:r>
            <a:r>
              <a:rPr lang="en-US" dirty="0" err="1"/>
              <a:t>যে</a:t>
            </a:r>
            <a:r>
              <a:rPr lang="en-US" dirty="0"/>
              <a:t> </a:t>
            </a:r>
            <a:r>
              <a:rPr lang="en-US" dirty="0" err="1"/>
              <a:t>শাখা</a:t>
            </a:r>
            <a:r>
              <a:rPr lang="en-US" dirty="0"/>
              <a:t> </a:t>
            </a:r>
            <a:r>
              <a:rPr lang="en-US" dirty="0" err="1"/>
              <a:t>মানুষের</a:t>
            </a:r>
            <a:r>
              <a:rPr lang="en-US" dirty="0"/>
              <a:t> </a:t>
            </a:r>
            <a:r>
              <a:rPr lang="en-US" dirty="0" err="1"/>
              <a:t>জীবনের</a:t>
            </a:r>
            <a:r>
              <a:rPr lang="en-US" dirty="0"/>
              <a:t> </a:t>
            </a:r>
            <a:r>
              <a:rPr lang="en-US" dirty="0" err="1"/>
              <a:t>বাস্তব</a:t>
            </a:r>
            <a:r>
              <a:rPr lang="en-US" dirty="0"/>
              <a:t> </a:t>
            </a:r>
            <a:r>
              <a:rPr lang="en-US" dirty="0" err="1"/>
              <a:t>সমস্যা</a:t>
            </a:r>
            <a:r>
              <a:rPr lang="en-US" dirty="0"/>
              <a:t> </a:t>
            </a:r>
            <a:r>
              <a:rPr lang="en-US" dirty="0" err="1"/>
              <a:t>সমাধানের</a:t>
            </a:r>
            <a:r>
              <a:rPr lang="en-US" dirty="0"/>
              <a:t> </a:t>
            </a:r>
            <a:r>
              <a:rPr lang="en-US" dirty="0" err="1"/>
              <a:t>জন্য</a:t>
            </a:r>
            <a:r>
              <a:rPr lang="en-US" dirty="0"/>
              <a:t> </a:t>
            </a:r>
            <a:r>
              <a:rPr lang="en-US" dirty="0" err="1"/>
              <a:t>কাজ</a:t>
            </a:r>
            <a:r>
              <a:rPr lang="en-US" dirty="0"/>
              <a:t> </a:t>
            </a:r>
            <a:r>
              <a:rPr lang="en-US" dirty="0" err="1"/>
              <a:t>করে</a:t>
            </a:r>
            <a:r>
              <a:rPr lang="en-US" dirty="0"/>
              <a:t> </a:t>
            </a:r>
            <a:r>
              <a:rPr lang="en-US" dirty="0" err="1"/>
              <a:t>তাকে</a:t>
            </a:r>
            <a:r>
              <a:rPr lang="en-US" dirty="0"/>
              <a:t> </a:t>
            </a:r>
            <a:r>
              <a:rPr lang="en-US" dirty="0" err="1"/>
              <a:t>ফলিত</a:t>
            </a:r>
            <a:r>
              <a:rPr lang="en-US" dirty="0"/>
              <a:t> </a:t>
            </a:r>
            <a:r>
              <a:rPr lang="en-US" dirty="0" err="1"/>
              <a:t>মনোবিজ্ঞান</a:t>
            </a:r>
            <a:r>
              <a:rPr lang="en-US" dirty="0"/>
              <a:t> </a:t>
            </a:r>
            <a:r>
              <a:rPr lang="en-US" dirty="0" err="1"/>
              <a:t>বলে</a:t>
            </a:r>
            <a:r>
              <a:rPr lang="en-US" dirty="0"/>
              <a:t> ।</a:t>
            </a:r>
          </a:p>
          <a:p>
            <a:pPr algn="ctr"/>
            <a:r>
              <a:rPr lang="en-US" dirty="0"/>
              <a:t>#কর্মচারীদের দক্ষতা ও মনোবল বৃদ্ধি  ও কর্মসন্তুষ্টি সাধন হলো শিল্প মনোবিজ্ঞানের লক্ষ্য।    </a:t>
            </a:r>
          </a:p>
          <a:p>
            <a:pPr algn="ctr"/>
            <a:r>
              <a:rPr lang="en-US" dirty="0"/>
              <a:t># </a:t>
            </a:r>
            <a:r>
              <a:rPr lang="en-US" dirty="0" err="1"/>
              <a:t>শিল্প</a:t>
            </a:r>
            <a:r>
              <a:rPr lang="en-US" dirty="0"/>
              <a:t> </a:t>
            </a:r>
            <a:r>
              <a:rPr lang="en-US" dirty="0" err="1"/>
              <a:t>মনোবিজ্ঞানের</a:t>
            </a:r>
            <a:r>
              <a:rPr lang="en-US" dirty="0"/>
              <a:t> প্রধান উদ্দেশ্য হলো শিল্প কারখানার   </a:t>
            </a:r>
            <a:r>
              <a:rPr lang="en-US" dirty="0" err="1"/>
              <a:t>উৎপাদন</a:t>
            </a:r>
            <a:r>
              <a:rPr lang="en-US" dirty="0"/>
              <a:t> </a:t>
            </a:r>
            <a:r>
              <a:rPr lang="en-US" dirty="0" err="1"/>
              <a:t>বৃদ্ধিতে</a:t>
            </a:r>
            <a:r>
              <a:rPr lang="en-US" dirty="0"/>
              <a:t> </a:t>
            </a:r>
            <a:r>
              <a:rPr lang="en-US" dirty="0" err="1"/>
              <a:t>সহায়তা</a:t>
            </a:r>
            <a:r>
              <a:rPr lang="en-US" dirty="0"/>
              <a:t> </a:t>
            </a:r>
            <a:r>
              <a:rPr lang="en-US" dirty="0" err="1"/>
              <a:t>করা</a:t>
            </a:r>
            <a:r>
              <a:rPr lang="en-US" dirty="0"/>
              <a:t> ।</a:t>
            </a:r>
          </a:p>
          <a:p>
            <a:pPr algn="ctr"/>
            <a:r>
              <a:rPr lang="en-US" dirty="0"/>
              <a:t>#কর্মসম্পাদনের </a:t>
            </a:r>
            <a:r>
              <a:rPr lang="en-US" dirty="0" err="1"/>
              <a:t>জন্য</a:t>
            </a:r>
            <a:r>
              <a:rPr lang="en-US" dirty="0"/>
              <a:t>  </a:t>
            </a:r>
            <a:r>
              <a:rPr lang="en-US" dirty="0" err="1"/>
              <a:t>কর্মীর</a:t>
            </a:r>
            <a:r>
              <a:rPr lang="en-US" dirty="0"/>
              <a:t> </a:t>
            </a:r>
            <a:r>
              <a:rPr lang="en-US" dirty="0" err="1"/>
              <a:t>আবশ্যক</a:t>
            </a:r>
            <a:r>
              <a:rPr lang="en-US" dirty="0"/>
              <a:t> </a:t>
            </a:r>
            <a:r>
              <a:rPr lang="en-US" dirty="0" err="1"/>
              <a:t>যোগ্যতা</a:t>
            </a:r>
            <a:r>
              <a:rPr lang="en-US" dirty="0"/>
              <a:t> ও </a:t>
            </a:r>
            <a:r>
              <a:rPr lang="en-US" dirty="0" err="1"/>
              <a:t>গুণাবলীর</a:t>
            </a:r>
            <a:r>
              <a:rPr lang="en-US" dirty="0"/>
              <a:t> </a:t>
            </a:r>
            <a:r>
              <a:rPr lang="en-US" dirty="0" err="1"/>
              <a:t>বিচার</a:t>
            </a:r>
            <a:r>
              <a:rPr lang="en-US" dirty="0"/>
              <a:t> </a:t>
            </a:r>
            <a:r>
              <a:rPr lang="en-US" dirty="0" err="1"/>
              <a:t>বিশ্লেষণকে</a:t>
            </a:r>
            <a:r>
              <a:rPr lang="en-US" dirty="0"/>
              <a:t> </a:t>
            </a:r>
            <a:r>
              <a:rPr lang="en-US" dirty="0" err="1"/>
              <a:t>কর্মী</a:t>
            </a:r>
            <a:r>
              <a:rPr lang="en-US" dirty="0"/>
              <a:t> </a:t>
            </a:r>
            <a:r>
              <a:rPr lang="en-US" dirty="0" err="1"/>
              <a:t>বিশ্লেষণ</a:t>
            </a:r>
            <a:r>
              <a:rPr lang="en-US" dirty="0"/>
              <a:t> </a:t>
            </a:r>
            <a:r>
              <a:rPr lang="en-US" dirty="0" err="1"/>
              <a:t>বলে</a:t>
            </a:r>
            <a:r>
              <a:rPr lang="en-US" dirty="0"/>
              <a:t> ।</a:t>
            </a:r>
          </a:p>
          <a:p>
            <a:pPr algn="ctr"/>
            <a:r>
              <a:rPr lang="en-US" dirty="0"/>
              <a:t># </a:t>
            </a:r>
            <a:r>
              <a:rPr lang="en-US" dirty="0" err="1"/>
              <a:t>কাজের</a:t>
            </a:r>
            <a:r>
              <a:rPr lang="en-US" dirty="0"/>
              <a:t> </a:t>
            </a:r>
            <a:r>
              <a:rPr lang="en-US" dirty="0" err="1"/>
              <a:t>অবস্থা</a:t>
            </a:r>
            <a:r>
              <a:rPr lang="en-US" dirty="0"/>
              <a:t> ও </a:t>
            </a:r>
            <a:r>
              <a:rPr lang="en-US" dirty="0" err="1"/>
              <a:t>প্রকৃতি</a:t>
            </a:r>
            <a:r>
              <a:rPr lang="en-US" dirty="0"/>
              <a:t> </a:t>
            </a:r>
            <a:r>
              <a:rPr lang="en-US" dirty="0" err="1"/>
              <a:t>সম্পর্কে</a:t>
            </a:r>
            <a:r>
              <a:rPr lang="en-US" dirty="0"/>
              <a:t> </a:t>
            </a:r>
            <a:r>
              <a:rPr lang="en-US" dirty="0" err="1"/>
              <a:t>একটি</a:t>
            </a:r>
            <a:r>
              <a:rPr lang="en-US" dirty="0"/>
              <a:t> </a:t>
            </a:r>
            <a:r>
              <a:rPr lang="en-US" dirty="0" err="1"/>
              <a:t>ব্যাপক</a:t>
            </a:r>
            <a:r>
              <a:rPr lang="en-US" dirty="0"/>
              <a:t> </a:t>
            </a:r>
            <a:r>
              <a:rPr lang="en-US" dirty="0" err="1"/>
              <a:t>বিবরণ</a:t>
            </a:r>
            <a:r>
              <a:rPr lang="en-US" dirty="0"/>
              <a:t> ও </a:t>
            </a:r>
            <a:r>
              <a:rPr lang="en-US" dirty="0" err="1"/>
              <a:t>সুনির্দিষ্ট</a:t>
            </a:r>
            <a:r>
              <a:rPr lang="en-US" dirty="0"/>
              <a:t> </a:t>
            </a:r>
            <a:r>
              <a:rPr lang="en-US" dirty="0" err="1"/>
              <a:t>ব্যাখ্যাকে</a:t>
            </a:r>
            <a:r>
              <a:rPr lang="en-US" dirty="0"/>
              <a:t> </a:t>
            </a:r>
            <a:r>
              <a:rPr lang="en-US" dirty="0" err="1"/>
              <a:t>কর্ম</a:t>
            </a:r>
            <a:r>
              <a:rPr lang="en-US" dirty="0"/>
              <a:t> </a:t>
            </a:r>
            <a:r>
              <a:rPr lang="en-US" dirty="0" err="1"/>
              <a:t>বিশ্লেষণ</a:t>
            </a:r>
            <a:r>
              <a:rPr lang="en-US" dirty="0"/>
              <a:t> </a:t>
            </a:r>
            <a:r>
              <a:rPr lang="en-US" dirty="0" err="1"/>
              <a:t>বলে</a:t>
            </a:r>
            <a:r>
              <a:rPr lang="en-US" dirty="0"/>
              <a:t> ।</a:t>
            </a:r>
          </a:p>
          <a:p>
            <a:pPr algn="ctr"/>
            <a:r>
              <a:rPr lang="en-US" dirty="0"/>
              <a:t># </a:t>
            </a:r>
            <a:r>
              <a:rPr lang="en-US" dirty="0" err="1"/>
              <a:t>কর্মী</a:t>
            </a:r>
            <a:r>
              <a:rPr lang="en-US" dirty="0"/>
              <a:t> </a:t>
            </a:r>
            <a:r>
              <a:rPr lang="en-US" dirty="0" err="1"/>
              <a:t>মনোবল</a:t>
            </a:r>
            <a:r>
              <a:rPr lang="en-US" dirty="0"/>
              <a:t> </a:t>
            </a:r>
            <a:r>
              <a:rPr lang="en-US" dirty="0" err="1"/>
              <a:t>হলো</a:t>
            </a:r>
            <a:r>
              <a:rPr lang="en-US" dirty="0"/>
              <a:t> </a:t>
            </a:r>
            <a:r>
              <a:rPr lang="en-US" dirty="0" err="1"/>
              <a:t>কোন</a:t>
            </a:r>
            <a:r>
              <a:rPr lang="en-US" dirty="0"/>
              <a:t> </a:t>
            </a:r>
            <a:r>
              <a:rPr lang="en-US" dirty="0" err="1"/>
              <a:t>উদ্দেশ্য</a:t>
            </a:r>
            <a:r>
              <a:rPr lang="en-US" dirty="0"/>
              <a:t> </a:t>
            </a:r>
            <a:r>
              <a:rPr lang="en-US" dirty="0" err="1"/>
              <a:t>অর্জনের</a:t>
            </a:r>
            <a:r>
              <a:rPr lang="en-US" dirty="0"/>
              <a:t> </a:t>
            </a:r>
            <a:r>
              <a:rPr lang="en-US" dirty="0" err="1"/>
              <a:t>জন্য</a:t>
            </a:r>
            <a:r>
              <a:rPr lang="en-US" dirty="0"/>
              <a:t> </a:t>
            </a:r>
            <a:r>
              <a:rPr lang="en-US" dirty="0" err="1"/>
              <a:t>ব্যক্তির</a:t>
            </a:r>
            <a:r>
              <a:rPr lang="en-US" dirty="0"/>
              <a:t> </a:t>
            </a:r>
            <a:r>
              <a:rPr lang="en-US" dirty="0" err="1"/>
              <a:t>দৃঢ়</a:t>
            </a:r>
            <a:r>
              <a:rPr lang="en-US" dirty="0"/>
              <a:t> </a:t>
            </a:r>
            <a:r>
              <a:rPr lang="en-US" dirty="0" err="1"/>
              <a:t>প্রচেষ্টা</a:t>
            </a:r>
            <a:r>
              <a:rPr lang="en-US" dirty="0"/>
              <a:t> ।</a:t>
            </a:r>
          </a:p>
          <a:p>
            <a:pPr algn="ctr"/>
            <a:r>
              <a:rPr lang="en-US" dirty="0"/>
              <a:t># </a:t>
            </a:r>
            <a:r>
              <a:rPr lang="en-US" dirty="0" err="1"/>
              <a:t>প্রকৌশল</a:t>
            </a:r>
            <a:r>
              <a:rPr lang="en-US" dirty="0"/>
              <a:t> </a:t>
            </a:r>
            <a:r>
              <a:rPr lang="en-US" dirty="0" err="1"/>
              <a:t>মনোবিজ্ঞানের</a:t>
            </a:r>
            <a:r>
              <a:rPr lang="en-US" dirty="0"/>
              <a:t> </a:t>
            </a:r>
            <a:r>
              <a:rPr lang="en-US" dirty="0" err="1"/>
              <a:t>উদ্দেশ্য</a:t>
            </a:r>
            <a:r>
              <a:rPr lang="en-US" dirty="0"/>
              <a:t> </a:t>
            </a:r>
            <a:r>
              <a:rPr lang="en-US" dirty="0" err="1"/>
              <a:t>হলো</a:t>
            </a:r>
            <a:r>
              <a:rPr lang="en-US" dirty="0"/>
              <a:t> </a:t>
            </a:r>
            <a:r>
              <a:rPr lang="en-US" dirty="0" err="1"/>
              <a:t>যন্ত্রপাতির</a:t>
            </a:r>
            <a:r>
              <a:rPr lang="en-US" dirty="0"/>
              <a:t> </a:t>
            </a:r>
            <a:r>
              <a:rPr lang="en-US" dirty="0" err="1"/>
              <a:t>ডিজাইন</a:t>
            </a:r>
            <a:r>
              <a:rPr lang="en-US" dirty="0"/>
              <a:t> </a:t>
            </a:r>
            <a:r>
              <a:rPr lang="en-US" dirty="0" err="1"/>
              <a:t>মানুষের</a:t>
            </a:r>
            <a:r>
              <a:rPr lang="en-US" dirty="0"/>
              <a:t> </a:t>
            </a:r>
            <a:r>
              <a:rPr lang="en-US" dirty="0" err="1"/>
              <a:t>উপযোগী</a:t>
            </a:r>
            <a:r>
              <a:rPr lang="en-US" dirty="0"/>
              <a:t> </a:t>
            </a:r>
            <a:r>
              <a:rPr lang="en-US" dirty="0" err="1"/>
              <a:t>করে</a:t>
            </a:r>
            <a:r>
              <a:rPr lang="en-US" dirty="0"/>
              <a:t> </a:t>
            </a:r>
            <a:r>
              <a:rPr lang="en-US" dirty="0" err="1"/>
              <a:t>যন্ত্রপাতি</a:t>
            </a:r>
            <a:r>
              <a:rPr lang="en-US" dirty="0"/>
              <a:t> </a:t>
            </a:r>
            <a:r>
              <a:rPr lang="en-US" dirty="0" err="1"/>
              <a:t>তৈরি</a:t>
            </a:r>
            <a:r>
              <a:rPr lang="en-US" dirty="0"/>
              <a:t> </a:t>
            </a:r>
            <a:r>
              <a:rPr lang="en-US" dirty="0" err="1"/>
              <a:t>করা</a:t>
            </a:r>
            <a:r>
              <a:rPr lang="en-US" dirty="0"/>
              <a:t> </a:t>
            </a:r>
            <a:r>
              <a:rPr lang="en-US" dirty="0" err="1"/>
              <a:t>যাতে</a:t>
            </a:r>
            <a:r>
              <a:rPr lang="en-US" dirty="0"/>
              <a:t> </a:t>
            </a:r>
            <a:r>
              <a:rPr lang="en-US" dirty="0" err="1"/>
              <a:t>করে</a:t>
            </a:r>
            <a:r>
              <a:rPr lang="en-US" dirty="0"/>
              <a:t> </a:t>
            </a:r>
            <a:r>
              <a:rPr lang="en-US" dirty="0" err="1"/>
              <a:t>তাদের</a:t>
            </a:r>
            <a:r>
              <a:rPr lang="en-US" dirty="0"/>
              <a:t> </a:t>
            </a:r>
            <a:r>
              <a:rPr lang="en-US" dirty="0" err="1"/>
              <a:t>পরিশ্রম</a:t>
            </a:r>
            <a:r>
              <a:rPr lang="en-US" dirty="0"/>
              <a:t> </a:t>
            </a:r>
            <a:r>
              <a:rPr lang="en-US" dirty="0" err="1"/>
              <a:t>কম</a:t>
            </a:r>
            <a:r>
              <a:rPr lang="en-US" dirty="0"/>
              <a:t> </a:t>
            </a:r>
            <a:r>
              <a:rPr lang="en-US" dirty="0" err="1"/>
              <a:t>হয়</a:t>
            </a:r>
            <a:r>
              <a:rPr lang="en-US" dirty="0"/>
              <a:t> ,</a:t>
            </a:r>
            <a:r>
              <a:rPr lang="en-US" dirty="0" err="1"/>
              <a:t>সময়</a:t>
            </a:r>
            <a:r>
              <a:rPr lang="en-US" dirty="0"/>
              <a:t> </a:t>
            </a:r>
            <a:r>
              <a:rPr lang="en-US" dirty="0" err="1"/>
              <a:t>কম</a:t>
            </a:r>
            <a:r>
              <a:rPr lang="en-US" dirty="0"/>
              <a:t> </a:t>
            </a:r>
            <a:r>
              <a:rPr lang="en-US" dirty="0" err="1"/>
              <a:t>লাগে</a:t>
            </a:r>
            <a:r>
              <a:rPr lang="en-US" dirty="0"/>
              <a:t> ও </a:t>
            </a:r>
            <a:r>
              <a:rPr lang="en-US" dirty="0" err="1"/>
              <a:t>উৎপাদন</a:t>
            </a:r>
            <a:r>
              <a:rPr lang="en-US" dirty="0"/>
              <a:t> </a:t>
            </a:r>
            <a:r>
              <a:rPr lang="en-US" dirty="0" err="1"/>
              <a:t>বৃদ্ধি</a:t>
            </a:r>
            <a:r>
              <a:rPr lang="en-US" dirty="0"/>
              <a:t> </a:t>
            </a:r>
            <a:r>
              <a:rPr lang="en-US" dirty="0" err="1"/>
              <a:t>পায়</a:t>
            </a:r>
            <a:r>
              <a:rPr lang="en-US" dirty="0"/>
              <a:t> ।</a:t>
            </a:r>
          </a:p>
          <a:p>
            <a:pPr algn="ctr"/>
            <a:r>
              <a:rPr lang="en-US" dirty="0"/>
              <a:t># </a:t>
            </a:r>
            <a:r>
              <a:rPr lang="en-US" dirty="0" err="1"/>
              <a:t>কর্মের</a:t>
            </a:r>
            <a:r>
              <a:rPr lang="en-US" dirty="0"/>
              <a:t> </a:t>
            </a:r>
            <a:r>
              <a:rPr lang="en-US" dirty="0" err="1"/>
              <a:t>প্রতি</a:t>
            </a:r>
            <a:r>
              <a:rPr lang="en-US" dirty="0"/>
              <a:t> </a:t>
            </a:r>
            <a:r>
              <a:rPr lang="en-US" dirty="0" err="1"/>
              <a:t>ইতিবাচক</a:t>
            </a:r>
            <a:r>
              <a:rPr lang="en-US" dirty="0"/>
              <a:t> </a:t>
            </a:r>
            <a:r>
              <a:rPr lang="en-US" dirty="0" err="1"/>
              <a:t>মনোভাব</a:t>
            </a:r>
            <a:r>
              <a:rPr lang="en-US" dirty="0"/>
              <a:t> </a:t>
            </a:r>
            <a:r>
              <a:rPr lang="en-US" dirty="0" err="1"/>
              <a:t>বা</a:t>
            </a:r>
            <a:r>
              <a:rPr lang="en-US" dirty="0"/>
              <a:t> </a:t>
            </a:r>
            <a:r>
              <a:rPr lang="en-US" dirty="0" err="1"/>
              <a:t>দৃষ্টিভংগিকে</a:t>
            </a:r>
            <a:r>
              <a:rPr lang="en-US" dirty="0"/>
              <a:t> </a:t>
            </a:r>
            <a:r>
              <a:rPr lang="en-US" dirty="0" err="1"/>
              <a:t>কর্মসন্তুষ্টি</a:t>
            </a:r>
            <a:r>
              <a:rPr lang="en-US" dirty="0"/>
              <a:t> </a:t>
            </a:r>
            <a:r>
              <a:rPr lang="en-US" dirty="0" err="1"/>
              <a:t>বলে</a:t>
            </a:r>
            <a:r>
              <a:rPr lang="en-US" dirty="0"/>
              <a:t> ।</a:t>
            </a:r>
          </a:p>
          <a:p>
            <a:pPr algn="ctr"/>
            <a:r>
              <a:rPr lang="en-US" dirty="0"/>
              <a:t># </a:t>
            </a:r>
            <a:r>
              <a:rPr lang="en-US" dirty="0" err="1"/>
              <a:t>কর্মচারী</a:t>
            </a:r>
            <a:r>
              <a:rPr lang="en-US" dirty="0"/>
              <a:t> </a:t>
            </a:r>
            <a:r>
              <a:rPr lang="en-US" dirty="0" err="1"/>
              <a:t>নির্বাচন</a:t>
            </a:r>
            <a:r>
              <a:rPr lang="en-US" dirty="0"/>
              <a:t> </a:t>
            </a:r>
            <a:r>
              <a:rPr lang="en-US" dirty="0" err="1"/>
              <a:t>বলতে</a:t>
            </a:r>
            <a:r>
              <a:rPr lang="en-US" dirty="0"/>
              <a:t> </a:t>
            </a:r>
            <a:r>
              <a:rPr lang="en-US" dirty="0" err="1"/>
              <a:t>কোনো</a:t>
            </a:r>
            <a:r>
              <a:rPr lang="en-US" dirty="0"/>
              <a:t> </a:t>
            </a:r>
            <a:r>
              <a:rPr lang="en-US" dirty="0" err="1"/>
              <a:t>বিশেষ</a:t>
            </a:r>
            <a:r>
              <a:rPr lang="en-US" dirty="0"/>
              <a:t> </a:t>
            </a:r>
            <a:r>
              <a:rPr lang="en-US" dirty="0" err="1"/>
              <a:t>কাজের</a:t>
            </a:r>
            <a:r>
              <a:rPr lang="en-US" dirty="0"/>
              <a:t> </a:t>
            </a:r>
            <a:r>
              <a:rPr lang="en-US" dirty="0" err="1"/>
              <a:t>জন্য</a:t>
            </a:r>
            <a:r>
              <a:rPr lang="en-US" dirty="0"/>
              <a:t> </a:t>
            </a:r>
            <a:r>
              <a:rPr lang="en-US" dirty="0" err="1"/>
              <a:t>দরখাস্তকারীদের</a:t>
            </a:r>
            <a:r>
              <a:rPr lang="en-US" dirty="0"/>
              <a:t> </a:t>
            </a:r>
            <a:r>
              <a:rPr lang="en-US" dirty="0" err="1"/>
              <a:t>ভিতর</a:t>
            </a:r>
            <a:r>
              <a:rPr lang="en-US" dirty="0"/>
              <a:t> </a:t>
            </a:r>
            <a:r>
              <a:rPr lang="en-US" dirty="0" err="1"/>
              <a:t>থেকে</a:t>
            </a:r>
            <a:r>
              <a:rPr lang="en-US" dirty="0"/>
              <a:t> </a:t>
            </a:r>
            <a:r>
              <a:rPr lang="en-US" dirty="0" err="1"/>
              <a:t>প্রয়োজনীয়</a:t>
            </a:r>
            <a:r>
              <a:rPr lang="en-US" dirty="0"/>
              <a:t> </a:t>
            </a:r>
            <a:r>
              <a:rPr lang="en-US" dirty="0" err="1"/>
              <a:t>ভবিষ্যত</a:t>
            </a:r>
            <a:r>
              <a:rPr lang="en-US" dirty="0"/>
              <a:t> </a:t>
            </a:r>
            <a:r>
              <a:rPr lang="en-US" dirty="0" err="1"/>
              <a:t>কর্মী</a:t>
            </a:r>
            <a:r>
              <a:rPr lang="en-US" dirty="0"/>
              <a:t> </a:t>
            </a:r>
            <a:r>
              <a:rPr lang="en-US" dirty="0" err="1"/>
              <a:t>খুঁজে</a:t>
            </a:r>
            <a:r>
              <a:rPr lang="en-US" dirty="0"/>
              <a:t> </a:t>
            </a:r>
            <a:r>
              <a:rPr lang="en-US" dirty="0" err="1"/>
              <a:t>বের</a:t>
            </a:r>
            <a:r>
              <a:rPr lang="en-US" dirty="0"/>
              <a:t> </a:t>
            </a:r>
            <a:r>
              <a:rPr lang="en-US" dirty="0" err="1"/>
              <a:t>করা</a:t>
            </a:r>
            <a:r>
              <a:rPr lang="en-US" dirty="0"/>
              <a:t> ও </a:t>
            </a:r>
            <a:r>
              <a:rPr lang="en-US" dirty="0" err="1"/>
              <a:t>উপযুক্ত</a:t>
            </a:r>
            <a:r>
              <a:rPr lang="en-US" dirty="0"/>
              <a:t> </a:t>
            </a:r>
            <a:r>
              <a:rPr lang="en-US" dirty="0" err="1"/>
              <a:t>ব্যক্তিকে</a:t>
            </a:r>
            <a:r>
              <a:rPr lang="en-US" dirty="0"/>
              <a:t> </a:t>
            </a:r>
            <a:r>
              <a:rPr lang="en-US" dirty="0" err="1"/>
              <a:t>উপযুক্ত</a:t>
            </a:r>
            <a:r>
              <a:rPr lang="en-US" dirty="0"/>
              <a:t> </a:t>
            </a:r>
            <a:r>
              <a:rPr lang="en-US" dirty="0" err="1"/>
              <a:t>স্থানে</a:t>
            </a:r>
            <a:r>
              <a:rPr lang="en-US" dirty="0"/>
              <a:t> </a:t>
            </a:r>
            <a:r>
              <a:rPr lang="en-US" dirty="0" err="1"/>
              <a:t>নিয়োগ</a:t>
            </a:r>
            <a:r>
              <a:rPr lang="en-US" dirty="0"/>
              <a:t> </a:t>
            </a:r>
            <a:r>
              <a:rPr lang="en-US" dirty="0" err="1"/>
              <a:t>দেওয়ার</a:t>
            </a:r>
            <a:r>
              <a:rPr lang="en-US" dirty="0"/>
              <a:t> </a:t>
            </a:r>
            <a:r>
              <a:rPr lang="en-US" dirty="0" err="1"/>
              <a:t>প্রক্রিয়াকে</a:t>
            </a:r>
            <a:r>
              <a:rPr lang="en-US" dirty="0"/>
              <a:t> </a:t>
            </a:r>
            <a:r>
              <a:rPr lang="en-US" dirty="0" err="1"/>
              <a:t>বোঝানো</a:t>
            </a:r>
            <a:r>
              <a:rPr lang="en-US" dirty="0"/>
              <a:t> </a:t>
            </a:r>
            <a:r>
              <a:rPr lang="en-US" dirty="0" err="1"/>
              <a:t>হয়</a:t>
            </a:r>
            <a:r>
              <a:rPr lang="en-US" dirty="0"/>
              <a:t> ।</a:t>
            </a:r>
          </a:p>
          <a:p>
            <a:pPr algn="ctr"/>
            <a:r>
              <a:rPr lang="en-US" dirty="0"/>
              <a:t>#কর্মচারী </a:t>
            </a:r>
            <a:r>
              <a:rPr lang="en-US" dirty="0" err="1"/>
              <a:t>নির্বাচন</a:t>
            </a:r>
            <a:r>
              <a:rPr lang="en-US" dirty="0"/>
              <a:t>  </a:t>
            </a:r>
            <a:r>
              <a:rPr lang="en-US" dirty="0" err="1"/>
              <a:t>একটি</a:t>
            </a:r>
            <a:r>
              <a:rPr lang="en-US" dirty="0"/>
              <a:t> </a:t>
            </a:r>
            <a:r>
              <a:rPr lang="en-US" dirty="0" err="1"/>
              <a:t>গতিশীল</a:t>
            </a:r>
            <a:r>
              <a:rPr lang="en-US" dirty="0"/>
              <a:t> </a:t>
            </a:r>
            <a:r>
              <a:rPr lang="en-US" dirty="0" err="1"/>
              <a:t>প্রক্রিয়া</a:t>
            </a:r>
            <a:r>
              <a:rPr lang="en-US" dirty="0"/>
              <a:t> ।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50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E33E5-2000-425F-BA12-9A48D899F7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50719" y="685800"/>
            <a:ext cx="3333122" cy="1421606"/>
          </a:xfrm>
        </p:spPr>
        <p:txBody>
          <a:bodyPr/>
          <a:lstStyle/>
          <a:p>
            <a:r>
              <a:rPr lang="en-US" b="1" i="1" dirty="0" err="1">
                <a:solidFill>
                  <a:schemeClr val="bg1"/>
                </a:solidFill>
              </a:rPr>
              <a:t>বাড়িরকাজ</a:t>
            </a: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44F4D5A-8EB6-4E06-80AC-9F44445DEAFA}"/>
              </a:ext>
            </a:extLst>
          </p:cNvPr>
          <p:cNvSpPr/>
          <p:nvPr/>
        </p:nvSpPr>
        <p:spPr>
          <a:xfrm>
            <a:off x="1960020" y="2595099"/>
            <a:ext cx="10010273" cy="409073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i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EEDBCD-5A0B-A648-90BA-73E6137E1CE5}"/>
              </a:ext>
            </a:extLst>
          </p:cNvPr>
          <p:cNvSpPr txBox="1"/>
          <p:nvPr/>
        </p:nvSpPr>
        <p:spPr>
          <a:xfrm>
            <a:off x="2118685" y="2690335"/>
            <a:ext cx="985160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solidFill>
                  <a:schemeClr val="bg1"/>
                </a:solidFill>
              </a:rPr>
              <a:t>#শিল্প </a:t>
            </a:r>
            <a:r>
              <a:rPr lang="en-US" sz="2800" b="1" i="1" dirty="0" err="1">
                <a:solidFill>
                  <a:schemeClr val="bg1"/>
                </a:solidFill>
              </a:rPr>
              <a:t>মনোবিজ্ঞানের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</a:rPr>
              <a:t>সংজ্ঞা  দাও। </a:t>
            </a:r>
            <a:endParaRPr lang="en-US" sz="2800" b="1" i="1" dirty="0">
              <a:solidFill>
                <a:schemeClr val="bg1"/>
              </a:solidFill>
            </a:endParaRPr>
          </a:p>
          <a:p>
            <a:pPr algn="ctr"/>
            <a:r>
              <a:rPr lang="en-US" sz="2800" b="1" i="1" dirty="0">
                <a:solidFill>
                  <a:schemeClr val="bg1"/>
                </a:solidFill>
              </a:rPr>
              <a:t># </a:t>
            </a:r>
            <a:r>
              <a:rPr lang="en-US" sz="2800" b="1" i="1" dirty="0" err="1">
                <a:solidFill>
                  <a:schemeClr val="bg1"/>
                </a:solidFill>
              </a:rPr>
              <a:t>শিল্প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</a:rPr>
              <a:t>মনোবিজ্ঞানের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</a:rPr>
              <a:t>পরিসর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</a:rPr>
              <a:t>বর্ণনা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</a:rPr>
              <a:t>কর।</a:t>
            </a:r>
            <a:endParaRPr lang="en-US" sz="2800" b="1" i="1" dirty="0">
              <a:solidFill>
                <a:schemeClr val="bg1"/>
              </a:solidFill>
            </a:endParaRPr>
          </a:p>
          <a:p>
            <a:pPr algn="ctr"/>
            <a:r>
              <a:rPr lang="en-US" sz="2800" b="1" i="1" dirty="0">
                <a:solidFill>
                  <a:schemeClr val="bg1"/>
                </a:solidFill>
              </a:rPr>
              <a:t>#ফলিত </a:t>
            </a:r>
            <a:r>
              <a:rPr lang="en-US" sz="2800" b="1" i="1" dirty="0" err="1">
                <a:solidFill>
                  <a:schemeClr val="bg1"/>
                </a:solidFill>
              </a:rPr>
              <a:t>মনোবিজ্ঞানের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</a:rPr>
              <a:t>সংজ্ঞা</a:t>
            </a:r>
            <a:r>
              <a:rPr lang="en-US" sz="2800" b="1" i="1" dirty="0">
                <a:solidFill>
                  <a:schemeClr val="bg1"/>
                </a:solidFill>
              </a:rPr>
              <a:t>  দাও।</a:t>
            </a:r>
          </a:p>
          <a:p>
            <a:pPr algn="ctr"/>
            <a:r>
              <a:rPr lang="en-US" sz="2800" b="1" i="1" dirty="0">
                <a:solidFill>
                  <a:schemeClr val="bg1"/>
                </a:solidFill>
              </a:rPr>
              <a:t>#সাধারণ মনোবিজ্ঞান  ও শিল্প মনোবিজ্ঞানের মধ্যে পার্থক্য দেখাও। অথবা মৌলিক ও ফলিত মনোবিজ্ঞানের  মধ্যে পার্থক্য  লিখ।       </a:t>
            </a:r>
          </a:p>
          <a:p>
            <a:pPr algn="ctr"/>
            <a:r>
              <a:rPr lang="en-US" sz="2800" b="1" i="1" dirty="0">
                <a:solidFill>
                  <a:schemeClr val="bg1"/>
                </a:solidFill>
              </a:rPr>
              <a:t># </a:t>
            </a:r>
            <a:r>
              <a:rPr lang="en-US" sz="2800" b="1" i="1" dirty="0" err="1">
                <a:solidFill>
                  <a:schemeClr val="bg1"/>
                </a:solidFill>
              </a:rPr>
              <a:t>ফলিত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</a:rPr>
              <a:t>মনোবিজ্ঞান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</a:rPr>
              <a:t>হিসেবে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</a:rPr>
              <a:t>শিল্প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</a:rPr>
              <a:t>মনোবিজ্ঞানকে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</a:rPr>
              <a:t>ব্যাখ্যা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</a:rPr>
              <a:t>কর। 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29882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8DA99AE-17E3-5A43-8112-8C8FB50245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64406"/>
            <a:ext cx="4357688" cy="3286125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ED314D48-906B-FB48-B830-A79288D8BC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207" y="964406"/>
            <a:ext cx="4594621" cy="3333750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2820C143-86C4-FB4D-8008-ED8C16AADE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4895" y="964405"/>
            <a:ext cx="3616522" cy="3500437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9163BBC6-F24C-8748-93FB-B12E0F16C7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4298156"/>
            <a:ext cx="4357688" cy="2434828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CA0B192E-2B17-F84B-BE55-D0A682BF6B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689" y="4245769"/>
            <a:ext cx="4208171" cy="2434828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D719E87B-FBD1-E349-A12A-968EF562C5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689" y="4245769"/>
            <a:ext cx="4208171" cy="2272903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831AB2A8-D83D-7F41-B04E-1C47984D0CB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695" y="4245769"/>
            <a:ext cx="4357689" cy="2487215"/>
          </a:xfrm>
          <a:prstGeom prst="rect">
            <a:avLst/>
          </a:prstGeom>
        </p:spPr>
      </p:pic>
      <p:sp>
        <p:nvSpPr>
          <p:cNvPr id="9" name="Callout: Down Arrow 8">
            <a:extLst>
              <a:ext uri="{FF2B5EF4-FFF2-40B4-BE49-F238E27FC236}">
                <a16:creationId xmlns:a16="http://schemas.microsoft.com/office/drawing/2014/main" id="{759139DD-2B5D-0E48-AD1A-22FFC73116E8}"/>
              </a:ext>
            </a:extLst>
          </p:cNvPr>
          <p:cNvSpPr/>
          <p:nvPr/>
        </p:nvSpPr>
        <p:spPr>
          <a:xfrm>
            <a:off x="4939901" y="125016"/>
            <a:ext cx="5625705" cy="1330522"/>
          </a:xfrm>
          <a:prstGeom prst="downArrowCallou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accent1">
                    <a:lumMod val="50000"/>
                  </a:schemeClr>
                </a:solidFill>
              </a:rPr>
              <a:t>ছবিগুলোতে কী দেখছো? </a:t>
            </a:r>
          </a:p>
        </p:txBody>
      </p:sp>
    </p:spTree>
    <p:extLst>
      <p:ext uri="{BB962C8B-B14F-4D97-AF65-F5344CB8AC3E}">
        <p14:creationId xmlns:p14="http://schemas.microsoft.com/office/powerpoint/2010/main" val="220290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96FBB-F907-3944-98EB-EB927F252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602" y="808302"/>
            <a:ext cx="8534400" cy="1507067"/>
          </a:xfrm>
        </p:spPr>
        <p:txBody>
          <a:bodyPr>
            <a:normAutofit/>
          </a:bodyPr>
          <a:lstStyle/>
          <a:p>
            <a:r>
              <a:rPr lang="en-US" sz="6000" b="1">
                <a:solidFill>
                  <a:schemeClr val="bg1"/>
                </a:solidFill>
              </a:rPr>
              <a:t>সহায়ক গ্রন্থাবলি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7209A-7E85-0347-9082-0DF4F88024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1077" y="2190353"/>
            <a:ext cx="8534400" cy="4846241"/>
          </a:xfrm>
        </p:spPr>
        <p:txBody>
          <a:bodyPr>
            <a:norm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মোঃ আমিনুল হক,স্নাতক মনোবিজ্ঞান (২), হাসান বুক হাউস, ঢাকা। </a:t>
            </a:r>
          </a:p>
          <a:p>
            <a:r>
              <a:rPr lang="en-US" sz="2800" b="1">
                <a:solidFill>
                  <a:schemeClr val="bg1"/>
                </a:solidFill>
              </a:rPr>
              <a:t> আব্দুল খালেক,(২০০৫) শিল্প মনোবিজ্ঞান , (৪র্থ সংস্করণ), হাসান বুক হাউস, ঢাকা ।  </a:t>
            </a:r>
          </a:p>
          <a:p>
            <a:r>
              <a:rPr lang="en-US" sz="2800" b="1">
                <a:solidFill>
                  <a:schemeClr val="bg1"/>
                </a:solidFill>
              </a:rPr>
              <a:t>আবু বক্কর ছিদ্দিক ,  স্নাতক ও স্নাতকোত্তর মনোবিজ্ঞান,সাহিত্যকোষ,ঢাকা।</a:t>
            </a:r>
          </a:p>
          <a:p>
            <a:r>
              <a:rPr lang="en-US" sz="2800" b="1">
                <a:solidFill>
                  <a:schemeClr val="bg1"/>
                </a:solidFill>
              </a:rPr>
              <a:t> রওশন জাহান,(১৯৯০) শিল্পে মনোবিজ্ঞানঃ কর্মবিজ্ঞান; ঢাকা বিশ্ববিদ্যালয় ।        </a:t>
            </a:r>
          </a:p>
        </p:txBody>
      </p:sp>
    </p:spTree>
    <p:extLst>
      <p:ext uri="{BB962C8B-B14F-4D97-AF65-F5344CB8AC3E}">
        <p14:creationId xmlns:p14="http://schemas.microsoft.com/office/powerpoint/2010/main" val="2236186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6247E-4B26-40AD-B483-C0A7E7DA9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4810124" y="-538209"/>
            <a:ext cx="7816453" cy="1485493"/>
          </a:xfrm>
        </p:spPr>
        <p:txBody>
          <a:bodyPr>
            <a:normAutofit/>
          </a:bodyPr>
          <a:lstStyle/>
          <a:p>
            <a:r>
              <a:rPr lang="en-US" sz="5400" b="1" i="1" dirty="0" err="1">
                <a:solidFill>
                  <a:schemeClr val="bg1"/>
                </a:solidFill>
              </a:rPr>
              <a:t>সবাইকে</a:t>
            </a:r>
            <a:r>
              <a:rPr lang="en-US" sz="5400" b="1" i="1" dirty="0">
                <a:solidFill>
                  <a:schemeClr val="bg1"/>
                </a:solidFill>
              </a:rPr>
              <a:t> </a:t>
            </a:r>
            <a:r>
              <a:rPr lang="en-US" sz="5400" b="1" i="1" dirty="0" err="1">
                <a:solidFill>
                  <a:schemeClr val="bg1"/>
                </a:solidFill>
              </a:rPr>
              <a:t>অসংখ্য</a:t>
            </a:r>
            <a:r>
              <a:rPr lang="en-US" sz="5400" b="1" i="1" dirty="0">
                <a:solidFill>
                  <a:schemeClr val="bg1"/>
                </a:solidFill>
              </a:rPr>
              <a:t> </a:t>
            </a:r>
            <a:r>
              <a:rPr lang="en-US" sz="5400" b="1" i="1" dirty="0" err="1">
                <a:solidFill>
                  <a:schemeClr val="bg1"/>
                </a:solidFill>
              </a:rPr>
              <a:t>ধন্যবাদ</a:t>
            </a:r>
            <a:endParaRPr lang="en-US" sz="5400" b="1" i="1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C3336E-51E2-4DB2-B40C-46AD53178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04737" y="1744579"/>
            <a:ext cx="9733546" cy="424982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5A6F31D-9344-4AC9-AE8E-B920A834C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58" y="1744579"/>
            <a:ext cx="11903242" cy="5209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917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8E74B758-9D90-2B4F-895E-CA863E92B0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4" y="1260870"/>
            <a:ext cx="3751469" cy="2543176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A3B71F84-CF4C-6C44-B761-02E9D1CED5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077" y="1287558"/>
            <a:ext cx="4105467" cy="2570067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ECB9F1D7-BAE2-204D-A665-269107F8B3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4" y="3857625"/>
            <a:ext cx="3751469" cy="2768203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32788797-5E51-9E45-93E5-48150A895D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078" y="3857625"/>
            <a:ext cx="4105466" cy="2768203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7712FFBE-05F1-5D40-B210-576B3EB2B2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780" y="3804046"/>
            <a:ext cx="3751470" cy="2821781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01E040CE-01CF-3548-AC1E-ACB41008BCC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864" y="1035843"/>
            <a:ext cx="3863385" cy="27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578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llout: Down Arrow 1">
            <a:extLst>
              <a:ext uri="{FF2B5EF4-FFF2-40B4-BE49-F238E27FC236}">
                <a16:creationId xmlns:a16="http://schemas.microsoft.com/office/drawing/2014/main" id="{67FD7EF5-89E6-A24F-848F-966DB9ED0706}"/>
              </a:ext>
            </a:extLst>
          </p:cNvPr>
          <p:cNvSpPr/>
          <p:nvPr/>
        </p:nvSpPr>
        <p:spPr>
          <a:xfrm>
            <a:off x="3541513" y="67866"/>
            <a:ext cx="8370689" cy="3361134"/>
          </a:xfrm>
          <a:prstGeom prst="downArrowCallout">
            <a:avLst>
              <a:gd name="adj1" fmla="val 25000"/>
              <a:gd name="adj2" fmla="val 25000"/>
              <a:gd name="adj3" fmla="val 27930"/>
              <a:gd name="adj4" fmla="val 6497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accent1">
                    <a:lumMod val="50000"/>
                  </a:schemeClr>
                </a:solidFill>
              </a:rPr>
              <a:t>আজকের পাঠঃ </a:t>
            </a:r>
            <a:r>
              <a:rPr lang="en-US" sz="4800" b="1">
                <a:solidFill>
                  <a:schemeClr val="accent2">
                    <a:lumMod val="50000"/>
                  </a:schemeClr>
                </a:solidFill>
              </a:rPr>
              <a:t>শিল্প মনোবিজ্ঞান </a:t>
            </a:r>
            <a:r>
              <a:rPr lang="en-US" sz="4800" b="1">
                <a:solidFill>
                  <a:schemeClr val="accent1">
                    <a:lumMod val="50000"/>
                  </a:schemeClr>
                </a:solidFill>
              </a:rPr>
              <a:t>  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B69249E8-7DF0-1E41-A397-8660DE9938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6" y="3482579"/>
            <a:ext cx="11519296" cy="330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67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llout: Down Arrow 1">
            <a:extLst>
              <a:ext uri="{FF2B5EF4-FFF2-40B4-BE49-F238E27FC236}">
                <a16:creationId xmlns:a16="http://schemas.microsoft.com/office/drawing/2014/main" id="{3E654BE2-98A0-45B0-B386-7FE68CC54860}"/>
              </a:ext>
            </a:extLst>
          </p:cNvPr>
          <p:cNvSpPr/>
          <p:nvPr/>
        </p:nvSpPr>
        <p:spPr>
          <a:xfrm>
            <a:off x="3729413" y="409074"/>
            <a:ext cx="7435516" cy="1961147"/>
          </a:xfrm>
          <a:prstGeom prst="downArrowCallou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i="1" dirty="0" err="1">
                <a:solidFill>
                  <a:schemeClr val="bg1"/>
                </a:solidFill>
              </a:rPr>
              <a:t>শিখনফল</a:t>
            </a:r>
            <a:endParaRPr lang="en-US" sz="5400" b="1" i="1" dirty="0">
              <a:solidFill>
                <a:schemeClr val="bg1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032737E-D89A-44A3-94C6-09AC249D6229}"/>
              </a:ext>
            </a:extLst>
          </p:cNvPr>
          <p:cNvSpPr/>
          <p:nvPr/>
        </p:nvSpPr>
        <p:spPr>
          <a:xfrm>
            <a:off x="3425804" y="2370221"/>
            <a:ext cx="8325852" cy="371775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chemeClr val="bg1"/>
                </a:solidFill>
              </a:rPr>
              <a:t># </a:t>
            </a:r>
            <a:r>
              <a:rPr lang="en-US" sz="2800" b="1" i="1" dirty="0" err="1">
                <a:solidFill>
                  <a:schemeClr val="bg1"/>
                </a:solidFill>
              </a:rPr>
              <a:t>শিল্প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</a:rPr>
              <a:t>মনোবিজ্ঞানের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</a:rPr>
              <a:t>সংজ্ঞা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</a:rPr>
              <a:t>বলতে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</a:rPr>
              <a:t>পারবে</a:t>
            </a:r>
            <a:r>
              <a:rPr lang="en-US" sz="2800" b="1" i="1" dirty="0">
                <a:solidFill>
                  <a:schemeClr val="bg1"/>
                </a:solidFill>
              </a:rPr>
              <a:t> ।</a:t>
            </a:r>
          </a:p>
          <a:p>
            <a:pPr algn="ctr"/>
            <a:r>
              <a:rPr lang="en-US" sz="2800" b="1" i="1" dirty="0">
                <a:solidFill>
                  <a:schemeClr val="bg1"/>
                </a:solidFill>
              </a:rPr>
              <a:t># </a:t>
            </a:r>
            <a:r>
              <a:rPr lang="en-US" sz="2800" b="1" i="1" dirty="0" err="1">
                <a:solidFill>
                  <a:schemeClr val="bg1"/>
                </a:solidFill>
              </a:rPr>
              <a:t>শিল্প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</a:rPr>
              <a:t>মনোবিজ্ঞানের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</a:rPr>
              <a:t>পরিসর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</a:rPr>
              <a:t>বর্ণনা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</a:rPr>
              <a:t>করতে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</a:rPr>
              <a:t>পারবে</a:t>
            </a:r>
            <a:r>
              <a:rPr lang="en-US" sz="2800" b="1" i="1" dirty="0">
                <a:solidFill>
                  <a:schemeClr val="bg1"/>
                </a:solidFill>
              </a:rPr>
              <a:t> ।</a:t>
            </a:r>
          </a:p>
          <a:p>
            <a:pPr algn="ctr"/>
            <a:r>
              <a:rPr lang="en-US" sz="2800" b="1" i="1" dirty="0">
                <a:solidFill>
                  <a:schemeClr val="bg1"/>
                </a:solidFill>
              </a:rPr>
              <a:t>#ফলিত </a:t>
            </a:r>
            <a:r>
              <a:rPr lang="en-US" sz="2800" b="1" i="1" dirty="0" err="1">
                <a:solidFill>
                  <a:schemeClr val="bg1"/>
                </a:solidFill>
              </a:rPr>
              <a:t>মনোবিজ্ঞানের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</a:rPr>
              <a:t>সংজ্ঞা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</a:rPr>
              <a:t>বলতে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</a:rPr>
              <a:t>পারবে</a:t>
            </a:r>
            <a:r>
              <a:rPr lang="en-US" sz="2800" b="1" i="1" dirty="0">
                <a:solidFill>
                  <a:schemeClr val="bg1"/>
                </a:solidFill>
              </a:rPr>
              <a:t> ।</a:t>
            </a:r>
          </a:p>
          <a:p>
            <a:pPr algn="ctr"/>
            <a:r>
              <a:rPr lang="en-US" sz="2800" b="1" i="1" dirty="0">
                <a:solidFill>
                  <a:schemeClr val="bg1"/>
                </a:solidFill>
              </a:rPr>
              <a:t>#সাধারণ মনোবিজ্ঞান  ও শিল্প মনোবিজ্ঞানের মধ্যে পার্থক্য দেখাতে  পারবে অথবা মৌলিক ও ফলিত মনোবিজ্ঞানের  মধ্যে পার্থক্য  বলতে  পারবে। </a:t>
            </a:r>
          </a:p>
          <a:p>
            <a:pPr algn="ctr"/>
            <a:r>
              <a:rPr lang="en-US" sz="2800" b="1" i="1" dirty="0">
                <a:solidFill>
                  <a:schemeClr val="bg1"/>
                </a:solidFill>
              </a:rPr>
              <a:t># </a:t>
            </a:r>
            <a:r>
              <a:rPr lang="en-US" sz="2800" b="1" i="1" dirty="0" err="1">
                <a:solidFill>
                  <a:schemeClr val="bg1"/>
                </a:solidFill>
              </a:rPr>
              <a:t>ফলিত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</a:rPr>
              <a:t>মনোবিজ্ঞান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</a:rPr>
              <a:t>হিসেবে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</a:rPr>
              <a:t>শিল্প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</a:rPr>
              <a:t>মনোবিজ্ঞানকে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</a:rPr>
              <a:t>ব্যাখ্যা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</a:rPr>
              <a:t>করতে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</a:rPr>
              <a:t>পারবে</a:t>
            </a:r>
            <a:r>
              <a:rPr lang="en-US" sz="2800" b="1" i="1" dirty="0">
                <a:solidFill>
                  <a:schemeClr val="bg1"/>
                </a:solidFill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143340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919E9-0164-1B49-AC7C-1339BD1E3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2549" y="106359"/>
            <a:ext cx="8534400" cy="1507067"/>
          </a:xfrm>
        </p:spPr>
        <p:txBody>
          <a:bodyPr>
            <a:normAutofit/>
          </a:bodyPr>
          <a:lstStyle/>
          <a:p>
            <a:r>
              <a:rPr lang="en-US" b="1"/>
              <a:t>শিল্প মনোবিজ্ঞান (Industrial Psychology)  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1D5E5-A137-0946-A416-55092E935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4315" y="775493"/>
            <a:ext cx="8777685" cy="3615267"/>
          </a:xfrm>
        </p:spPr>
        <p:txBody>
          <a:bodyPr>
            <a:normAutofit/>
          </a:bodyPr>
          <a:lstStyle/>
          <a:p>
            <a:r>
              <a:rPr lang="en-US" sz="3600" err="1"/>
              <a:t>মনোবিজ্ঞানের</a:t>
            </a:r>
            <a:r>
              <a:rPr lang="en-US" sz="3600"/>
              <a:t> </a:t>
            </a:r>
            <a:r>
              <a:rPr lang="en-US" sz="3600" err="1"/>
              <a:t>যে</a:t>
            </a:r>
            <a:r>
              <a:rPr lang="en-US" sz="3600"/>
              <a:t> </a:t>
            </a:r>
            <a:r>
              <a:rPr lang="en-US" sz="3600" err="1"/>
              <a:t>শাখা</a:t>
            </a:r>
            <a:r>
              <a:rPr lang="en-US" sz="3600"/>
              <a:t> </a:t>
            </a:r>
            <a:r>
              <a:rPr lang="en-US" sz="3600" err="1"/>
              <a:t>শিল্প</a:t>
            </a:r>
            <a:r>
              <a:rPr lang="en-US" sz="3600"/>
              <a:t> </a:t>
            </a:r>
            <a:r>
              <a:rPr lang="en-US" sz="3600" err="1"/>
              <a:t>কারখানা</a:t>
            </a:r>
            <a:r>
              <a:rPr lang="en-US" sz="3600"/>
              <a:t> ও </a:t>
            </a:r>
            <a:r>
              <a:rPr lang="en-US" sz="3600" err="1"/>
              <a:t>ব্যবসা</a:t>
            </a:r>
            <a:r>
              <a:rPr lang="en-US" sz="3600"/>
              <a:t> </a:t>
            </a:r>
            <a:r>
              <a:rPr lang="en-US" sz="3600" err="1"/>
              <a:t>ক্ষেত্রে</a:t>
            </a:r>
            <a:r>
              <a:rPr lang="en-US" sz="3600"/>
              <a:t> </a:t>
            </a:r>
            <a:r>
              <a:rPr lang="en-US" sz="3600" err="1"/>
              <a:t>সংঘটিত</a:t>
            </a:r>
            <a:r>
              <a:rPr lang="en-US" sz="3600"/>
              <a:t>  </a:t>
            </a:r>
            <a:r>
              <a:rPr lang="en-US" sz="3600" err="1"/>
              <a:t>মানব</a:t>
            </a:r>
            <a:r>
              <a:rPr lang="en-US" sz="3600"/>
              <a:t> </a:t>
            </a:r>
            <a:r>
              <a:rPr lang="en-US" sz="3600" err="1"/>
              <a:t>আচরণের</a:t>
            </a:r>
            <a:r>
              <a:rPr lang="en-US" sz="3600"/>
              <a:t> </a:t>
            </a:r>
            <a:r>
              <a:rPr lang="en-US" sz="3600" err="1"/>
              <a:t>বিজ্ঞানভিত্তিক</a:t>
            </a:r>
            <a:r>
              <a:rPr lang="en-US" sz="3600"/>
              <a:t> </a:t>
            </a:r>
            <a:r>
              <a:rPr lang="en-US" sz="3600" err="1"/>
              <a:t>ব্যাখ্যা</a:t>
            </a:r>
            <a:r>
              <a:rPr lang="en-US" sz="3600"/>
              <a:t> </a:t>
            </a:r>
            <a:r>
              <a:rPr lang="en-US" sz="3600" err="1"/>
              <a:t>প্রদান</a:t>
            </a:r>
            <a:r>
              <a:rPr lang="en-US" sz="3600"/>
              <a:t> </a:t>
            </a:r>
            <a:r>
              <a:rPr lang="en-US" sz="3600" err="1"/>
              <a:t>করে</a:t>
            </a:r>
            <a:r>
              <a:rPr lang="en-US" sz="3600"/>
              <a:t> </a:t>
            </a:r>
            <a:r>
              <a:rPr lang="en-US" sz="3600" err="1"/>
              <a:t>তাকে</a:t>
            </a:r>
            <a:r>
              <a:rPr lang="en-US" sz="3600"/>
              <a:t> </a:t>
            </a:r>
            <a:r>
              <a:rPr lang="en-US" sz="3600" err="1"/>
              <a:t>শিল্প</a:t>
            </a:r>
            <a:r>
              <a:rPr lang="en-US" sz="3600"/>
              <a:t> </a:t>
            </a:r>
            <a:r>
              <a:rPr lang="en-US" sz="3600" err="1"/>
              <a:t>মনোবিজ্ঞান</a:t>
            </a:r>
            <a:r>
              <a:rPr lang="en-US" sz="3600"/>
              <a:t> </a:t>
            </a:r>
            <a:r>
              <a:rPr lang="en-US" sz="3600" err="1"/>
              <a:t>বলে</a:t>
            </a:r>
            <a:r>
              <a:rPr lang="en-US" sz="3600"/>
              <a:t>।  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2D8C393-A396-C849-B025-3544297C31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94" y="3554016"/>
            <a:ext cx="4555331" cy="3303984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161A01E3-501E-FA4E-898B-71796E6206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125" y="3517898"/>
            <a:ext cx="3620691" cy="3215087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26F78204-8D8A-C143-9A8A-AAE973DA4C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342" y="3552826"/>
            <a:ext cx="3526631" cy="31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49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93EBE46D-BF29-5547-8866-CBE3ABF09F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6" y="1548307"/>
            <a:ext cx="3257428" cy="2561455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6BF0772C-47DF-1840-B47C-457FDC5CCC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0" y="4107299"/>
            <a:ext cx="3125389" cy="2308930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8510359B-917D-7446-A8A7-BB244CDDFF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832" y="1377156"/>
            <a:ext cx="2768204" cy="2353667"/>
          </a:xfrm>
          <a:prstGeom prst="rect">
            <a:avLst/>
          </a:prstGeom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427E4FEA-1D58-0843-8D9B-61B7934AE3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8" y="4107299"/>
            <a:ext cx="2953273" cy="2056806"/>
          </a:xfrm>
          <a:prstGeom prst="rect">
            <a:avLst/>
          </a:prstGeom>
        </p:spPr>
      </p:pic>
      <p:sp>
        <p:nvSpPr>
          <p:cNvPr id="13" name="Double Wave 12">
            <a:extLst>
              <a:ext uri="{FF2B5EF4-FFF2-40B4-BE49-F238E27FC236}">
                <a16:creationId xmlns:a16="http://schemas.microsoft.com/office/drawing/2014/main" id="{0AFBBD7C-7723-5745-AF75-5D003214A2B9}"/>
              </a:ext>
            </a:extLst>
          </p:cNvPr>
          <p:cNvSpPr/>
          <p:nvPr/>
        </p:nvSpPr>
        <p:spPr>
          <a:xfrm>
            <a:off x="304943" y="3238490"/>
            <a:ext cx="2451207" cy="886093"/>
          </a:xfrm>
          <a:prstGeom prst="doubleWave">
            <a:avLst>
              <a:gd name="adj1" fmla="val 6250"/>
              <a:gd name="adj2" fmla="val 10000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FF0000"/>
                </a:solidFill>
              </a:rPr>
              <a:t>কর্ম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এবং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কর্মী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বিশ্লেষণ</a:t>
            </a:r>
            <a:r>
              <a:rPr lang="en-US" b="1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14" name="Double Wave 13">
            <a:extLst>
              <a:ext uri="{FF2B5EF4-FFF2-40B4-BE49-F238E27FC236}">
                <a16:creationId xmlns:a16="http://schemas.microsoft.com/office/drawing/2014/main" id="{38F6F9B3-9D38-5E42-8698-FAAE0BF3EE51}"/>
              </a:ext>
            </a:extLst>
          </p:cNvPr>
          <p:cNvSpPr/>
          <p:nvPr/>
        </p:nvSpPr>
        <p:spPr>
          <a:xfrm>
            <a:off x="-602736" y="5977534"/>
            <a:ext cx="4055550" cy="877391"/>
          </a:xfrm>
          <a:prstGeom prst="doubleWave">
            <a:avLst>
              <a:gd name="adj1" fmla="val 6250"/>
              <a:gd name="adj2" fmla="val -10000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err="1">
                <a:solidFill>
                  <a:srgbClr val="FF0000"/>
                </a:solidFill>
              </a:rPr>
              <a:t>কর্মচারী</a:t>
            </a:r>
            <a:r>
              <a:rPr lang="en-US" b="1">
                <a:solidFill>
                  <a:srgbClr val="FF0000"/>
                </a:solidFill>
              </a:rPr>
              <a:t> </a:t>
            </a:r>
            <a:r>
              <a:rPr lang="en-US" b="1" err="1">
                <a:solidFill>
                  <a:srgbClr val="FF0000"/>
                </a:solidFill>
              </a:rPr>
              <a:t>নির্বাচন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5" name="Double Wave 14">
            <a:extLst>
              <a:ext uri="{FF2B5EF4-FFF2-40B4-BE49-F238E27FC236}">
                <a16:creationId xmlns:a16="http://schemas.microsoft.com/office/drawing/2014/main" id="{BDC211DE-CB0B-8C47-BC6E-4F6682CB9BDC}"/>
              </a:ext>
            </a:extLst>
          </p:cNvPr>
          <p:cNvSpPr/>
          <p:nvPr/>
        </p:nvSpPr>
        <p:spPr>
          <a:xfrm>
            <a:off x="5966638" y="2980054"/>
            <a:ext cx="3424238" cy="1089814"/>
          </a:xfrm>
          <a:prstGeom prst="doubleWave">
            <a:avLst>
              <a:gd name="adj1" fmla="val 6250"/>
              <a:gd name="adj2" fmla="val 10000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</a:rPr>
              <a:t>শিল্পে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প্রশিক্ষন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16" name="Picture 16">
            <a:extLst>
              <a:ext uri="{FF2B5EF4-FFF2-40B4-BE49-F238E27FC236}">
                <a16:creationId xmlns:a16="http://schemas.microsoft.com/office/drawing/2014/main" id="{7EDADC74-FA8D-D942-8D3A-41C8218B11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959253" y="4154975"/>
            <a:ext cx="2912453" cy="2174085"/>
          </a:xfrm>
          <a:prstGeom prst="rect">
            <a:avLst/>
          </a:prstGeom>
        </p:spPr>
      </p:pic>
      <p:sp>
        <p:nvSpPr>
          <p:cNvPr id="20" name="Double Wave 19">
            <a:extLst>
              <a:ext uri="{FF2B5EF4-FFF2-40B4-BE49-F238E27FC236}">
                <a16:creationId xmlns:a16="http://schemas.microsoft.com/office/drawing/2014/main" id="{AD5D26FD-0706-AB4D-A73A-6B407C679010}"/>
              </a:ext>
            </a:extLst>
          </p:cNvPr>
          <p:cNvSpPr/>
          <p:nvPr/>
        </p:nvSpPr>
        <p:spPr>
          <a:xfrm>
            <a:off x="5726249" y="5971614"/>
            <a:ext cx="3595735" cy="739379"/>
          </a:xfrm>
          <a:prstGeom prst="doubleWave">
            <a:avLst>
              <a:gd name="adj1" fmla="val 6250"/>
              <a:gd name="adj2" fmla="val -10000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</a:rPr>
              <a:t>কর্মবিজ্ঞান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বা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প্রকৌশল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মনোবিজ্ঞান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21" name="Picture 21">
            <a:extLst>
              <a:ext uri="{FF2B5EF4-FFF2-40B4-BE49-F238E27FC236}">
                <a16:creationId xmlns:a16="http://schemas.microsoft.com/office/drawing/2014/main" id="{BECE9CF5-401E-9946-A77A-CF9514BDE8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723" y="214888"/>
            <a:ext cx="3205840" cy="3579636"/>
          </a:xfrm>
          <a:prstGeom prst="rect">
            <a:avLst/>
          </a:prstGeom>
        </p:spPr>
      </p:pic>
      <p:pic>
        <p:nvPicPr>
          <p:cNvPr id="23" name="Picture 23">
            <a:extLst>
              <a:ext uri="{FF2B5EF4-FFF2-40B4-BE49-F238E27FC236}">
                <a16:creationId xmlns:a16="http://schemas.microsoft.com/office/drawing/2014/main" id="{FDA57F87-3D1E-A744-BA0A-71795077F9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426" y="-3290"/>
            <a:ext cx="2625810" cy="1703684"/>
          </a:xfrm>
          <a:prstGeom prst="rect">
            <a:avLst/>
          </a:prstGeom>
        </p:spPr>
      </p:pic>
      <p:pic>
        <p:nvPicPr>
          <p:cNvPr id="26" name="Picture 26">
            <a:extLst>
              <a:ext uri="{FF2B5EF4-FFF2-40B4-BE49-F238E27FC236}">
                <a16:creationId xmlns:a16="http://schemas.microsoft.com/office/drawing/2014/main" id="{F54019F0-2A57-264E-B2C5-CF3DCC3E1DE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477" y="1273113"/>
            <a:ext cx="2961355" cy="2704538"/>
          </a:xfrm>
          <a:prstGeom prst="rect">
            <a:avLst/>
          </a:prstGeom>
        </p:spPr>
      </p:pic>
      <p:pic>
        <p:nvPicPr>
          <p:cNvPr id="28" name="Picture 28">
            <a:extLst>
              <a:ext uri="{FF2B5EF4-FFF2-40B4-BE49-F238E27FC236}">
                <a16:creationId xmlns:a16="http://schemas.microsoft.com/office/drawing/2014/main" id="{2321AD9F-7EC7-604A-B241-CABA4E565C3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957" y="1190871"/>
            <a:ext cx="2759566" cy="3105358"/>
          </a:xfrm>
          <a:prstGeom prst="rect">
            <a:avLst/>
          </a:prstGeom>
        </p:spPr>
      </p:pic>
      <p:sp>
        <p:nvSpPr>
          <p:cNvPr id="32" name="Double Wave 31">
            <a:extLst>
              <a:ext uri="{FF2B5EF4-FFF2-40B4-BE49-F238E27FC236}">
                <a16:creationId xmlns:a16="http://schemas.microsoft.com/office/drawing/2014/main" id="{920DEC4B-4668-7241-A9BA-9FBF9AFE2A5F}"/>
              </a:ext>
            </a:extLst>
          </p:cNvPr>
          <p:cNvSpPr/>
          <p:nvPr/>
        </p:nvSpPr>
        <p:spPr>
          <a:xfrm>
            <a:off x="3215006" y="3424957"/>
            <a:ext cx="3461146" cy="571308"/>
          </a:xfrm>
          <a:prstGeom prst="doubleWave">
            <a:avLst>
              <a:gd name="adj1" fmla="val 6250"/>
              <a:gd name="adj2" fmla="val 10000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err="1">
                <a:solidFill>
                  <a:srgbClr val="FF0000"/>
                </a:solidFill>
              </a:rPr>
              <a:t>শৈল্পিক</a:t>
            </a:r>
            <a:r>
              <a:rPr lang="en-US" b="1">
                <a:solidFill>
                  <a:srgbClr val="FF0000"/>
                </a:solidFill>
              </a:rPr>
              <a:t> </a:t>
            </a:r>
            <a:r>
              <a:rPr lang="en-US" b="1" err="1">
                <a:solidFill>
                  <a:srgbClr val="FF0000"/>
                </a:solidFill>
              </a:rPr>
              <a:t>দূর্ঘটনা</a:t>
            </a:r>
            <a:r>
              <a:rPr lang="en-US" b="1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EA5A7AA8-2B95-5645-B64A-DA91DEB279B5}"/>
              </a:ext>
            </a:extLst>
          </p:cNvPr>
          <p:cNvSpPr/>
          <p:nvPr/>
        </p:nvSpPr>
        <p:spPr>
          <a:xfrm>
            <a:off x="2520276" y="5926252"/>
            <a:ext cx="4155876" cy="809125"/>
          </a:xfrm>
          <a:prstGeom prst="doubleWave">
            <a:avLst>
              <a:gd name="adj1" fmla="val 6250"/>
              <a:gd name="adj2" fmla="val -10000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</a:rPr>
              <a:t>শিল্পে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মানবিক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সম্পর্ক</a:t>
            </a:r>
            <a:r>
              <a:rPr lang="en-US" sz="2400" b="1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49" name="Double Wave 48">
            <a:extLst>
              <a:ext uri="{FF2B5EF4-FFF2-40B4-BE49-F238E27FC236}">
                <a16:creationId xmlns:a16="http://schemas.microsoft.com/office/drawing/2014/main" id="{9024878C-96A7-F94B-B03F-6F5FECDA4F5F}"/>
              </a:ext>
            </a:extLst>
          </p:cNvPr>
          <p:cNvSpPr/>
          <p:nvPr/>
        </p:nvSpPr>
        <p:spPr>
          <a:xfrm>
            <a:off x="9159286" y="3075457"/>
            <a:ext cx="2958338" cy="870053"/>
          </a:xfrm>
          <a:prstGeom prst="doubleWave">
            <a:avLst>
              <a:gd name="adj1" fmla="val 6250"/>
              <a:gd name="adj2" fmla="val 10000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err="1">
                <a:solidFill>
                  <a:srgbClr val="FF0000"/>
                </a:solidFill>
              </a:rPr>
              <a:t>কর্মদক্ষতা</a:t>
            </a:r>
            <a:r>
              <a:rPr lang="en-US" sz="2400" b="1">
                <a:solidFill>
                  <a:srgbClr val="FF0000"/>
                </a:solidFill>
              </a:rPr>
              <a:t> ও </a:t>
            </a:r>
            <a:r>
              <a:rPr lang="en-US" sz="2400" b="1" err="1">
                <a:solidFill>
                  <a:srgbClr val="FF0000"/>
                </a:solidFill>
              </a:rPr>
              <a:t>ক্লান্তি</a:t>
            </a:r>
            <a:r>
              <a:rPr lang="en-US" sz="2400" b="1">
                <a:solidFill>
                  <a:srgbClr val="FF0000"/>
                </a:solidFill>
              </a:rPr>
              <a:t>   </a:t>
            </a: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DFC1FDE8-8265-5349-9F20-B4466C452E0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154" y="4154975"/>
            <a:ext cx="2855106" cy="1795999"/>
          </a:xfrm>
          <a:prstGeom prst="rect">
            <a:avLst/>
          </a:prstGeom>
        </p:spPr>
      </p:pic>
      <p:pic>
        <p:nvPicPr>
          <p:cNvPr id="8" name="Picture 9">
            <a:extLst>
              <a:ext uri="{FF2B5EF4-FFF2-40B4-BE49-F238E27FC236}">
                <a16:creationId xmlns:a16="http://schemas.microsoft.com/office/drawing/2014/main" id="{A7D77068-5EC9-4D47-A89C-AE546E986BC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166" y="4124583"/>
            <a:ext cx="2759566" cy="1642959"/>
          </a:xfrm>
          <a:prstGeom prst="rect">
            <a:avLst/>
          </a:prstGeom>
        </p:spPr>
      </p:pic>
      <p:sp>
        <p:nvSpPr>
          <p:cNvPr id="10" name="Scroll: Horizontal 9">
            <a:extLst>
              <a:ext uri="{FF2B5EF4-FFF2-40B4-BE49-F238E27FC236}">
                <a16:creationId xmlns:a16="http://schemas.microsoft.com/office/drawing/2014/main" id="{CC00A1B2-0E45-4EBA-8F07-A0FE61DB2745}"/>
              </a:ext>
            </a:extLst>
          </p:cNvPr>
          <p:cNvSpPr/>
          <p:nvPr/>
        </p:nvSpPr>
        <p:spPr>
          <a:xfrm>
            <a:off x="4286249" y="-222300"/>
            <a:ext cx="5447110" cy="19368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err="1">
                <a:solidFill>
                  <a:srgbClr val="FF0000"/>
                </a:solidFill>
              </a:rPr>
              <a:t>শিল্প</a:t>
            </a:r>
            <a:r>
              <a:rPr lang="en-US" sz="4400">
                <a:solidFill>
                  <a:srgbClr val="FF0000"/>
                </a:solidFill>
              </a:rPr>
              <a:t> </a:t>
            </a:r>
            <a:r>
              <a:rPr lang="en-US" sz="4400" err="1">
                <a:solidFill>
                  <a:srgbClr val="FF0000"/>
                </a:solidFill>
              </a:rPr>
              <a:t>মনোবিজ্ঞানের</a:t>
            </a:r>
            <a:r>
              <a:rPr lang="en-US" sz="4400">
                <a:solidFill>
                  <a:srgbClr val="FF0000"/>
                </a:solidFill>
              </a:rPr>
              <a:t> </a:t>
            </a:r>
            <a:r>
              <a:rPr lang="en-US" sz="4400" err="1">
                <a:solidFill>
                  <a:srgbClr val="FF0000"/>
                </a:solidFill>
              </a:rPr>
              <a:t>পরিধি</a:t>
            </a:r>
            <a:endParaRPr lang="en-US" sz="4400">
              <a:solidFill>
                <a:srgbClr val="FF0000"/>
              </a:solidFill>
            </a:endParaRPr>
          </a:p>
        </p:txBody>
      </p:sp>
      <p:sp>
        <p:nvSpPr>
          <p:cNvPr id="7" name="Wave 6">
            <a:extLst>
              <a:ext uri="{FF2B5EF4-FFF2-40B4-BE49-F238E27FC236}">
                <a16:creationId xmlns:a16="http://schemas.microsoft.com/office/drawing/2014/main" id="{F60FB8DC-374A-4E5A-B68C-E31C0E54F4D9}"/>
              </a:ext>
            </a:extLst>
          </p:cNvPr>
          <p:cNvSpPr/>
          <p:nvPr/>
        </p:nvSpPr>
        <p:spPr>
          <a:xfrm>
            <a:off x="8390404" y="5631078"/>
            <a:ext cx="2028559" cy="1108848"/>
          </a:xfrm>
          <a:prstGeom prst="wave">
            <a:avLst>
              <a:gd name="adj1" fmla="val 8499"/>
              <a:gd name="adj2" fmla="val -5464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FF0000"/>
                </a:solidFill>
              </a:rPr>
              <a:t>কর্মসন্তুষ্টি</a:t>
            </a:r>
            <a:r>
              <a:rPr lang="en-US" b="1" dirty="0">
                <a:solidFill>
                  <a:srgbClr val="FF0000"/>
                </a:solidFill>
              </a:rPr>
              <a:t> ও </a:t>
            </a:r>
            <a:r>
              <a:rPr lang="en-US" b="1" dirty="0" err="1">
                <a:solidFill>
                  <a:srgbClr val="FF0000"/>
                </a:solidFill>
              </a:rPr>
              <a:t>কর্মীমনোবল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54284426-E897-440B-949C-0E1F72054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0114" y="3815111"/>
            <a:ext cx="1956855" cy="226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Wave 8">
            <a:extLst>
              <a:ext uri="{FF2B5EF4-FFF2-40B4-BE49-F238E27FC236}">
                <a16:creationId xmlns:a16="http://schemas.microsoft.com/office/drawing/2014/main" id="{3325871E-3161-4EAC-965B-F81C29A1A532}"/>
              </a:ext>
            </a:extLst>
          </p:cNvPr>
          <p:cNvSpPr/>
          <p:nvPr/>
        </p:nvSpPr>
        <p:spPr>
          <a:xfrm>
            <a:off x="10169660" y="6230309"/>
            <a:ext cx="1869816" cy="596760"/>
          </a:xfrm>
          <a:prstGeom prst="wav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err="1">
                <a:solidFill>
                  <a:srgbClr val="FF0000"/>
                </a:solidFill>
              </a:rPr>
              <a:t>গবেষণা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pic>
        <p:nvPicPr>
          <p:cNvPr id="2" name="Picture 11">
            <a:extLst>
              <a:ext uri="{FF2B5EF4-FFF2-40B4-BE49-F238E27FC236}">
                <a16:creationId xmlns:a16="http://schemas.microsoft.com/office/drawing/2014/main" id="{6F4982B5-0BEA-B941-8449-D8418D3284F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421" y="3998596"/>
            <a:ext cx="2411962" cy="1591086"/>
          </a:xfrm>
          <a:prstGeom prst="rect">
            <a:avLst/>
          </a:prstGeom>
        </p:spPr>
      </p:pic>
      <p:pic>
        <p:nvPicPr>
          <p:cNvPr id="12" name="Picture 17">
            <a:extLst>
              <a:ext uri="{FF2B5EF4-FFF2-40B4-BE49-F238E27FC236}">
                <a16:creationId xmlns:a16="http://schemas.microsoft.com/office/drawing/2014/main" id="{9AFFB776-4C82-7149-BFCD-D8BE1933E47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313" y="4402225"/>
            <a:ext cx="2543881" cy="136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37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20" grpId="0" animBg="1"/>
      <p:bldP spid="32" grpId="0" animBg="1"/>
      <p:bldP spid="33" grpId="0" animBg="1"/>
      <p:bldP spid="49" grpId="0" animBg="1"/>
      <p:bldP spid="10" grpId="0" animBg="1"/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A2D6B-B9DF-2647-8E7B-AAE79C9F2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6884" y="1616868"/>
            <a:ext cx="7673976" cy="4562475"/>
          </a:xfrm>
        </p:spPr>
        <p:txBody>
          <a:bodyPr>
            <a:normAutofit fontScale="90000"/>
          </a:bodyPr>
          <a:lstStyle/>
          <a:p>
            <a:r>
              <a:rPr lang="en-US" sz="4000" b="1"/>
              <a:t>মনোবিজ্ঞানকে ২ ভাগে ভাগ করা যায়।যথা-</a:t>
            </a:r>
            <a:br>
              <a:rPr lang="en-US" sz="4000" b="1"/>
            </a:br>
            <a:r>
              <a:rPr lang="en-US" sz="4000" b="1"/>
              <a:t>(ক) মৌলিকঃ মৌলিক মনোবিজ্ঞান আচরণের মূলনীতি বা ভিত্তি নির্ণয় করে থাকে।   </a:t>
            </a:r>
            <a:br>
              <a:rPr lang="en-US" sz="4000" b="1"/>
            </a:br>
            <a:r>
              <a:rPr lang="en-US" sz="4000" b="1"/>
              <a:t>(খ) ফলিতঃ ফলিত মনোবিজ্ঞান জীবনের বিভিন্ন সমস্যা সমাধানে মৌলিক মনোবিজ্ঞানের মূল নীতিগুলোকে প্রয়োগ করে। মনোবিজ্ঞানের ব্যবহারিক দিকই হচ্ছে ফলিত মনোবিজ্ঞান।    </a:t>
            </a:r>
          </a:p>
        </p:txBody>
      </p:sp>
    </p:spTree>
    <p:extLst>
      <p:ext uri="{BB962C8B-B14F-4D97-AF65-F5344CB8AC3E}">
        <p14:creationId xmlns:p14="http://schemas.microsoft.com/office/powerpoint/2010/main" val="345882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applied psychology">
            <a:extLst>
              <a:ext uri="{FF2B5EF4-FFF2-40B4-BE49-F238E27FC236}">
                <a16:creationId xmlns:a16="http://schemas.microsoft.com/office/drawing/2014/main" id="{3DC41810-C74F-4BE2-A04B-0DFB41D7B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09" y="1496291"/>
            <a:ext cx="11831782" cy="5214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53CEC3B8-E3D7-4B06-A0F0-98900035041F}"/>
              </a:ext>
            </a:extLst>
          </p:cNvPr>
          <p:cNvSpPr/>
          <p:nvPr/>
        </p:nvSpPr>
        <p:spPr>
          <a:xfrm>
            <a:off x="4714875" y="-180109"/>
            <a:ext cx="7241597" cy="255540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err="1">
                <a:solidFill>
                  <a:schemeClr val="bg2">
                    <a:lumMod val="20000"/>
                    <a:lumOff val="80000"/>
                  </a:schemeClr>
                </a:solidFill>
              </a:rPr>
              <a:t>মনোবিজ্ঞানের</a:t>
            </a:r>
            <a:r>
              <a:rPr lang="en-US" sz="2800" b="1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b="1" err="1">
                <a:solidFill>
                  <a:schemeClr val="bg2">
                    <a:lumMod val="20000"/>
                    <a:lumOff val="80000"/>
                  </a:schemeClr>
                </a:solidFill>
              </a:rPr>
              <a:t>যে</a:t>
            </a:r>
            <a:r>
              <a:rPr lang="en-US" sz="2800" b="1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b="1" err="1">
                <a:solidFill>
                  <a:schemeClr val="bg2">
                    <a:lumMod val="20000"/>
                    <a:lumOff val="80000"/>
                  </a:schemeClr>
                </a:solidFill>
              </a:rPr>
              <a:t>শাখা</a:t>
            </a:r>
            <a:r>
              <a:rPr lang="en-US" sz="2800" b="1">
                <a:solidFill>
                  <a:schemeClr val="bg2">
                    <a:lumMod val="20000"/>
                    <a:lumOff val="80000"/>
                  </a:schemeClr>
                </a:solidFill>
              </a:rPr>
              <a:t>  </a:t>
            </a:r>
            <a:r>
              <a:rPr lang="en-US" sz="2800" b="1" err="1">
                <a:solidFill>
                  <a:schemeClr val="bg2">
                    <a:lumMod val="20000"/>
                    <a:lumOff val="80000"/>
                  </a:schemeClr>
                </a:solidFill>
              </a:rPr>
              <a:t>মানুষের</a:t>
            </a:r>
            <a:r>
              <a:rPr lang="en-US" sz="2800" b="1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b="1" err="1">
                <a:solidFill>
                  <a:schemeClr val="bg2">
                    <a:lumMod val="20000"/>
                    <a:lumOff val="80000"/>
                  </a:schemeClr>
                </a:solidFill>
              </a:rPr>
              <a:t>জীবনের</a:t>
            </a:r>
            <a:r>
              <a:rPr lang="en-US" sz="2800" b="1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b="1" err="1">
                <a:solidFill>
                  <a:schemeClr val="bg2">
                    <a:lumMod val="20000"/>
                    <a:lumOff val="80000"/>
                  </a:schemeClr>
                </a:solidFill>
              </a:rPr>
              <a:t>বাস্তব</a:t>
            </a:r>
            <a:r>
              <a:rPr lang="en-US" sz="2800" b="1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b="1" err="1">
                <a:solidFill>
                  <a:schemeClr val="bg2">
                    <a:lumMod val="20000"/>
                    <a:lumOff val="80000"/>
                  </a:schemeClr>
                </a:solidFill>
              </a:rPr>
              <a:t>সমস্যা</a:t>
            </a:r>
            <a:r>
              <a:rPr lang="en-US" sz="2800" b="1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b="1" err="1">
                <a:solidFill>
                  <a:schemeClr val="bg2">
                    <a:lumMod val="20000"/>
                    <a:lumOff val="80000"/>
                  </a:schemeClr>
                </a:solidFill>
              </a:rPr>
              <a:t>সমাধানের</a:t>
            </a:r>
            <a:r>
              <a:rPr lang="en-US" sz="2800" b="1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b="1" err="1">
                <a:solidFill>
                  <a:schemeClr val="bg2">
                    <a:lumMod val="20000"/>
                    <a:lumOff val="80000"/>
                  </a:schemeClr>
                </a:solidFill>
              </a:rPr>
              <a:t>জন্য</a:t>
            </a:r>
            <a:r>
              <a:rPr lang="en-US" sz="2800" b="1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b="1" err="1">
                <a:solidFill>
                  <a:schemeClr val="bg2">
                    <a:lumMod val="20000"/>
                    <a:lumOff val="80000"/>
                  </a:schemeClr>
                </a:solidFill>
              </a:rPr>
              <a:t>কাজ</a:t>
            </a:r>
            <a:r>
              <a:rPr lang="en-US" sz="2800" b="1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b="1" err="1">
                <a:solidFill>
                  <a:schemeClr val="bg2">
                    <a:lumMod val="20000"/>
                    <a:lumOff val="80000"/>
                  </a:schemeClr>
                </a:solidFill>
              </a:rPr>
              <a:t>করে</a:t>
            </a:r>
            <a:r>
              <a:rPr lang="en-US" sz="2800" b="1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b="1" err="1">
                <a:solidFill>
                  <a:schemeClr val="bg2">
                    <a:lumMod val="20000"/>
                    <a:lumOff val="80000"/>
                  </a:schemeClr>
                </a:solidFill>
              </a:rPr>
              <a:t>তার</a:t>
            </a:r>
            <a:r>
              <a:rPr lang="en-US" sz="2800" b="1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b="1" err="1">
                <a:solidFill>
                  <a:schemeClr val="bg2">
                    <a:lumMod val="20000"/>
                    <a:lumOff val="80000"/>
                  </a:schemeClr>
                </a:solidFill>
              </a:rPr>
              <a:t>নাম</a:t>
            </a:r>
            <a:r>
              <a:rPr lang="en-US" sz="2800" b="1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b="1" err="1">
                <a:solidFill>
                  <a:schemeClr val="bg2">
                    <a:lumMod val="20000"/>
                    <a:lumOff val="80000"/>
                  </a:schemeClr>
                </a:solidFill>
              </a:rPr>
              <a:t>ফলিত</a:t>
            </a:r>
            <a:r>
              <a:rPr lang="en-US" sz="2800" b="1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b="1" err="1">
                <a:solidFill>
                  <a:schemeClr val="bg2">
                    <a:lumMod val="20000"/>
                    <a:lumOff val="80000"/>
                  </a:schemeClr>
                </a:solidFill>
              </a:rPr>
              <a:t>মনোবিজ্ঞান</a:t>
            </a:r>
            <a:endParaRPr lang="en-US" sz="2800" b="1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17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204</TotalTime>
  <Words>505</Words>
  <Application>Microsoft Office PowerPoint</Application>
  <PresentationFormat>Widescreen</PresentationFormat>
  <Paragraphs>77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Slice</vt:lpstr>
      <vt:lpstr>জাতীয় বিশ্ববিদ্যালয়ের অন-লাইন ক্লাসে সবাইকে স্বাগতম করোনাকালীন শিক্ষা-কার্যক্রম চলমান রাখার স্বার্থে  জাতীয় বিশ্ববিদ্যালয়ের উদ্যোগে অন-লাইন ক্লাসে সংযুক্ত হতে পেরে আমি আনন্দিত।  সবাইকে স্বাস্থ্যবিধি মেনে চলার আহ্বান জানাচ্ছি।      </vt:lpstr>
      <vt:lpstr>PowerPoint Presentation</vt:lpstr>
      <vt:lpstr>PowerPoint Presentation</vt:lpstr>
      <vt:lpstr>PowerPoint Presentation</vt:lpstr>
      <vt:lpstr>PowerPoint Presentation</vt:lpstr>
      <vt:lpstr>শিল্প মনোবিজ্ঞান (Industrial Psychology)     </vt:lpstr>
      <vt:lpstr>PowerPoint Presentation</vt:lpstr>
      <vt:lpstr>মনোবিজ্ঞানকে ২ ভাগে ভাগ করা যায়।যথা- (ক) মৌলিকঃ মৌলিক মনোবিজ্ঞান আচরণের মূলনীতি বা ভিত্তি নির্ণয় করে থাকে।    (খ) ফলিতঃ ফলিত মনোবিজ্ঞান জীবনের বিভিন্ন সমস্যা সমাধানে মৌলিক মনোবিজ্ঞানের মূল নীতিগুলোকে প্রয়োগ করে। মনোবিজ্ঞানের ব্যবহারিক দিকই হচ্ছে ফলিত মনোবিজ্ঞান।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মূল্যায়ন</vt:lpstr>
      <vt:lpstr>বাড়িরকাজ</vt:lpstr>
      <vt:lpstr>সহায়ক গ্রন্থাবলি </vt:lpstr>
      <vt:lpstr>সবাইকে অসংখ্য ধন্যবাদ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farhana tasmin</dc:creator>
  <cp:lastModifiedBy>farhana tasmin</cp:lastModifiedBy>
  <cp:revision>36</cp:revision>
  <dcterms:created xsi:type="dcterms:W3CDTF">2020-08-09T11:47:38Z</dcterms:created>
  <dcterms:modified xsi:type="dcterms:W3CDTF">2021-06-01T06:00:03Z</dcterms:modified>
</cp:coreProperties>
</file>