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57" r:id="rId3"/>
    <p:sldId id="258" r:id="rId4"/>
    <p:sldId id="256" r:id="rId5"/>
    <p:sldId id="278" r:id="rId6"/>
    <p:sldId id="280" r:id="rId7"/>
    <p:sldId id="260" r:id="rId8"/>
    <p:sldId id="266" r:id="rId9"/>
    <p:sldId id="267" r:id="rId10"/>
    <p:sldId id="276" r:id="rId11"/>
    <p:sldId id="261" r:id="rId12"/>
    <p:sldId id="268" r:id="rId13"/>
    <p:sldId id="273" r:id="rId14"/>
    <p:sldId id="269" r:id="rId15"/>
    <p:sldId id="270" r:id="rId16"/>
    <p:sldId id="277" r:id="rId17"/>
    <p:sldId id="272" r:id="rId18"/>
    <p:sldId id="274" r:id="rId19"/>
    <p:sldId id="275" r:id="rId20"/>
    <p:sldId id="262" r:id="rId21"/>
    <p:sldId id="263" r:id="rId22"/>
    <p:sldId id="264"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74" d="100"/>
          <a:sy n="74" d="100"/>
        </p:scale>
        <p:origin x="534" y="78"/>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45402-C9E6-409E-8346-E580F7EF2ADA}"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1D804-F4C3-4CB1-8549-0E4D6BCC913D}" type="slidenum">
              <a:rPr lang="en-US" smtClean="0"/>
              <a:t>‹#›</a:t>
            </a:fld>
            <a:endParaRPr lang="en-US"/>
          </a:p>
        </p:txBody>
      </p:sp>
    </p:spTree>
    <p:extLst>
      <p:ext uri="{BB962C8B-B14F-4D97-AF65-F5344CB8AC3E}">
        <p14:creationId xmlns:p14="http://schemas.microsoft.com/office/powerpoint/2010/main" val="290822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BA337-D19E-4EDF-A7E1-5C71A09D20B1}" type="slidenum">
              <a:rPr lang="en-US" smtClean="0"/>
              <a:pPr/>
              <a:t>23</a:t>
            </a:fld>
            <a:endParaRPr lang="en-US"/>
          </a:p>
        </p:txBody>
      </p:sp>
    </p:spTree>
    <p:extLst>
      <p:ext uri="{BB962C8B-B14F-4D97-AF65-F5344CB8AC3E}">
        <p14:creationId xmlns:p14="http://schemas.microsoft.com/office/powerpoint/2010/main" val="218206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6F2B13-DD5E-441D-AB47-6189A9A3E08C}"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299631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F2B13-DD5E-441D-AB47-6189A9A3E08C}"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314777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F2B13-DD5E-441D-AB47-6189A9A3E08C}"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248110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6F2B13-DD5E-441D-AB47-6189A9A3E08C}"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395651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F2B13-DD5E-441D-AB47-6189A9A3E08C}"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402912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6F2B13-DD5E-441D-AB47-6189A9A3E08C}"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170888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6F2B13-DD5E-441D-AB47-6189A9A3E08C}"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105059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6F2B13-DD5E-441D-AB47-6189A9A3E08C}"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187130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F2B13-DD5E-441D-AB47-6189A9A3E08C}"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249769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F2B13-DD5E-441D-AB47-6189A9A3E08C}"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268103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F2B13-DD5E-441D-AB47-6189A9A3E08C}"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EC0A1-49D6-4828-B467-8CB47BBC1886}" type="slidenum">
              <a:rPr lang="en-US" smtClean="0"/>
              <a:t>‹#›</a:t>
            </a:fld>
            <a:endParaRPr lang="en-US"/>
          </a:p>
        </p:txBody>
      </p:sp>
    </p:spTree>
    <p:extLst>
      <p:ext uri="{BB962C8B-B14F-4D97-AF65-F5344CB8AC3E}">
        <p14:creationId xmlns:p14="http://schemas.microsoft.com/office/powerpoint/2010/main" val="168529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F2B13-DD5E-441D-AB47-6189A9A3E08C}" type="datetimeFigureOut">
              <a:rPr lang="en-US" smtClean="0"/>
              <a:t>6/1/2021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EC0A1-49D6-4828-B467-8CB47BBC1886}" type="slidenum">
              <a:rPr lang="en-US" smtClean="0"/>
              <a:t>‹#›</a:t>
            </a:fld>
            <a:endParaRPr lang="en-US"/>
          </a:p>
        </p:txBody>
      </p:sp>
    </p:spTree>
    <p:extLst>
      <p:ext uri="{BB962C8B-B14F-4D97-AF65-F5344CB8AC3E}">
        <p14:creationId xmlns:p14="http://schemas.microsoft.com/office/powerpoint/2010/main" val="114334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2.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3.jpg"/><Relationship Id="rId7" Type="http://schemas.openxmlformats.org/officeDocument/2006/relationships/image" Target="../media/image16.jpeg"/><Relationship Id="rId12"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jpg"/><Relationship Id="rId9" Type="http://schemas.openxmlformats.org/officeDocument/2006/relationships/image" Target="../media/image18.jp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1719" y="257574"/>
            <a:ext cx="11398137" cy="6340716"/>
            <a:chOff x="411719" y="257574"/>
            <a:chExt cx="11398137" cy="6340716"/>
          </a:xfrm>
        </p:grpSpPr>
        <p:sp>
          <p:nvSpPr>
            <p:cNvPr id="4" name="Rectangle 3"/>
            <p:cNvSpPr/>
            <p:nvPr/>
          </p:nvSpPr>
          <p:spPr>
            <a:xfrm>
              <a:off x="2076746" y="257578"/>
              <a:ext cx="568137" cy="63313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41773" y="257578"/>
              <a:ext cx="568137" cy="6331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06800" y="257577"/>
              <a:ext cx="568137" cy="63313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71827" y="257577"/>
              <a:ext cx="568137" cy="6331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36854" y="257576"/>
              <a:ext cx="568137" cy="63313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01881" y="257575"/>
              <a:ext cx="568137" cy="6331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719" y="257574"/>
              <a:ext cx="568137" cy="63313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14297" y="262608"/>
              <a:ext cx="568137" cy="633137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9324" y="262608"/>
              <a:ext cx="568137" cy="63313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244351" y="262607"/>
              <a:ext cx="568137" cy="633137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09378" y="266915"/>
              <a:ext cx="568137" cy="63313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574405" y="262606"/>
              <a:ext cx="568137" cy="633137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49270" y="262604"/>
              <a:ext cx="568137" cy="63313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241719" y="259662"/>
              <a:ext cx="568137" cy="63313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140677" y="126609"/>
            <a:ext cx="11924366" cy="6583680"/>
            <a:chOff x="122833" y="109182"/>
            <a:chExt cx="11928142" cy="6646460"/>
          </a:xfrm>
          <a:noFill/>
          <a:effectLst>
            <a:glow rad="63500">
              <a:schemeClr val="accent3">
                <a:satMod val="175000"/>
                <a:alpha val="40000"/>
              </a:schemeClr>
            </a:glow>
          </a:effectLst>
        </p:grpSpPr>
        <p:sp>
          <p:nvSpPr>
            <p:cNvPr id="18" name="Rectangle 1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2220" y="302833"/>
              <a:ext cx="11537972" cy="6288821"/>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9477233"/>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
        <p:nvSpPr>
          <p:cNvPr id="10" name="Rounded Rectangle 9"/>
          <p:cNvSpPr/>
          <p:nvPr/>
        </p:nvSpPr>
        <p:spPr>
          <a:xfrm>
            <a:off x="1455512" y="3777160"/>
            <a:ext cx="9440017" cy="2420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ysClr val="windowText" lastClr="000000"/>
                </a:solidFill>
                <a:latin typeface="NikoshBAN" panose="02000000000000000000" pitchFamily="2" charset="0"/>
                <a:cs typeface="NikoshBAN" panose="02000000000000000000" pitchFamily="2" charset="0"/>
              </a:rPr>
              <a:t>১৮৪২ সালে চার্লস ব্যাবেজ তুরিন বিশ্ববিদ্যালয়ে তাঁর ইঞ্জিন সম্পর্কে বক্তব্য দেন। সে সময় লাভলেস তাঁর বক্তব্যের সঙ্গে ইঞ্জিনের কাজের ধাপ অনুসারে ক্রমাঙ্কিত করেন। তাঁর মৃত্যুর ১০০ বছর পর ১৯৫৩ সালে সেই নোট আবারও প্রকাশিত হলে বিজ্ঞানীরা  বুঝতে পারেন অ্যাডা লাভলেসই অ্যালগরিদম প্রোগ্রামিং-এর ধারণাটাই প্রকাশ করেছিলেন।  </a:t>
            </a:r>
            <a:endParaRPr lang="en-US" sz="3200" dirty="0">
              <a:solidFill>
                <a:sysClr val="windowText" lastClr="000000"/>
              </a:solidFill>
              <a:latin typeface="NikoshBAN" panose="02000000000000000000" pitchFamily="2" charset="0"/>
              <a:cs typeface="NikoshBAN" panose="02000000000000000000" pitchFamily="2" charset="0"/>
            </a:endParaRPr>
          </a:p>
        </p:txBody>
      </p:sp>
      <p:grpSp>
        <p:nvGrpSpPr>
          <p:cNvPr id="15" name="Group 14"/>
          <p:cNvGrpSpPr/>
          <p:nvPr/>
        </p:nvGrpSpPr>
        <p:grpSpPr>
          <a:xfrm>
            <a:off x="4151900" y="655763"/>
            <a:ext cx="3851163" cy="3077068"/>
            <a:chOff x="4391696" y="688884"/>
            <a:chExt cx="3851163" cy="3077068"/>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696" y="688884"/>
              <a:ext cx="3851163" cy="2556744"/>
            </a:xfrm>
            <a:prstGeom prst="rect">
              <a:avLst/>
            </a:prstGeom>
          </p:spPr>
        </p:pic>
        <p:sp>
          <p:nvSpPr>
            <p:cNvPr id="14" name="TextBox 13"/>
            <p:cNvSpPr txBox="1"/>
            <p:nvPr/>
          </p:nvSpPr>
          <p:spPr>
            <a:xfrm>
              <a:off x="4687910" y="3181177"/>
              <a:ext cx="3232597" cy="584775"/>
            </a:xfrm>
            <a:prstGeom prst="rect">
              <a:avLst/>
            </a:prstGeom>
            <a:noFill/>
          </p:spPr>
          <p:txBody>
            <a:bodyPr wrap="square" rtlCol="0">
              <a:spAutoFit/>
            </a:bodyPr>
            <a:lstStyle/>
            <a:p>
              <a:pPr algn="ctr"/>
              <a:r>
                <a:rPr lang="bn-BD" sz="3200" dirty="0">
                  <a:solidFill>
                    <a:sysClr val="windowText" lastClr="000000"/>
                  </a:solidFill>
                  <a:latin typeface="NikoshBAN" panose="02000000000000000000" pitchFamily="2" charset="0"/>
                  <a:cs typeface="NikoshBAN" panose="02000000000000000000" pitchFamily="2" charset="0"/>
                </a:rPr>
                <a:t>তুরিন </a:t>
              </a:r>
              <a:r>
                <a:rPr lang="bn-BD" sz="3200" dirty="0" smtClean="0">
                  <a:solidFill>
                    <a:sysClr val="windowText" lastClr="000000"/>
                  </a:solidFill>
                  <a:latin typeface="NikoshBAN" panose="02000000000000000000" pitchFamily="2" charset="0"/>
                  <a:cs typeface="NikoshBAN" panose="02000000000000000000" pitchFamily="2" charset="0"/>
                </a:rPr>
                <a:t>বিশ্ববিদ্যালয়</a:t>
              </a:r>
              <a:endParaRPr lang="en-US" sz="3200" dirty="0"/>
            </a:p>
          </p:txBody>
        </p:sp>
      </p:grpSp>
      <p:grpSp>
        <p:nvGrpSpPr>
          <p:cNvPr id="20" name="Group 19"/>
          <p:cNvGrpSpPr/>
          <p:nvPr/>
        </p:nvGrpSpPr>
        <p:grpSpPr>
          <a:xfrm>
            <a:off x="8315787" y="652831"/>
            <a:ext cx="2360137" cy="3035670"/>
            <a:chOff x="8315787" y="652831"/>
            <a:chExt cx="2360137" cy="3035670"/>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0741" t="3122" r="22428" b="4740"/>
            <a:stretch/>
          </p:blipFill>
          <p:spPr>
            <a:xfrm>
              <a:off x="8427354" y="652831"/>
              <a:ext cx="2248570" cy="2675507"/>
            </a:xfrm>
            <a:prstGeom prst="rect">
              <a:avLst/>
            </a:prstGeom>
            <a:ln>
              <a:noFill/>
            </a:ln>
            <a:effectLst>
              <a:softEdge rad="112500"/>
            </a:effectLst>
          </p:spPr>
        </p:pic>
        <p:sp>
          <p:nvSpPr>
            <p:cNvPr id="16" name="TextBox 15"/>
            <p:cNvSpPr txBox="1"/>
            <p:nvPr/>
          </p:nvSpPr>
          <p:spPr>
            <a:xfrm>
              <a:off x="8315787" y="3165281"/>
              <a:ext cx="2330886" cy="523220"/>
            </a:xfrm>
            <a:prstGeom prst="rect">
              <a:avLst/>
            </a:prstGeom>
            <a:noFill/>
          </p:spPr>
          <p:txBody>
            <a:bodyPr wrap="square" rtlCol="0">
              <a:spAutoFit/>
            </a:bodyPr>
            <a:lstStyle/>
            <a:p>
              <a:pPr algn="ctr"/>
              <a:r>
                <a:rPr lang="bn-BD" sz="2800" dirty="0">
                  <a:solidFill>
                    <a:sysClr val="windowText" lastClr="000000"/>
                  </a:solidFill>
                  <a:latin typeface="NikoshBAN" panose="02000000000000000000" pitchFamily="2" charset="0"/>
                  <a:cs typeface="NikoshBAN" panose="02000000000000000000" pitchFamily="2" charset="0"/>
                </a:rPr>
                <a:t>অ্যাডা </a:t>
              </a:r>
              <a:r>
                <a:rPr lang="bn-BD" sz="2800" dirty="0" smtClean="0">
                  <a:solidFill>
                    <a:sysClr val="windowText" lastClr="000000"/>
                  </a:solidFill>
                  <a:latin typeface="NikoshBAN" panose="02000000000000000000" pitchFamily="2" charset="0"/>
                  <a:cs typeface="NikoshBAN" panose="02000000000000000000" pitchFamily="2" charset="0"/>
                </a:rPr>
                <a:t>লাভলেস</a:t>
              </a:r>
              <a:endParaRPr lang="en-US" sz="2800" dirty="0"/>
            </a:p>
          </p:txBody>
        </p:sp>
      </p:grpSp>
      <p:grpSp>
        <p:nvGrpSpPr>
          <p:cNvPr id="19" name="Group 18"/>
          <p:cNvGrpSpPr/>
          <p:nvPr/>
        </p:nvGrpSpPr>
        <p:grpSpPr>
          <a:xfrm>
            <a:off x="1595138" y="588130"/>
            <a:ext cx="2330886" cy="3031396"/>
            <a:chOff x="1595138" y="588130"/>
            <a:chExt cx="2330886" cy="303139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5138" y="588130"/>
              <a:ext cx="2307162" cy="2620281"/>
            </a:xfrm>
            <a:prstGeom prst="rect">
              <a:avLst/>
            </a:prstGeom>
          </p:spPr>
        </p:pic>
        <p:sp>
          <p:nvSpPr>
            <p:cNvPr id="17" name="TextBox 16"/>
            <p:cNvSpPr txBox="1"/>
            <p:nvPr/>
          </p:nvSpPr>
          <p:spPr>
            <a:xfrm>
              <a:off x="1595138" y="3096306"/>
              <a:ext cx="2330886" cy="523220"/>
            </a:xfrm>
            <a:prstGeom prst="rect">
              <a:avLst/>
            </a:prstGeom>
            <a:noFill/>
          </p:spPr>
          <p:txBody>
            <a:bodyPr wrap="square" rtlCol="0">
              <a:spAutoFit/>
            </a:bodyPr>
            <a:lstStyle/>
            <a:p>
              <a:pPr algn="ctr"/>
              <a:r>
                <a:rPr lang="bn-BD" sz="2800" dirty="0" smtClean="0">
                  <a:solidFill>
                    <a:sysClr val="windowText" lastClr="000000"/>
                  </a:solidFill>
                  <a:latin typeface="NikoshBAN" panose="02000000000000000000" pitchFamily="2" charset="0"/>
                  <a:cs typeface="NikoshBAN" panose="02000000000000000000" pitchFamily="2" charset="0"/>
                </a:rPr>
                <a:t>চার্লস ব্যাবেজ </a:t>
              </a:r>
              <a:endParaRPr lang="en-US" sz="2800" dirty="0"/>
            </a:p>
          </p:txBody>
        </p:sp>
      </p:grpSp>
    </p:spTree>
    <p:custDataLst>
      <p:tags r:id="rId1"/>
    </p:custDataLst>
    <p:extLst>
      <p:ext uri="{BB962C8B-B14F-4D97-AF65-F5344CB8AC3E}">
        <p14:creationId xmlns:p14="http://schemas.microsoft.com/office/powerpoint/2010/main" val="318932705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750"/>
                                        <p:tgtEl>
                                          <p:spTgt spid="20"/>
                                        </p:tgtEl>
                                      </p:cBhvr>
                                    </p:animEffect>
                                    <p:anim calcmode="lin" valueType="num">
                                      <p:cBhvr>
                                        <p:cTn id="13" dur="750" fill="hold"/>
                                        <p:tgtEl>
                                          <p:spTgt spid="20"/>
                                        </p:tgtEl>
                                        <p:attrNameLst>
                                          <p:attrName>ppt_x</p:attrName>
                                        </p:attrNameLst>
                                      </p:cBhvr>
                                      <p:tavLst>
                                        <p:tav tm="0">
                                          <p:val>
                                            <p:strVal val="#ppt_x"/>
                                          </p:val>
                                        </p:tav>
                                        <p:tav tm="100000">
                                          <p:val>
                                            <p:strVal val="#ppt_x"/>
                                          </p:val>
                                        </p:tav>
                                      </p:tavLst>
                                    </p:anim>
                                    <p:anim calcmode="lin" valueType="num">
                                      <p:cBhvr>
                                        <p:cTn id="14" dur="75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anim calcmode="lin" valueType="num">
                                      <p:cBhvr>
                                        <p:cTn id="18" dur="750" fill="hold"/>
                                        <p:tgtEl>
                                          <p:spTgt spid="19"/>
                                        </p:tgtEl>
                                        <p:attrNameLst>
                                          <p:attrName>ppt_x</p:attrName>
                                        </p:attrNameLst>
                                      </p:cBhvr>
                                      <p:tavLst>
                                        <p:tav tm="0">
                                          <p:val>
                                            <p:strVal val="#ppt_x"/>
                                          </p:val>
                                        </p:tav>
                                        <p:tav tm="100000">
                                          <p:val>
                                            <p:strVal val="#ppt_x"/>
                                          </p:val>
                                        </p:tav>
                                      </p:tavLst>
                                    </p:anim>
                                    <p:anim calcmode="lin" valueType="num">
                                      <p:cBhvr>
                                        <p:cTn id="1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fltVal val="0"/>
                                          </p:val>
                                        </p:tav>
                                        <p:tav tm="100000">
                                          <p:val>
                                            <p:strVal val="#ppt_w"/>
                                          </p:val>
                                        </p:tav>
                                      </p:tavLst>
                                    </p:anim>
                                    <p:anim calcmode="lin" valueType="num">
                                      <p:cBhvr>
                                        <p:cTn id="25" dur="750" fill="hold"/>
                                        <p:tgtEl>
                                          <p:spTgt spid="10"/>
                                        </p:tgtEl>
                                        <p:attrNameLst>
                                          <p:attrName>ppt_h</p:attrName>
                                        </p:attrNameLst>
                                      </p:cBhvr>
                                      <p:tavLst>
                                        <p:tav tm="0">
                                          <p:val>
                                            <p:fltVal val="0"/>
                                          </p:val>
                                        </p:tav>
                                        <p:tav tm="100000">
                                          <p:val>
                                            <p:strVal val="#ppt_h"/>
                                          </p:val>
                                        </p:tav>
                                      </p:tavLst>
                                    </p:anim>
                                    <p:animEffect transition="in" filter="fade">
                                      <p:cBhvr>
                                        <p:cTn id="2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27054" y="499237"/>
            <a:ext cx="5628022" cy="1083903"/>
            <a:chOff x="3470206" y="485590"/>
            <a:chExt cx="5628022" cy="1083903"/>
          </a:xfrm>
        </p:grpSpPr>
        <p:sp>
          <p:nvSpPr>
            <p:cNvPr id="8" name="Down Arrow 7"/>
            <p:cNvSpPr/>
            <p:nvPr/>
          </p:nvSpPr>
          <p:spPr>
            <a:xfrm>
              <a:off x="3470206" y="641445"/>
              <a:ext cx="5628022" cy="928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3" name="TextBox 2"/>
            <p:cNvSpPr txBox="1"/>
            <p:nvPr/>
          </p:nvSpPr>
          <p:spPr>
            <a:xfrm>
              <a:off x="4185036" y="485590"/>
              <a:ext cx="4140100" cy="1015663"/>
            </a:xfrm>
            <a:prstGeom prst="rect">
              <a:avLst/>
            </a:prstGeom>
            <a:noFill/>
          </p:spPr>
          <p:txBody>
            <a:bodyPr wrap="square" rtlCol="0">
              <a:spAutoFit/>
            </a:bodyPr>
            <a:lstStyle/>
            <a:p>
              <a:pPr algn="ctr"/>
              <a:r>
                <a:rPr lang="bn-BD" sz="60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একক কাজ </a:t>
              </a:r>
              <a:endParaRPr lang="en-US" sz="60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grpSp>
      <p:sp>
        <p:nvSpPr>
          <p:cNvPr id="10" name="TextBox 9"/>
          <p:cNvSpPr txBox="1"/>
          <p:nvPr/>
        </p:nvSpPr>
        <p:spPr>
          <a:xfrm>
            <a:off x="3284113" y="2949188"/>
            <a:ext cx="8161639" cy="646331"/>
          </a:xfrm>
          <a:prstGeom prst="rect">
            <a:avLst/>
          </a:prstGeom>
          <a:noFill/>
        </p:spPr>
        <p:txBody>
          <a:bodyPr wrap="square" rtlCol="0">
            <a:spAutoFit/>
          </a:bodyPr>
          <a:lstStyle/>
          <a:p>
            <a:pPr algn="ctr"/>
            <a:r>
              <a:rPr lang="bn-BD" sz="36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আধুনিক কম্পিউটারের জনক কে? </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660" y="1942810"/>
            <a:ext cx="2514357" cy="2259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8237544" y="1425958"/>
            <a:ext cx="2538403" cy="584775"/>
          </a:xfrm>
          <a:prstGeom prst="rect">
            <a:avLst/>
          </a:prstGeom>
          <a:noFill/>
          <a:ln>
            <a:solidFill>
              <a:srgbClr val="0070C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সময়ঃ ০৩ মিনিট</a:t>
            </a:r>
            <a:endParaRPr lang="en-US" sz="3200" dirty="0">
              <a:latin typeface="NikoshBAN" panose="02000000000000000000" pitchFamily="2" charset="0"/>
              <a:cs typeface="NikoshBAN" panose="02000000000000000000" pitchFamily="2" charset="0"/>
            </a:endParaRPr>
          </a:p>
        </p:txBody>
      </p:sp>
      <p:grpSp>
        <p:nvGrpSpPr>
          <p:cNvPr id="21" name="Group 20"/>
          <p:cNvGrpSpPr/>
          <p:nvPr/>
        </p:nvGrpSpPr>
        <p:grpSpPr>
          <a:xfrm>
            <a:off x="140677" y="126609"/>
            <a:ext cx="11924366" cy="6583680"/>
            <a:chOff x="140677" y="126610"/>
            <a:chExt cx="11924366" cy="6611815"/>
          </a:xfrm>
        </p:grpSpPr>
        <p:grpSp>
          <p:nvGrpSpPr>
            <p:cNvPr id="22" name="Group 21"/>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27" name="Rectangle 26"/>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
        <p:nvSpPr>
          <p:cNvPr id="16" name="TextBox 15"/>
          <p:cNvSpPr txBox="1"/>
          <p:nvPr/>
        </p:nvSpPr>
        <p:spPr>
          <a:xfrm>
            <a:off x="3284112" y="3793054"/>
            <a:ext cx="8161639" cy="646331"/>
          </a:xfrm>
          <a:prstGeom prst="rect">
            <a:avLst/>
          </a:prstGeom>
          <a:noFill/>
        </p:spPr>
        <p:txBody>
          <a:bodyPr wrap="square" rtlCol="0">
            <a:spAutoFit/>
          </a:bodyPr>
          <a:lstStyle/>
          <a:p>
            <a:pPr algn="ctr"/>
            <a:r>
              <a:rPr lang="bn-BD" sz="3600" dirty="0" smtClean="0">
                <a:effectLst>
                  <a:glow rad="228600">
                    <a:schemeClr val="accent3">
                      <a:satMod val="175000"/>
                      <a:alpha val="40000"/>
                    </a:schemeClr>
                  </a:glow>
                </a:effectLst>
                <a:latin typeface="NikoshBAN" panose="02000000000000000000" pitchFamily="2" charset="0"/>
                <a:cs typeface="NikoshBAN" panose="02000000000000000000" pitchFamily="2" charset="0"/>
              </a:rPr>
              <a:t>প্রোগ্রামিং ধারণার প্রবর্তক কাকে বলা হয়? </a:t>
            </a:r>
            <a:endParaRPr lang="en-US" sz="36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129321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2465" r="2511"/>
          <a:stretch/>
        </p:blipFill>
        <p:spPr>
          <a:xfrm flipH="1">
            <a:off x="6747715" y="864980"/>
            <a:ext cx="3777166" cy="4237629"/>
          </a:xfrm>
          <a:prstGeom prst="rect">
            <a:avLst/>
          </a:prstGeom>
          <a:ln>
            <a:noFill/>
          </a:ln>
          <a:effectLst>
            <a:softEdge rad="112500"/>
          </a:effectLst>
        </p:spPr>
      </p:pic>
      <p:sp>
        <p:nvSpPr>
          <p:cNvPr id="12" name="TextBox 11"/>
          <p:cNvSpPr txBox="1"/>
          <p:nvPr/>
        </p:nvSpPr>
        <p:spPr>
          <a:xfrm>
            <a:off x="6221878" y="4990864"/>
            <a:ext cx="4918346" cy="1200329"/>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জেমস ক্লার্ক ম্যাক্সওয়েল</a:t>
            </a:r>
            <a:endParaRPr lang="en-US" sz="3600" dirty="0" smtClean="0">
              <a:latin typeface="NikoshBAN" panose="02000000000000000000" pitchFamily="2" charset="0"/>
              <a:cs typeface="NikoshBAN" panose="02000000000000000000" pitchFamily="2" charset="0"/>
            </a:endParaRPr>
          </a:p>
          <a:p>
            <a:pPr algn="ctr"/>
            <a:r>
              <a:rPr lang="bn-BD" sz="36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James Clerk Maxwell</a:t>
            </a:r>
            <a:r>
              <a:rPr lang="bn-BD"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3" name="Rounded Rectangle 12"/>
          <p:cNvSpPr/>
          <p:nvPr/>
        </p:nvSpPr>
        <p:spPr>
          <a:xfrm>
            <a:off x="1845677" y="1016103"/>
            <a:ext cx="4065498" cy="4677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বিজ্ঞানী জেমস ক্লার্ক ম্যাক্সওয়েল (জন্ম- ১৮৩১, মৃত্যু-১৮৭৯) তড়িৎ চৌম্বকীয় বলের ধারণা প্রকাশ করেন। যা বিনা তারে বার্তা প্রেরণের সম্ভাবনা সৃষ্টি করে। </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5254532"/>
      </p:ext>
    </p:extLst>
  </p:cSld>
  <p:clrMapOvr>
    <a:masterClrMapping/>
  </p:clrMapOvr>
  <mc:AlternateContent xmlns:mc="http://schemas.openxmlformats.org/markup-compatibility/2006" xmlns:p14="http://schemas.microsoft.com/office/powerpoint/2010/main">
    <mc:Choice Requires="p14">
      <p:transition spd="slow" p14:dur="15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750"/>
                                        <p:tgtEl>
                                          <p:spTgt spid="12"/>
                                        </p:tgtEl>
                                      </p:cBhvr>
                                    </p:animEffect>
                                    <p:anim calcmode="lin" valueType="num">
                                      <p:cBhvr>
                                        <p:cTn id="15" dur="750" fill="hold"/>
                                        <p:tgtEl>
                                          <p:spTgt spid="12"/>
                                        </p:tgtEl>
                                        <p:attrNameLst>
                                          <p:attrName>ppt_x</p:attrName>
                                        </p:attrNameLst>
                                      </p:cBhvr>
                                      <p:tavLst>
                                        <p:tav tm="0">
                                          <p:val>
                                            <p:strVal val="#ppt_x"/>
                                          </p:val>
                                        </p:tav>
                                        <p:tav tm="100000">
                                          <p:val>
                                            <p:strVal val="#ppt_x"/>
                                          </p:val>
                                        </p:tav>
                                      </p:tavLst>
                                    </p:anim>
                                    <p:anim calcmode="lin" valueType="num">
                                      <p:cBhvr>
                                        <p:cTn id="16"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
        <p:nvSpPr>
          <p:cNvPr id="11" name="Rounded Rectangle 10"/>
          <p:cNvSpPr/>
          <p:nvPr/>
        </p:nvSpPr>
        <p:spPr>
          <a:xfrm>
            <a:off x="6430787" y="940156"/>
            <a:ext cx="4065498" cy="5048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১৮৯৫ সালে বিজ্ঞানী জগদীশ চন্দ্র বসু অতিক্ষুদ্র তরঙ্গ ব্যবহার করে এক স্থান থেকে অন্য স্থানে বার্তা/তথ্য প্ররণে সক্ষম হন। কিন্তু তাঁর এই আবিস্কার প্রকাশিত না হওয়ায় সার্বজনীন স্বীকৃতি পায়নি। </a:t>
            </a:r>
            <a:endParaRPr lang="en-US" sz="3600" dirty="0">
              <a:solidFill>
                <a:srgbClr val="002060"/>
              </a:solidFill>
              <a:latin typeface="NikoshBAN" panose="02000000000000000000" pitchFamily="2" charset="0"/>
              <a:cs typeface="NikoshBAN" panose="02000000000000000000" pitchFamily="2" charset="0"/>
            </a:endParaRPr>
          </a:p>
        </p:txBody>
      </p:sp>
      <p:grpSp>
        <p:nvGrpSpPr>
          <p:cNvPr id="13" name="Group 12"/>
          <p:cNvGrpSpPr/>
          <p:nvPr/>
        </p:nvGrpSpPr>
        <p:grpSpPr>
          <a:xfrm>
            <a:off x="1249252" y="913479"/>
            <a:ext cx="5006564" cy="5242623"/>
            <a:chOff x="1416679" y="913479"/>
            <a:chExt cx="5006564" cy="524262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4389" r="7597"/>
            <a:stretch/>
          </p:blipFill>
          <p:spPr>
            <a:xfrm>
              <a:off x="1996228" y="913479"/>
              <a:ext cx="3709118" cy="4248846"/>
            </a:xfrm>
            <a:prstGeom prst="rect">
              <a:avLst/>
            </a:prstGeom>
            <a:ln>
              <a:noFill/>
            </a:ln>
            <a:effectLst>
              <a:softEdge rad="112500"/>
            </a:effectLst>
          </p:spPr>
        </p:pic>
        <p:sp>
          <p:nvSpPr>
            <p:cNvPr id="12" name="Rounded Rectangle 11"/>
            <p:cNvSpPr/>
            <p:nvPr/>
          </p:nvSpPr>
          <p:spPr>
            <a:xfrm>
              <a:off x="1416679" y="5114315"/>
              <a:ext cx="5006564" cy="10417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জগদীশ চন্দ্র বসু </a:t>
              </a:r>
            </a:p>
            <a:p>
              <a:pPr algn="ctr"/>
              <a:r>
                <a:rPr lang="bn-BD" sz="3200" dirty="0" smtClean="0">
                  <a:solidFill>
                    <a:srgbClr val="002060"/>
                  </a:solidFill>
                  <a:latin typeface="NikoshBAN" panose="02000000000000000000" pitchFamily="2" charset="0"/>
                  <a:cs typeface="NikoshBAN" panose="02000000000000000000" pitchFamily="2" charset="0"/>
                </a:rPr>
                <a:t>(</a:t>
              </a:r>
              <a:r>
                <a:rPr lang="bn-BD" sz="3200" dirty="0">
                  <a:solidFill>
                    <a:srgbClr val="002060"/>
                  </a:solidFill>
                  <a:latin typeface="NikoshBAN" panose="02000000000000000000" pitchFamily="2" charset="0"/>
                  <a:cs typeface="NikoshBAN" panose="02000000000000000000" pitchFamily="2" charset="0"/>
                </a:rPr>
                <a:t>জন্ম- ১৮৩১, মৃত্যু-১৮৭৯) </a:t>
              </a:r>
              <a:endParaRPr lang="en-US" sz="3200" dirty="0">
                <a:solidFill>
                  <a:srgbClr val="00206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1410377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276" r="4711"/>
          <a:stretch/>
        </p:blipFill>
        <p:spPr>
          <a:xfrm>
            <a:off x="6761408" y="1076696"/>
            <a:ext cx="3726035" cy="4271689"/>
          </a:xfrm>
          <a:prstGeom prst="rect">
            <a:avLst/>
          </a:prstGeom>
          <a:ln>
            <a:noFill/>
          </a:ln>
          <a:effectLst>
            <a:softEdge rad="112500"/>
          </a:effectLst>
        </p:spPr>
      </p:pic>
      <p:sp>
        <p:nvSpPr>
          <p:cNvPr id="11" name="TextBox 10"/>
          <p:cNvSpPr txBox="1"/>
          <p:nvPr/>
        </p:nvSpPr>
        <p:spPr>
          <a:xfrm>
            <a:off x="6608275" y="5221111"/>
            <a:ext cx="3879167" cy="1138773"/>
          </a:xfrm>
          <a:prstGeom prst="rect">
            <a:avLst/>
          </a:prstGeom>
          <a:noFill/>
          <a:ln/>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bn-BD" sz="3600" b="1" dirty="0" smtClean="0">
                <a:ln/>
                <a:solidFill>
                  <a:schemeClr val="tx1"/>
                </a:solidFill>
                <a:effectLst>
                  <a:glow rad="139700">
                    <a:schemeClr val="accent6">
                      <a:satMod val="175000"/>
                      <a:alpha val="40000"/>
                    </a:schemeClr>
                  </a:glow>
                </a:effectLst>
                <a:latin typeface="NikoshBAN" pitchFamily="2" charset="0"/>
                <a:cs typeface="NikoshBAN" pitchFamily="2" charset="0"/>
              </a:rPr>
              <a:t>গুগলিয়েলমো মার্কনি</a:t>
            </a:r>
          </a:p>
          <a:p>
            <a:pPr algn="ctr"/>
            <a:r>
              <a:rPr lang="bn-BD" sz="3200" b="1" dirty="0" smtClean="0">
                <a:ln/>
                <a:solidFill>
                  <a:srgbClr val="002060"/>
                </a:solidFill>
                <a:effectLst>
                  <a:glow rad="139700">
                    <a:schemeClr val="accent6">
                      <a:satMod val="175000"/>
                      <a:alpha val="40000"/>
                    </a:schemeClr>
                  </a:glow>
                </a:effectLst>
                <a:latin typeface="NikoshBAN" pitchFamily="2" charset="0"/>
                <a:cs typeface="NikoshBAN" pitchFamily="2" charset="0"/>
              </a:rPr>
              <a:t>(</a:t>
            </a:r>
            <a:r>
              <a:rPr lang="en-US" sz="3200" b="1" dirty="0" err="1" smtClean="0">
                <a:ln/>
                <a:solidFill>
                  <a:srgbClr val="002060"/>
                </a:solidFill>
                <a:effectLst>
                  <a:glow rad="139700">
                    <a:schemeClr val="accent6">
                      <a:satMod val="175000"/>
                      <a:alpha val="40000"/>
                    </a:schemeClr>
                  </a:glow>
                </a:effectLst>
                <a:latin typeface="NikoshBAN" pitchFamily="2" charset="0"/>
                <a:cs typeface="NikoshBAN" pitchFamily="2" charset="0"/>
              </a:rPr>
              <a:t>জন্ম</a:t>
            </a:r>
            <a:r>
              <a:rPr lang="en-US" sz="3200" b="1" dirty="0" smtClean="0">
                <a:ln/>
                <a:solidFill>
                  <a:srgbClr val="002060"/>
                </a:solidFill>
                <a:effectLst>
                  <a:glow rad="139700">
                    <a:schemeClr val="accent6">
                      <a:satMod val="175000"/>
                      <a:alpha val="40000"/>
                    </a:schemeClr>
                  </a:glow>
                </a:effectLst>
                <a:latin typeface="NikoshBAN" pitchFamily="2" charset="0"/>
                <a:cs typeface="NikoshBAN" pitchFamily="2" charset="0"/>
              </a:rPr>
              <a:t>-</a:t>
            </a:r>
            <a:r>
              <a:rPr lang="bn-BD" sz="3200" b="1" dirty="0" smtClean="0">
                <a:ln/>
                <a:solidFill>
                  <a:srgbClr val="002060"/>
                </a:solidFill>
                <a:effectLst>
                  <a:glow rad="139700">
                    <a:schemeClr val="accent6">
                      <a:satMod val="175000"/>
                      <a:alpha val="40000"/>
                    </a:schemeClr>
                  </a:glow>
                </a:effectLst>
                <a:latin typeface="NikoshBAN" pitchFamily="2" charset="0"/>
                <a:cs typeface="NikoshBAN" pitchFamily="2" charset="0"/>
              </a:rPr>
              <a:t>১৮৭৪</a:t>
            </a:r>
            <a:r>
              <a:rPr lang="en-US" sz="3200" b="1" dirty="0" smtClean="0">
                <a:ln/>
                <a:solidFill>
                  <a:srgbClr val="002060"/>
                </a:solidFill>
                <a:effectLst>
                  <a:glow rad="139700">
                    <a:schemeClr val="accent6">
                      <a:satMod val="175000"/>
                      <a:alpha val="40000"/>
                    </a:schemeClr>
                  </a:glow>
                </a:effectLst>
                <a:latin typeface="NikoshBAN" pitchFamily="2" charset="0"/>
                <a:cs typeface="NikoshBAN" pitchFamily="2" charset="0"/>
              </a:rPr>
              <a:t>, </a:t>
            </a:r>
            <a:r>
              <a:rPr lang="en-US" sz="3200" b="1" dirty="0" err="1" smtClean="0">
                <a:ln/>
                <a:solidFill>
                  <a:srgbClr val="002060"/>
                </a:solidFill>
                <a:effectLst>
                  <a:glow rad="139700">
                    <a:schemeClr val="accent6">
                      <a:satMod val="175000"/>
                      <a:alpha val="40000"/>
                    </a:schemeClr>
                  </a:glow>
                </a:effectLst>
                <a:latin typeface="NikoshBAN" pitchFamily="2" charset="0"/>
                <a:cs typeface="NikoshBAN" pitchFamily="2" charset="0"/>
              </a:rPr>
              <a:t>মৃত্যু</a:t>
            </a:r>
            <a:r>
              <a:rPr lang="bn-BD" sz="3200" b="1" dirty="0" smtClean="0">
                <a:ln/>
                <a:solidFill>
                  <a:srgbClr val="002060"/>
                </a:solidFill>
                <a:effectLst>
                  <a:glow rad="139700">
                    <a:schemeClr val="accent6">
                      <a:satMod val="175000"/>
                      <a:alpha val="40000"/>
                    </a:schemeClr>
                  </a:glow>
                </a:effectLst>
                <a:latin typeface="NikoshBAN" pitchFamily="2" charset="0"/>
                <a:cs typeface="NikoshBAN" pitchFamily="2" charset="0"/>
              </a:rPr>
              <a:t>-১৯৩৭)</a:t>
            </a:r>
            <a:endParaRPr lang="en-US" sz="3200" b="1" dirty="0">
              <a:ln/>
              <a:solidFill>
                <a:srgbClr val="002060"/>
              </a:solidFill>
              <a:effectLst>
                <a:glow rad="139700">
                  <a:schemeClr val="accent6">
                    <a:satMod val="175000"/>
                    <a:alpha val="40000"/>
                  </a:schemeClr>
                </a:glow>
              </a:effectLst>
              <a:latin typeface="NikoshBAN" pitchFamily="2" charset="0"/>
              <a:cs typeface="NikoshBAN" pitchFamily="2" charset="0"/>
            </a:endParaRPr>
          </a:p>
        </p:txBody>
      </p:sp>
      <p:sp>
        <p:nvSpPr>
          <p:cNvPr id="12" name="Rounded Rectangle 11"/>
          <p:cNvSpPr/>
          <p:nvPr/>
        </p:nvSpPr>
        <p:spPr>
          <a:xfrm>
            <a:off x="1860192" y="1079885"/>
            <a:ext cx="3897042" cy="4677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800" dirty="0" smtClean="0">
                <a:solidFill>
                  <a:srgbClr val="002060"/>
                </a:solidFill>
                <a:latin typeface="NikoshBAN" panose="02000000000000000000" pitchFamily="2" charset="0"/>
                <a:cs typeface="NikoshBAN" panose="02000000000000000000" pitchFamily="2" charset="0"/>
              </a:rPr>
              <a:t>বেতার যন্ত্রের আবিস্কারক হিসেবে সার্বজনীন স্বীকৃতি প্রাপ্ত ইতালির বিজ্ঞানী গুগলিয়েলমো মার্কনি</a:t>
            </a:r>
            <a:r>
              <a:rPr lang="en-US" sz="3800" dirty="0" smtClean="0">
                <a:solidFill>
                  <a:srgbClr val="002060"/>
                </a:solidFill>
                <a:latin typeface="NikoshBAN" panose="02000000000000000000" pitchFamily="2" charset="0"/>
                <a:cs typeface="NikoshBAN" panose="02000000000000000000" pitchFamily="2" charset="0"/>
              </a:rPr>
              <a:t> </a:t>
            </a:r>
            <a:r>
              <a:rPr lang="bn-BD" sz="3800" dirty="0" smtClean="0">
                <a:solidFill>
                  <a:srgbClr val="002060"/>
                </a:solidFill>
                <a:latin typeface="NikoshBAN" panose="02000000000000000000" pitchFamily="2" charset="0"/>
                <a:cs typeface="NikoshBAN" panose="02000000000000000000" pitchFamily="2" charset="0"/>
              </a:rPr>
              <a:t>(</a:t>
            </a:r>
            <a:r>
              <a:rPr lang="en-US" sz="3800" dirty="0" err="1" smtClean="0">
                <a:solidFill>
                  <a:srgbClr val="002060"/>
                </a:solidFill>
                <a:latin typeface="NikoshBAN" panose="02000000000000000000" pitchFamily="2" charset="0"/>
                <a:cs typeface="NikoshBAN" panose="02000000000000000000" pitchFamily="2" charset="0"/>
              </a:rPr>
              <a:t>Guglielmo</a:t>
            </a:r>
            <a:r>
              <a:rPr lang="en-US" sz="3800" dirty="0" smtClean="0">
                <a:solidFill>
                  <a:srgbClr val="002060"/>
                </a:solidFill>
                <a:latin typeface="NikoshBAN" panose="02000000000000000000" pitchFamily="2" charset="0"/>
                <a:cs typeface="NikoshBAN" panose="02000000000000000000" pitchFamily="2" charset="0"/>
              </a:rPr>
              <a:t> Marconi</a:t>
            </a:r>
            <a:r>
              <a:rPr lang="bn-BD" sz="3800" dirty="0" smtClean="0">
                <a:solidFill>
                  <a:srgbClr val="002060"/>
                </a:solidFill>
                <a:latin typeface="NikoshBAN" panose="02000000000000000000" pitchFamily="2" charset="0"/>
                <a:cs typeface="NikoshBAN" panose="02000000000000000000" pitchFamily="2" charset="0"/>
              </a:rPr>
              <a:t>)</a:t>
            </a:r>
            <a:r>
              <a:rPr lang="en-US" sz="3800" dirty="0" smtClean="0">
                <a:solidFill>
                  <a:srgbClr val="002060"/>
                </a:solidFill>
                <a:latin typeface="NikoshBAN" panose="02000000000000000000" pitchFamily="2" charset="0"/>
                <a:cs typeface="NikoshBAN" panose="02000000000000000000" pitchFamily="2" charset="0"/>
              </a:rPr>
              <a:t> </a:t>
            </a:r>
            <a:endParaRPr lang="en-US" sz="3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475433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533" y="1055714"/>
            <a:ext cx="3196369" cy="3795688"/>
          </a:xfrm>
          <a:prstGeom prst="roundRect">
            <a:avLst>
              <a:gd name="adj" fmla="val 4167"/>
            </a:avLst>
          </a:prstGeom>
          <a:solidFill>
            <a:srgbClr val="FFFFFF"/>
          </a:solidFill>
          <a:ln w="76200" cap="sq">
            <a:solidFill>
              <a:srgbClr val="00B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Rounded Rectangle 10"/>
          <p:cNvSpPr/>
          <p:nvPr/>
        </p:nvSpPr>
        <p:spPr>
          <a:xfrm>
            <a:off x="4509829" y="1017077"/>
            <a:ext cx="6939487" cy="11723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effectLst>
                  <a:glow rad="139700">
                    <a:schemeClr val="accent2">
                      <a:satMod val="175000"/>
                      <a:alpha val="40000"/>
                    </a:schemeClr>
                  </a:glow>
                </a:effectLst>
                <a:latin typeface="NikoshBAN" panose="02000000000000000000" pitchFamily="2" charset="0"/>
                <a:cs typeface="NikoshBAN" panose="02000000000000000000" pitchFamily="2" charset="0"/>
              </a:rPr>
              <a:t>বিশ শতকের ষাট-সত্তরের দশকে ইন্টারনেট প্রটোকল ব্যবহার করে আরপানেট (</a:t>
            </a:r>
            <a:r>
              <a:rPr lang="en-US" sz="3200" dirty="0" smtClean="0">
                <a:solidFill>
                  <a:srgbClr val="002060"/>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Arpanet</a:t>
            </a:r>
            <a:r>
              <a:rPr lang="bn-BD" sz="3200" dirty="0" smtClean="0">
                <a:solidFill>
                  <a:srgbClr val="002060"/>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a:t>
            </a:r>
            <a:r>
              <a:rPr lang="bn-BD" sz="3200" dirty="0" smtClean="0">
                <a:solidFill>
                  <a:srgbClr val="002060"/>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3200" dirty="0" smtClean="0">
                <a:solidFill>
                  <a:srgbClr val="002060"/>
                </a:solidFill>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bn-BD" sz="3200" dirty="0" smtClean="0">
                <a:solidFill>
                  <a:srgbClr val="002060"/>
                </a:solidFill>
                <a:effectLst>
                  <a:glow rad="139700">
                    <a:schemeClr val="accent2">
                      <a:satMod val="175000"/>
                      <a:alpha val="40000"/>
                    </a:schemeClr>
                  </a:glow>
                </a:effectLst>
                <a:latin typeface="NikoshBAN" panose="02000000000000000000" pitchFamily="2" charset="0"/>
                <a:cs typeface="NikoshBAN" panose="02000000000000000000" pitchFamily="2" charset="0"/>
              </a:rPr>
              <a:t>আবিষ্কৃত হয়। </a:t>
            </a:r>
            <a:endParaRPr lang="en-US" sz="3200" dirty="0">
              <a:solidFill>
                <a:srgbClr val="002060"/>
              </a:solidFill>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12" name="Rounded Rectangle 11"/>
          <p:cNvSpPr/>
          <p:nvPr/>
        </p:nvSpPr>
        <p:spPr>
          <a:xfrm>
            <a:off x="648427" y="5088454"/>
            <a:ext cx="4232506" cy="6568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রেমন্ড স্যামুয়েল টমলিনসন</a:t>
            </a:r>
          </a:p>
        </p:txBody>
      </p:sp>
      <p:sp>
        <p:nvSpPr>
          <p:cNvPr id="13" name="Rounded Rectangle 12"/>
          <p:cNvSpPr/>
          <p:nvPr/>
        </p:nvSpPr>
        <p:spPr>
          <a:xfrm>
            <a:off x="5411569" y="2376797"/>
            <a:ext cx="5393806" cy="34502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আমেরিকার প্রোগ্রামার রেমন্ড স্যামুয়েল টমলিনসন</a:t>
            </a:r>
            <a:r>
              <a:rPr lang="en-US"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200" dirty="0" err="1" smtClean="0">
                <a:ln w="0"/>
                <a:solidFill>
                  <a:srgbClr val="002060"/>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Remond</a:t>
            </a:r>
            <a:r>
              <a:rPr lang="en-US" sz="3200" dirty="0" smtClean="0">
                <a:ln w="0"/>
                <a:solidFill>
                  <a:srgbClr val="002060"/>
                </a:solidFill>
                <a:effectLst>
                  <a:glow rad="139700">
                    <a:schemeClr val="accent4">
                      <a:satMod val="175000"/>
                      <a:alpha val="40000"/>
                    </a:schemeClr>
                  </a:glow>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Samuel Tomlinson</a:t>
            </a:r>
            <a:r>
              <a:rPr lang="bn-BD"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১৯৭১ সালে আরপানেটে ইলেকট্রনিক মাধ্যমে পত্রালাপের সূচনা করেন। তিনিই প্রথম ই-মেইল সিস্টেম চালু করেন। </a:t>
            </a:r>
            <a:endParaRPr lang="en-US" sz="3600" dirty="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83405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1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750" fill="hold"/>
                                        <p:tgtEl>
                                          <p:spTgt spid="13"/>
                                        </p:tgtEl>
                                        <p:attrNameLst>
                                          <p:attrName>ppt_w</p:attrName>
                                        </p:attrNameLst>
                                      </p:cBhvr>
                                      <p:tavLst>
                                        <p:tav tm="0">
                                          <p:val>
                                            <p:fltVal val="0"/>
                                          </p:val>
                                        </p:tav>
                                        <p:tav tm="100000">
                                          <p:val>
                                            <p:strVal val="#ppt_w"/>
                                          </p:val>
                                        </p:tav>
                                      </p:tavLst>
                                    </p:anim>
                                    <p:anim calcmode="lin" valueType="num">
                                      <p:cBhvr>
                                        <p:cTn id="23" dur="750" fill="hold"/>
                                        <p:tgtEl>
                                          <p:spTgt spid="13"/>
                                        </p:tgtEl>
                                        <p:attrNameLst>
                                          <p:attrName>ppt_h</p:attrName>
                                        </p:attrNameLst>
                                      </p:cBhvr>
                                      <p:tavLst>
                                        <p:tav tm="0">
                                          <p:val>
                                            <p:fltVal val="0"/>
                                          </p:val>
                                        </p:tav>
                                        <p:tav tm="100000">
                                          <p:val>
                                            <p:strVal val="#ppt_h"/>
                                          </p:val>
                                        </p:tav>
                                      </p:tavLst>
                                    </p:anim>
                                    <p:animEffect transition="in" filter="fade">
                                      <p:cBhvr>
                                        <p:cTn id="2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grpSp>
        <p:nvGrpSpPr>
          <p:cNvPr id="14" name="Group 13"/>
          <p:cNvGrpSpPr/>
          <p:nvPr/>
        </p:nvGrpSpPr>
        <p:grpSpPr>
          <a:xfrm>
            <a:off x="1648497" y="735964"/>
            <a:ext cx="8957665" cy="2796122"/>
            <a:chOff x="1081823" y="529906"/>
            <a:chExt cx="8957665" cy="2796122"/>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876" y="529906"/>
              <a:ext cx="2790612" cy="2796122"/>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9812"/>
            <a:stretch/>
          </p:blipFill>
          <p:spPr>
            <a:xfrm>
              <a:off x="4118464" y="529906"/>
              <a:ext cx="3367451" cy="2796122"/>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722" t="1444" r="9610" b="11709"/>
            <a:stretch/>
          </p:blipFill>
          <p:spPr>
            <a:xfrm flipH="1">
              <a:off x="1081823" y="529907"/>
              <a:ext cx="3232595" cy="2794080"/>
            </a:xfrm>
            <a:prstGeom prst="rect">
              <a:avLst/>
            </a:prstGeom>
          </p:spPr>
        </p:pic>
      </p:grpSp>
      <p:sp>
        <p:nvSpPr>
          <p:cNvPr id="15" name="Rounded Rectangle 14"/>
          <p:cNvSpPr/>
          <p:nvPr/>
        </p:nvSpPr>
        <p:spPr>
          <a:xfrm>
            <a:off x="1638159" y="3593938"/>
            <a:ext cx="3036640" cy="591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স্টিভ জবস</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6" name="Rounded Rectangle 15"/>
          <p:cNvSpPr/>
          <p:nvPr/>
        </p:nvSpPr>
        <p:spPr>
          <a:xfrm>
            <a:off x="4982794" y="3593939"/>
            <a:ext cx="2691087" cy="591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স্টিভ জজনিয়াক </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7" name="Rounded Rectangle 16"/>
          <p:cNvSpPr/>
          <p:nvPr/>
        </p:nvSpPr>
        <p:spPr>
          <a:xfrm>
            <a:off x="7956118" y="3593939"/>
            <a:ext cx="2685996" cy="5911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rPr>
              <a:t>রোনাল্ড ওয়েনে </a:t>
            </a:r>
            <a:endParaRPr lang="en-US" sz="3600" dirty="0">
              <a:solidFill>
                <a:schemeClr val="tx1"/>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8" name="Rounded Rectangle 17"/>
          <p:cNvSpPr/>
          <p:nvPr/>
        </p:nvSpPr>
        <p:spPr>
          <a:xfrm>
            <a:off x="965916" y="4404573"/>
            <a:ext cx="10277340" cy="15583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300" dirty="0" smtClean="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বর্তমান বিশ্বের অন্যতম বৃহৎ প্রতিষ্ঠান অ্যাপল যেটি স্টিভ জবস ও তার দুই বন্ধু স্টিভ জজনিয়াক ও রোনাল্ড ওয়েনে মিলে ১৯৭৬ সালের ১ এপ্রিল প্রতিষ্ঠা করেন। অ্যাপলের হাতেই পার্সোনাল কম্পিউটারের নানান পর্যায় বিকশিত হয়।  </a:t>
            </a:r>
            <a:endParaRPr lang="en-US" sz="3300" dirty="0">
              <a:ln w="0"/>
              <a:solidFill>
                <a:schemeClr val="tx1"/>
              </a:solidFill>
              <a:effectLst>
                <a:glow rad="228600">
                  <a:schemeClr val="accent6">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2882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anim calcmode="lin" valueType="num">
                                      <p:cBhvr>
                                        <p:cTn id="19" dur="750" fill="hold"/>
                                        <p:tgtEl>
                                          <p:spTgt spid="18"/>
                                        </p:tgtEl>
                                        <p:attrNameLst>
                                          <p:attrName>ppt_x</p:attrName>
                                        </p:attrNameLst>
                                      </p:cBhvr>
                                      <p:tavLst>
                                        <p:tav tm="0">
                                          <p:val>
                                            <p:strVal val="#ppt_x"/>
                                          </p:val>
                                        </p:tav>
                                        <p:tav tm="100000">
                                          <p:val>
                                            <p:strVal val="#ppt_x"/>
                                          </p:val>
                                        </p:tav>
                                      </p:tavLst>
                                    </p:anim>
                                    <p:anim calcmode="lin" valueType="num">
                                      <p:cBhvr>
                                        <p:cTn id="20"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634" t="6272" r="26670"/>
          <a:stretch/>
        </p:blipFill>
        <p:spPr>
          <a:xfrm>
            <a:off x="1262129" y="1065527"/>
            <a:ext cx="4349215" cy="3599877"/>
          </a:xfrm>
          <a:prstGeom prst="rect">
            <a:avLst/>
          </a:prstGeom>
        </p:spPr>
      </p:pic>
      <p:sp>
        <p:nvSpPr>
          <p:cNvPr id="11" name="Rectangle 10"/>
          <p:cNvSpPr/>
          <p:nvPr/>
        </p:nvSpPr>
        <p:spPr>
          <a:xfrm>
            <a:off x="1249664" y="4831036"/>
            <a:ext cx="4361679" cy="1015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উইলিয়াম হেনরি বিল গেটস</a:t>
            </a:r>
          </a:p>
          <a:p>
            <a:pPr algn="ctr"/>
            <a:r>
              <a:rPr lang="bn-BD" sz="3600" dirty="0" smtClean="0">
                <a:ln w="0"/>
                <a:solidFill>
                  <a:schemeClr val="tx1"/>
                </a:solidFill>
                <a:effectLst>
                  <a:glow rad="139700">
                    <a:schemeClr val="accent4">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জন্ম- ২৮ অক্টোবর ১৯৫৫</a:t>
            </a:r>
            <a:r>
              <a:rPr lang="bn-BD" sz="3600" dirty="0" smtClean="0">
                <a:ln w="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solidFill>
                <a:schemeClr val="tx1"/>
              </a:solidFill>
              <a:effectLst>
                <a:glow rad="139700">
                  <a:schemeClr val="accent1">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6098343" y="916986"/>
            <a:ext cx="4552485" cy="50227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300" dirty="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উইলিয়াম হেনরি বিল গেটস ও তাঁর </a:t>
            </a:r>
            <a:r>
              <a:rPr lang="bn-BD" sz="3300" dirty="0" smtClean="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বন্ধুরা মিলে প্রতিষ্ঠা করেন পার্সোনাল কম্পিউটারের অপারেটিং সিস্টেম তৈরির সর্ববৃহৎ প্রতিষ্ঠান </a:t>
            </a:r>
            <a:r>
              <a:rPr lang="bn-BD" sz="3300" dirty="0" smtClean="0">
                <a:ln w="0"/>
                <a:solidFill>
                  <a:srgbClr val="7030A0"/>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মাইক্রোসফট কোম্পানি</a:t>
            </a:r>
            <a:r>
              <a:rPr lang="bn-BD" sz="3300" dirty="0" smtClean="0">
                <a:ln w="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বর্তমানে পৃথিবীর অধিকাংশ কম্পিউটার পরিচালিত হয় এই কোম্পানির তৈরি অপারেটিং সিস্টেম সফটওয়্যার দিয়ে।  </a:t>
            </a:r>
            <a:endParaRPr lang="en-US" sz="3300" dirty="0">
              <a:solidFill>
                <a:schemeClr val="tx1"/>
              </a:solidFill>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5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12" y="707313"/>
            <a:ext cx="11316723" cy="5517954"/>
          </a:xfrm>
          <a:prstGeom prst="rect">
            <a:avLst/>
          </a:prstGeom>
          <a:ln>
            <a:noFill/>
          </a:ln>
          <a:effectLst/>
          <a:scene3d>
            <a:camera prst="orthographicFront">
              <a:rot lat="0" lon="0" rev="0"/>
            </a:camera>
            <a:lightRig rig="chilly" dir="t">
              <a:rot lat="0" lon="0" rev="18480000"/>
            </a:lightRig>
          </a:scene3d>
          <a:sp3d prstMaterial="clear">
            <a:bevelT h="63500"/>
          </a:sp3d>
        </p:spPr>
      </p:pic>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descr="Sir Tim Berners-Lee (1).jpg"/>
          <p:cNvPicPr>
            <a:picLocks noChangeAspect="1"/>
          </p:cNvPicPr>
          <p:nvPr/>
        </p:nvPicPr>
        <p:blipFill>
          <a:blip r:embed="rId5"/>
          <a:srcRect b="29636"/>
          <a:stretch>
            <a:fillRect/>
          </a:stretch>
        </p:blipFill>
        <p:spPr>
          <a:xfrm>
            <a:off x="6383345" y="1455068"/>
            <a:ext cx="4722839" cy="2955221"/>
          </a:xfrm>
          <a:prstGeom prst="rect">
            <a:avLst/>
          </a:prstGeom>
          <a:ln>
            <a:noFill/>
          </a:ln>
          <a:effectLst>
            <a:softEdge rad="112500"/>
          </a:effectLst>
        </p:spPr>
      </p:pic>
      <p:sp>
        <p:nvSpPr>
          <p:cNvPr id="11" name="TextBox 10"/>
          <p:cNvSpPr txBox="1"/>
          <p:nvPr/>
        </p:nvSpPr>
        <p:spPr>
          <a:xfrm>
            <a:off x="6458489" y="4346079"/>
            <a:ext cx="4485126" cy="1261884"/>
          </a:xfrm>
          <a:prstGeom prst="rect">
            <a:avLst/>
          </a:prstGeom>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800" b="1" dirty="0" err="1" smtClean="0">
                <a:solidFill>
                  <a:schemeClr val="tx1"/>
                </a:solidFill>
                <a:latin typeface="NikoshBAN" pitchFamily="2" charset="0"/>
                <a:cs typeface="NikoshBAN" pitchFamily="2" charset="0"/>
              </a:rPr>
              <a:t>স্যার</a:t>
            </a:r>
            <a:r>
              <a:rPr lang="en-US" sz="3800" b="1" dirty="0" smtClean="0">
                <a:solidFill>
                  <a:schemeClr val="tx1"/>
                </a:solidFill>
                <a:latin typeface="NikoshBAN" pitchFamily="2" charset="0"/>
                <a:cs typeface="NikoshBAN" pitchFamily="2" charset="0"/>
              </a:rPr>
              <a:t> </a:t>
            </a:r>
            <a:r>
              <a:rPr lang="en-US" sz="3800" b="1" dirty="0" err="1" smtClean="0">
                <a:solidFill>
                  <a:schemeClr val="tx1"/>
                </a:solidFill>
                <a:latin typeface="NikoshBAN" pitchFamily="2" charset="0"/>
                <a:cs typeface="NikoshBAN" pitchFamily="2" charset="0"/>
              </a:rPr>
              <a:t>টিমোথি</a:t>
            </a:r>
            <a:r>
              <a:rPr lang="en-US" sz="3800" b="1" dirty="0" smtClean="0">
                <a:solidFill>
                  <a:schemeClr val="tx1"/>
                </a:solidFill>
                <a:latin typeface="NikoshBAN" pitchFamily="2" charset="0"/>
                <a:cs typeface="NikoshBAN" pitchFamily="2" charset="0"/>
              </a:rPr>
              <a:t> </a:t>
            </a:r>
            <a:r>
              <a:rPr lang="en-US" sz="3800" b="1" dirty="0" err="1" smtClean="0">
                <a:solidFill>
                  <a:schemeClr val="tx1"/>
                </a:solidFill>
                <a:latin typeface="NikoshBAN" pitchFamily="2" charset="0"/>
                <a:cs typeface="NikoshBAN" pitchFamily="2" charset="0"/>
              </a:rPr>
              <a:t>জন</a:t>
            </a:r>
            <a:r>
              <a:rPr lang="en-US" sz="3800" b="1" dirty="0" smtClean="0">
                <a:solidFill>
                  <a:schemeClr val="tx1"/>
                </a:solidFill>
                <a:latin typeface="NikoshBAN" pitchFamily="2" charset="0"/>
                <a:cs typeface="NikoshBAN" pitchFamily="2" charset="0"/>
              </a:rPr>
              <a:t> </a:t>
            </a:r>
            <a:r>
              <a:rPr lang="bn-BD" sz="3800" b="1" dirty="0" smtClean="0">
                <a:solidFill>
                  <a:schemeClr val="tx1"/>
                </a:solidFill>
                <a:latin typeface="NikoshBAN" pitchFamily="2" charset="0"/>
                <a:cs typeface="NikoshBAN" pitchFamily="2" charset="0"/>
              </a:rPr>
              <a:t>বার্নাস লি</a:t>
            </a:r>
            <a:endParaRPr lang="en-US" sz="3800" b="1" dirty="0" smtClean="0">
              <a:solidFill>
                <a:schemeClr val="tx1"/>
              </a:solidFill>
              <a:latin typeface="NikoshBAN" pitchFamily="2" charset="0"/>
              <a:cs typeface="NikoshBAN" pitchFamily="2" charset="0"/>
            </a:endParaRPr>
          </a:p>
          <a:p>
            <a:pPr algn="ctr"/>
            <a:r>
              <a:rPr lang="en-US" sz="3800" b="1" dirty="0" smtClean="0">
                <a:solidFill>
                  <a:schemeClr val="tx1"/>
                </a:solidFill>
                <a:effectLst>
                  <a:glow rad="228600">
                    <a:schemeClr val="accent6">
                      <a:satMod val="175000"/>
                      <a:alpha val="40000"/>
                    </a:schemeClr>
                  </a:glow>
                </a:effectLst>
                <a:latin typeface="NikoshBAN" pitchFamily="2" charset="0"/>
                <a:cs typeface="NikoshBAN" pitchFamily="2" charset="0"/>
              </a:rPr>
              <a:t>(</a:t>
            </a:r>
            <a:r>
              <a:rPr lang="en-US" sz="3800" b="1" dirty="0" err="1" smtClean="0">
                <a:solidFill>
                  <a:schemeClr val="tx1"/>
                </a:solidFill>
                <a:effectLst>
                  <a:glow rad="228600">
                    <a:schemeClr val="accent6">
                      <a:satMod val="175000"/>
                      <a:alpha val="40000"/>
                    </a:schemeClr>
                  </a:glow>
                </a:effectLst>
                <a:latin typeface="NikoshBAN" pitchFamily="2" charset="0"/>
                <a:cs typeface="NikoshBAN" pitchFamily="2" charset="0"/>
              </a:rPr>
              <a:t>জন্ম</a:t>
            </a:r>
            <a:r>
              <a:rPr lang="en-US" sz="3800" b="1" dirty="0" smtClean="0">
                <a:solidFill>
                  <a:schemeClr val="tx1"/>
                </a:solidFill>
                <a:effectLst>
                  <a:glow rad="228600">
                    <a:schemeClr val="accent6">
                      <a:satMod val="175000"/>
                      <a:alpha val="40000"/>
                    </a:schemeClr>
                  </a:glow>
                </a:effectLst>
                <a:latin typeface="NikoshBAN" pitchFamily="2" charset="0"/>
                <a:cs typeface="NikoshBAN" pitchFamily="2" charset="0"/>
              </a:rPr>
              <a:t>- ৮ </a:t>
            </a:r>
            <a:r>
              <a:rPr lang="en-US" sz="3800" b="1" dirty="0" err="1" smtClean="0">
                <a:solidFill>
                  <a:schemeClr val="tx1"/>
                </a:solidFill>
                <a:effectLst>
                  <a:glow rad="228600">
                    <a:schemeClr val="accent6">
                      <a:satMod val="175000"/>
                      <a:alpha val="40000"/>
                    </a:schemeClr>
                  </a:glow>
                </a:effectLst>
                <a:latin typeface="NikoshBAN" pitchFamily="2" charset="0"/>
                <a:cs typeface="NikoshBAN" pitchFamily="2" charset="0"/>
              </a:rPr>
              <a:t>জুন</a:t>
            </a:r>
            <a:r>
              <a:rPr lang="en-US" sz="3800" b="1" dirty="0" smtClean="0">
                <a:solidFill>
                  <a:schemeClr val="tx1"/>
                </a:solidFill>
                <a:effectLst>
                  <a:glow rad="228600">
                    <a:schemeClr val="accent6">
                      <a:satMod val="175000"/>
                      <a:alpha val="40000"/>
                    </a:schemeClr>
                  </a:glow>
                </a:effectLst>
                <a:latin typeface="NikoshBAN" pitchFamily="2" charset="0"/>
                <a:cs typeface="NikoshBAN" pitchFamily="2" charset="0"/>
              </a:rPr>
              <a:t>, ১৯৫৫)</a:t>
            </a:r>
            <a:endParaRPr lang="en-US" sz="3800" b="1" dirty="0">
              <a:solidFill>
                <a:schemeClr val="tx1"/>
              </a:solidFill>
              <a:effectLst>
                <a:glow rad="228600">
                  <a:schemeClr val="accent6">
                    <a:satMod val="175000"/>
                    <a:alpha val="40000"/>
                  </a:schemeClr>
                </a:glow>
              </a:effectLst>
              <a:latin typeface="NikoshBAN" pitchFamily="2" charset="0"/>
              <a:cs typeface="NikoshBAN" pitchFamily="2" charset="0"/>
            </a:endParaRPr>
          </a:p>
        </p:txBody>
      </p:sp>
      <p:sp>
        <p:nvSpPr>
          <p:cNvPr id="12" name="Rounded Rectangle 11"/>
          <p:cNvSpPr/>
          <p:nvPr/>
        </p:nvSpPr>
        <p:spPr>
          <a:xfrm>
            <a:off x="1203171" y="1433928"/>
            <a:ext cx="4895172" cy="3962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effectLst>
                  <a:glow rad="139700">
                    <a:schemeClr val="accent1">
                      <a:satMod val="175000"/>
                      <a:alpha val="40000"/>
                    </a:schemeClr>
                  </a:glow>
                </a:effectLst>
                <a:latin typeface="Times New Roman" pitchFamily="18" charset="0"/>
                <a:cs typeface="Times New Roman" pitchFamily="18" charset="0"/>
              </a:rPr>
              <a:t>WWW </a:t>
            </a:r>
            <a:r>
              <a:rPr lang="bn-BD" sz="3200" dirty="0" smtClean="0">
                <a:solidFill>
                  <a:schemeClr val="tx1"/>
                </a:solidFill>
                <a:effectLst>
                  <a:glow rad="139700">
                    <a:schemeClr val="accent1">
                      <a:satMod val="175000"/>
                      <a:alpha val="40000"/>
                    </a:schemeClr>
                  </a:glow>
                </a:effectLst>
                <a:latin typeface="Times New Roman" pitchFamily="18" charset="0"/>
                <a:cs typeface="Times New Roman" pitchFamily="18" charset="0"/>
              </a:rPr>
              <a:t>(</a:t>
            </a:r>
            <a:r>
              <a:rPr lang="en-US" sz="3200" dirty="0">
                <a:solidFill>
                  <a:schemeClr val="tx1"/>
                </a:solidFill>
                <a:effectLst>
                  <a:glow rad="139700">
                    <a:schemeClr val="accent1">
                      <a:satMod val="175000"/>
                      <a:alpha val="40000"/>
                    </a:schemeClr>
                  </a:glow>
                </a:effectLst>
                <a:latin typeface="Times New Roman" pitchFamily="18" charset="0"/>
                <a:cs typeface="Times New Roman" pitchFamily="18" charset="0"/>
              </a:rPr>
              <a:t>World Wide Web</a:t>
            </a:r>
            <a:r>
              <a:rPr lang="bn-BD" sz="3200" dirty="0">
                <a:solidFill>
                  <a:schemeClr val="tx1"/>
                </a:solidFill>
                <a:effectLst>
                  <a:glow rad="139700">
                    <a:schemeClr val="accent1">
                      <a:satMod val="175000"/>
                      <a:alpha val="40000"/>
                    </a:schemeClr>
                  </a:glow>
                </a:effectLst>
                <a:latin typeface="Times New Roman" pitchFamily="18" charset="0"/>
                <a:cs typeface="Times New Roman" pitchFamily="18" charset="0"/>
              </a:rPr>
              <a:t>) </a:t>
            </a:r>
            <a:r>
              <a:rPr lang="bn-BD" sz="3200" dirty="0">
                <a:solidFill>
                  <a:schemeClr val="tx1"/>
                </a:solidFill>
                <a:effectLst>
                  <a:glow rad="139700">
                    <a:schemeClr val="accent1">
                      <a:satMod val="175000"/>
                      <a:alpha val="40000"/>
                    </a:schemeClr>
                  </a:glow>
                </a:effectLst>
                <a:latin typeface="NikoshBAN" pitchFamily="2" charset="0"/>
                <a:cs typeface="NikoshBAN" pitchFamily="2" charset="0"/>
              </a:rPr>
              <a:t>এর </a:t>
            </a:r>
            <a:r>
              <a:rPr lang="bn-BD" sz="3200" dirty="0" smtClean="0">
                <a:solidFill>
                  <a:schemeClr val="tx1"/>
                </a:solidFill>
                <a:effectLst>
                  <a:glow rad="139700">
                    <a:schemeClr val="accent1">
                      <a:satMod val="175000"/>
                      <a:alpha val="40000"/>
                    </a:schemeClr>
                  </a:glow>
                </a:effectLst>
                <a:latin typeface="NikoshBAN" pitchFamily="2" charset="0"/>
                <a:cs typeface="NikoshBAN" pitchFamily="2" charset="0"/>
              </a:rPr>
              <a:t>জনক</a:t>
            </a:r>
            <a:r>
              <a:rPr lang="en-US" sz="3200" dirty="0" smtClean="0">
                <a:solidFill>
                  <a:schemeClr val="tx1"/>
                </a:solidFill>
                <a:effectLst>
                  <a:glow rad="139700">
                    <a:schemeClr val="accent1">
                      <a:satMod val="175000"/>
                      <a:alpha val="40000"/>
                    </a:schemeClr>
                  </a:glow>
                </a:effectLst>
                <a:latin typeface="NikoshBAN" pitchFamily="2" charset="0"/>
                <a:cs typeface="NikoshBAN" pitchFamily="2" charset="0"/>
              </a:rPr>
              <a:t> </a:t>
            </a:r>
            <a:r>
              <a:rPr lang="bn-BD" sz="3200" dirty="0" smtClean="0">
                <a:solidFill>
                  <a:schemeClr val="tx1"/>
                </a:solidFill>
                <a:effectLst>
                  <a:glow rad="139700">
                    <a:schemeClr val="accent1">
                      <a:satMod val="175000"/>
                      <a:alpha val="40000"/>
                    </a:schemeClr>
                  </a:glow>
                </a:effectLst>
                <a:latin typeface="NikoshBAN" pitchFamily="2" charset="0"/>
                <a:cs typeface="NikoshBAN" pitchFamily="2" charset="0"/>
              </a:rPr>
              <a:t>টিম </a:t>
            </a:r>
            <a:r>
              <a:rPr lang="bn-BD" sz="3200" dirty="0">
                <a:solidFill>
                  <a:schemeClr val="tx1"/>
                </a:solidFill>
                <a:effectLst>
                  <a:glow rad="139700">
                    <a:schemeClr val="accent1">
                      <a:satMod val="175000"/>
                      <a:alpha val="40000"/>
                    </a:schemeClr>
                  </a:glow>
                </a:effectLst>
                <a:latin typeface="NikoshBAN" pitchFamily="2" charset="0"/>
                <a:cs typeface="NikoshBAN" pitchFamily="2" charset="0"/>
              </a:rPr>
              <a:t>বার্নাস </a:t>
            </a:r>
            <a:r>
              <a:rPr lang="bn-BD" sz="3200" dirty="0" smtClean="0">
                <a:solidFill>
                  <a:schemeClr val="tx1"/>
                </a:solidFill>
                <a:effectLst>
                  <a:glow rad="139700">
                    <a:schemeClr val="accent1">
                      <a:satMod val="175000"/>
                      <a:alpha val="40000"/>
                    </a:schemeClr>
                  </a:glow>
                </a:effectLst>
                <a:latin typeface="NikoshBAN" pitchFamily="2" charset="0"/>
                <a:cs typeface="NikoshBAN" pitchFamily="2" charset="0"/>
              </a:rPr>
              <a:t>লি ১৯৮৯ সালে </a:t>
            </a:r>
            <a:r>
              <a:rPr lang="en-US" sz="2800" dirty="0" smtClean="0">
                <a:solidFill>
                  <a:schemeClr val="tx1"/>
                </a:solidFill>
                <a:effectLst>
                  <a:glow rad="139700">
                    <a:schemeClr val="accent2">
                      <a:satMod val="175000"/>
                      <a:alpha val="40000"/>
                    </a:schemeClr>
                  </a:glow>
                </a:effectLst>
                <a:latin typeface="NikoshBAN" pitchFamily="2" charset="0"/>
                <a:cs typeface="NikoshBAN" pitchFamily="2" charset="0"/>
              </a:rPr>
              <a:t>Hypertext Transfer Protocol </a:t>
            </a:r>
            <a:r>
              <a:rPr lang="en-US" sz="2800" dirty="0" smtClean="0">
                <a:solidFill>
                  <a:schemeClr val="tx1"/>
                </a:solidFill>
                <a:effectLst>
                  <a:glow rad="139700">
                    <a:schemeClr val="accent1">
                      <a:satMod val="175000"/>
                      <a:alpha val="40000"/>
                    </a:schemeClr>
                  </a:glow>
                </a:effectLst>
                <a:latin typeface="NikoshBAN" pitchFamily="2" charset="0"/>
                <a:cs typeface="NikoshBAN" pitchFamily="2" charset="0"/>
              </a:rPr>
              <a:t>(</a:t>
            </a:r>
            <a:r>
              <a:rPr lang="en-US" sz="2800" i="1" dirty="0" smtClean="0">
                <a:solidFill>
                  <a:schemeClr val="tx1"/>
                </a:solidFill>
                <a:effectLst>
                  <a:glow rad="139700">
                    <a:schemeClr val="accent1">
                      <a:satMod val="175000"/>
                      <a:alpha val="40000"/>
                    </a:schemeClr>
                  </a:glow>
                </a:effectLst>
                <a:latin typeface="NikoshBAN" pitchFamily="2" charset="0"/>
                <a:cs typeface="NikoshBAN" pitchFamily="2" charset="0"/>
              </a:rPr>
              <a:t>http</a:t>
            </a:r>
            <a:r>
              <a:rPr lang="en-US" sz="2800" dirty="0" smtClean="0">
                <a:solidFill>
                  <a:schemeClr val="tx1"/>
                </a:solidFill>
                <a:effectLst>
                  <a:glow rad="139700">
                    <a:schemeClr val="accent1">
                      <a:satMod val="175000"/>
                      <a:alpha val="40000"/>
                    </a:schemeClr>
                  </a:glow>
                </a:effectLst>
                <a:latin typeface="NikoshBAN" pitchFamily="2" charset="0"/>
                <a:cs typeface="NikoshBAN" pitchFamily="2" charset="0"/>
              </a:rPr>
              <a:t>)</a:t>
            </a:r>
            <a:r>
              <a:rPr lang="en-US" sz="3200" dirty="0" smtClean="0">
                <a:solidFill>
                  <a:schemeClr val="tx1"/>
                </a:solidFill>
                <a:effectLst>
                  <a:glow rad="139700">
                    <a:schemeClr val="accent1">
                      <a:satMod val="175000"/>
                      <a:alpha val="40000"/>
                    </a:schemeClr>
                  </a:glow>
                </a:effectLst>
                <a:latin typeface="NikoshBAN" pitchFamily="2" charset="0"/>
                <a:cs typeface="NikoshBAN" pitchFamily="2" charset="0"/>
              </a:rPr>
              <a:t> </a:t>
            </a:r>
            <a:r>
              <a:rPr lang="bn-BD" sz="3200" dirty="0" smtClean="0">
                <a:solidFill>
                  <a:schemeClr val="tx1"/>
                </a:solidFill>
                <a:effectLst>
                  <a:glow rad="139700">
                    <a:schemeClr val="accent1">
                      <a:satMod val="175000"/>
                      <a:alpha val="40000"/>
                    </a:schemeClr>
                  </a:glow>
                </a:effectLst>
                <a:latin typeface="NikoshBAN" pitchFamily="2" charset="0"/>
                <a:cs typeface="NikoshBAN" pitchFamily="2" charset="0"/>
              </a:rPr>
              <a:t>ব্যবহার করে তথ্য ব্যবস্থাপনার কাজ করতে সফল হন।  </a:t>
            </a:r>
            <a:r>
              <a:rPr lang="en-US" sz="3200" dirty="0" smtClean="0">
                <a:solidFill>
                  <a:schemeClr val="tx1"/>
                </a:solidFill>
                <a:effectLst>
                  <a:glow rad="139700">
                    <a:schemeClr val="accent1">
                      <a:satMod val="175000"/>
                      <a:alpha val="40000"/>
                    </a:schemeClr>
                  </a:glow>
                </a:effectLst>
                <a:latin typeface="NikoshBAN" pitchFamily="2" charset="0"/>
                <a:cs typeface="NikoshBAN" pitchFamily="2" charset="0"/>
              </a:rPr>
              <a:t> </a:t>
            </a:r>
            <a:r>
              <a:rPr lang="en-US" sz="3200" dirty="0" smtClean="0"/>
              <a:t>1`</a:t>
            </a:r>
            <a:endParaRPr lang="en-US" sz="3200" dirty="0"/>
          </a:p>
        </p:txBody>
      </p:sp>
    </p:spTree>
    <p:custDataLst>
      <p:tags r:id="rId1"/>
    </p:custDataLst>
    <p:extLst>
      <p:ext uri="{BB962C8B-B14F-4D97-AF65-F5344CB8AC3E}">
        <p14:creationId xmlns:p14="http://schemas.microsoft.com/office/powerpoint/2010/main" val="1926293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descr="Face Book Mark Zuckerberg.jpg"/>
          <p:cNvPicPr>
            <a:picLocks noChangeAspect="1"/>
          </p:cNvPicPr>
          <p:nvPr/>
        </p:nvPicPr>
        <p:blipFill>
          <a:blip r:embed="rId4"/>
          <a:stretch>
            <a:fillRect/>
          </a:stretch>
        </p:blipFill>
        <p:spPr>
          <a:xfrm>
            <a:off x="1244991" y="1073606"/>
            <a:ext cx="5388702" cy="353943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39289" y="4730548"/>
            <a:ext cx="6342224" cy="1261884"/>
          </a:xfrm>
          <a:prstGeom prst="rect">
            <a:avLst/>
          </a:prstGeom>
          <a:no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dirty="0" smtClean="0">
                <a:ln w="0"/>
                <a:solidFill>
                  <a:srgbClr val="0070C0"/>
                </a:solidFill>
                <a:effectLst>
                  <a:outerShdw blurRad="38100" dist="25400" dir="5400000" algn="ctr" rotWithShape="0">
                    <a:srgbClr val="6E747A">
                      <a:alpha val="43000"/>
                    </a:srgbClr>
                  </a:outerShdw>
                </a:effectLst>
                <a:latin typeface="Times New Roman" pitchFamily="18" charset="0"/>
                <a:cs typeface="Times New Roman" pitchFamily="18" charset="0"/>
              </a:rPr>
              <a:t>facebook</a:t>
            </a:r>
            <a:r>
              <a:rPr lang="en-US" sz="4000" dirty="0" smtClean="0">
                <a:latin typeface="Times New Roman" pitchFamily="18" charset="0"/>
                <a:cs typeface="Times New Roman" pitchFamily="18" charset="0"/>
              </a:rPr>
              <a:t> </a:t>
            </a:r>
            <a:r>
              <a:rPr lang="bn-BD" sz="4000" dirty="0" smtClean="0">
                <a:solidFill>
                  <a:schemeClr val="tx1"/>
                </a:solidFill>
                <a:latin typeface="NikoshBAN" pitchFamily="2" charset="0"/>
                <a:cs typeface="NikoshBAN" pitchFamily="2" charset="0"/>
              </a:rPr>
              <a:t>এর জনক </a:t>
            </a:r>
            <a:r>
              <a:rPr lang="bn-BD" sz="4000" b="1" dirty="0" smtClean="0">
                <a:solidFill>
                  <a:schemeClr val="tx1"/>
                </a:solidFill>
                <a:latin typeface="NikoshBAN" pitchFamily="2" charset="0"/>
                <a:cs typeface="NikoshBAN" pitchFamily="2" charset="0"/>
              </a:rPr>
              <a:t>মার্ক জুকারবার্গ</a:t>
            </a:r>
            <a:endParaRPr lang="bn-BD" sz="4400" b="1" dirty="0" smtClean="0">
              <a:solidFill>
                <a:schemeClr val="tx1"/>
              </a:solidFill>
              <a:latin typeface="NikoshBAN" pitchFamily="2" charset="0"/>
              <a:cs typeface="NikoshBAN" pitchFamily="2" charset="0"/>
            </a:endParaRPr>
          </a:p>
          <a:p>
            <a:pPr algn="ctr"/>
            <a:r>
              <a:rPr lang="bn-BD" sz="3600" b="1" dirty="0" smtClean="0">
                <a:solidFill>
                  <a:schemeClr val="tx1"/>
                </a:solidFill>
                <a:latin typeface="NikoshBAN" pitchFamily="2" charset="0"/>
                <a:cs typeface="NikoshBAN" pitchFamily="2" charset="0"/>
              </a:rPr>
              <a:t>(জন্ম- ১৪ মে, ১৯৮৪)</a:t>
            </a:r>
            <a:endParaRPr lang="en-US" sz="3600" b="1" dirty="0">
              <a:solidFill>
                <a:schemeClr val="tx1"/>
              </a:solidFill>
              <a:latin typeface="NikoshBAN" pitchFamily="2" charset="0"/>
              <a:cs typeface="NikoshBAN" pitchFamily="2" charset="0"/>
            </a:endParaRPr>
          </a:p>
        </p:txBody>
      </p:sp>
      <p:sp>
        <p:nvSpPr>
          <p:cNvPr id="12" name="TextBox 11"/>
          <p:cNvSpPr txBox="1"/>
          <p:nvPr/>
        </p:nvSpPr>
        <p:spPr>
          <a:xfrm>
            <a:off x="7550476" y="1073606"/>
            <a:ext cx="3437234" cy="4708981"/>
          </a:xfrm>
          <a:prstGeom prst="rect">
            <a:avLst/>
          </a:prstGeom>
          <a:no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3000" dirty="0" smtClean="0">
                <a:effectLst>
                  <a:glow rad="228600">
                    <a:schemeClr val="accent3">
                      <a:satMod val="175000"/>
                      <a:alpha val="40000"/>
                    </a:schemeClr>
                  </a:glow>
                </a:effectLst>
                <a:latin typeface="NikoshBAN" pitchFamily="2" charset="0"/>
                <a:cs typeface="NikoshBAN" pitchFamily="2" charset="0"/>
              </a:rPr>
              <a:t>হার্ভার্ড বিশ্ববিদ্যালয়ের শিক্ষার্থী মার্ক জুকারবার্গ ও তার চার বন্ধু মিলে ২০০৪ সালের ৪ ফেব্রুয়ারিতে চালু করেন পৃথিবীর সবচেয়ে জনপ্রিয় সামাজিক যোগাযোগ মাধ্যম ফেসবুক।  বর্তমানে ২৫০ মিলিয়ন সক্রিয় ব্যবহারকারী </a:t>
            </a:r>
            <a:r>
              <a:rPr lang="en-US" sz="3000" dirty="0" smtClean="0">
                <a:solidFill>
                  <a:srgbClr val="0070C0"/>
                </a:solidFill>
                <a:effectLst>
                  <a:glow rad="228600">
                    <a:schemeClr val="accent3">
                      <a:satMod val="175000"/>
                      <a:alpha val="40000"/>
                    </a:schemeClr>
                  </a:glow>
                </a:effectLst>
                <a:latin typeface="Times New Roman" pitchFamily="18" charset="0"/>
                <a:cs typeface="Times New Roman" pitchFamily="18" charset="0"/>
              </a:rPr>
              <a:t>Facebook</a:t>
            </a:r>
            <a:r>
              <a:rPr lang="en-US" sz="3000" dirty="0" smtClean="0">
                <a:effectLst>
                  <a:glow rad="228600">
                    <a:schemeClr val="accent3">
                      <a:satMod val="175000"/>
                      <a:alpha val="40000"/>
                    </a:schemeClr>
                  </a:glow>
                </a:effectLst>
                <a:latin typeface="Times New Roman" pitchFamily="18" charset="0"/>
                <a:cs typeface="Times New Roman" pitchFamily="18" charset="0"/>
              </a:rPr>
              <a:t> </a:t>
            </a:r>
            <a:r>
              <a:rPr lang="bn-BD" sz="3000" dirty="0" smtClean="0">
                <a:effectLst>
                  <a:glow rad="228600">
                    <a:schemeClr val="accent3">
                      <a:satMod val="175000"/>
                      <a:alpha val="40000"/>
                    </a:schemeClr>
                  </a:glow>
                </a:effectLst>
                <a:latin typeface="NikoshBAN" pitchFamily="2" charset="0"/>
                <a:cs typeface="NikoshBAN" pitchFamily="2" charset="0"/>
              </a:rPr>
              <a:t>ব্যবহার করে</a:t>
            </a:r>
            <a:r>
              <a:rPr lang="bn-BD" sz="3000" dirty="0" smtClean="0">
                <a:latin typeface="NikoshBAN" pitchFamily="2" charset="0"/>
                <a:cs typeface="NikoshBAN" pitchFamily="2" charset="0"/>
              </a:rPr>
              <a:t>।</a:t>
            </a:r>
            <a:endParaRPr lang="en-US" sz="30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3376779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750" fill="hold"/>
                                        <p:tgtEl>
                                          <p:spTgt spid="11"/>
                                        </p:tgtEl>
                                        <p:attrNameLst>
                                          <p:attrName>ppt_x</p:attrName>
                                        </p:attrNameLst>
                                      </p:cBhvr>
                                      <p:tavLst>
                                        <p:tav tm="0">
                                          <p:val>
                                            <p:strVal val="#ppt_x"/>
                                          </p:val>
                                        </p:tav>
                                        <p:tav tm="100000">
                                          <p:val>
                                            <p:strVal val="#ppt_x"/>
                                          </p:val>
                                        </p:tav>
                                      </p:tavLst>
                                    </p:anim>
                                    <p:anim calcmode="lin" valueType="num">
                                      <p:cBhvr additive="base">
                                        <p:cTn id="1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750" fill="hold"/>
                                        <p:tgtEl>
                                          <p:spTgt spid="12"/>
                                        </p:tgtEl>
                                        <p:attrNameLst>
                                          <p:attrName>ppt_w</p:attrName>
                                        </p:attrNameLst>
                                      </p:cBhvr>
                                      <p:tavLst>
                                        <p:tav tm="0">
                                          <p:val>
                                            <p:fltVal val="0"/>
                                          </p:val>
                                        </p:tav>
                                        <p:tav tm="100000">
                                          <p:val>
                                            <p:strVal val="#ppt_w"/>
                                          </p:val>
                                        </p:tav>
                                      </p:tavLst>
                                    </p:anim>
                                    <p:anim calcmode="lin" valueType="num">
                                      <p:cBhvr>
                                        <p:cTn id="24" dur="750" fill="hold"/>
                                        <p:tgtEl>
                                          <p:spTgt spid="12"/>
                                        </p:tgtEl>
                                        <p:attrNameLst>
                                          <p:attrName>ppt_h</p:attrName>
                                        </p:attrNameLst>
                                      </p:cBhvr>
                                      <p:tavLst>
                                        <p:tav tm="0">
                                          <p:val>
                                            <p:fltVal val="0"/>
                                          </p:val>
                                        </p:tav>
                                        <p:tav tm="100000">
                                          <p:val>
                                            <p:strVal val="#ppt_h"/>
                                          </p:val>
                                        </p:tav>
                                      </p:tavLst>
                                    </p:anim>
                                    <p:animEffect transition="in" filter="fade">
                                      <p:cBhvr>
                                        <p:cTn id="25"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9552" y="354840"/>
            <a:ext cx="11412116" cy="6153998"/>
            <a:chOff x="409419" y="122817"/>
            <a:chExt cx="11327650" cy="648772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600" y="3302758"/>
              <a:ext cx="5677468" cy="330778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9419" y="3302757"/>
              <a:ext cx="5650167" cy="330778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059601" y="122818"/>
              <a:ext cx="5677468" cy="330024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409419" y="122817"/>
              <a:ext cx="5650167" cy="3300244"/>
            </a:xfrm>
            <a:prstGeom prst="rect">
              <a:avLst/>
            </a:prstGeom>
          </p:spPr>
        </p:pic>
      </p:grpSp>
      <p:sp>
        <p:nvSpPr>
          <p:cNvPr id="13" name="Title 1"/>
          <p:cNvSpPr txBox="1">
            <a:spLocks/>
          </p:cNvSpPr>
          <p:nvPr/>
        </p:nvSpPr>
        <p:spPr>
          <a:xfrm>
            <a:off x="1732750" y="1780612"/>
            <a:ext cx="8625898" cy="3382119"/>
          </a:xfrm>
          <a:prstGeom prst="rect">
            <a:avLst/>
          </a:prstGeom>
          <a:effectLst>
            <a:glow rad="139700">
              <a:schemeClr val="accent1">
                <a:satMod val="175000"/>
                <a:alpha val="40000"/>
              </a:schemeClr>
            </a:glow>
          </a:effectLst>
        </p:spPr>
        <p:txBody>
          <a:bodyPr numCol="1">
            <a:prstTxWarp prst="textDeflate">
              <a:avLst/>
            </a:prstTxWarp>
            <a:normAutofit/>
            <a:scene3d>
              <a:camera prst="perspectiveRelaxedModerately"/>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7500" b="1" dirty="0" smtClean="0">
                <a:ln w="12700">
                  <a:solidFill>
                    <a:srgbClr val="7030A0"/>
                  </a:solidFill>
                  <a:prstDash val="solid"/>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মাল্টিমিডিয়া</a:t>
            </a:r>
            <a:r>
              <a:rPr lang="bn-BD" sz="7500" b="1" dirty="0" smtClean="0">
                <a:ln w="12700">
                  <a:solidFill>
                    <a:srgbClr val="7030A0"/>
                  </a:solidFill>
                  <a:prstDash val="solid"/>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 ক্লাসে </a:t>
            </a:r>
            <a:br>
              <a:rPr lang="bn-BD" sz="7500" b="1" dirty="0" smtClean="0">
                <a:ln w="12700">
                  <a:solidFill>
                    <a:srgbClr val="7030A0"/>
                  </a:solidFill>
                  <a:prstDash val="solid"/>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br>
            <a:r>
              <a:rPr lang="en-US" sz="7500" b="1" dirty="0" smtClean="0">
                <a:ln w="12700">
                  <a:solidFill>
                    <a:srgbClr val="7030A0"/>
                  </a:solidFill>
                  <a:prstDash val="solid"/>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সবাইকে </a:t>
            </a:r>
            <a:r>
              <a:rPr lang="bn-BD" sz="9400" b="1" dirty="0" smtClean="0">
                <a:ln w="12700">
                  <a:solidFill>
                    <a:srgbClr val="7030A0"/>
                  </a:solidFill>
                  <a:prstDash val="solid"/>
                </a:ln>
                <a:solidFill>
                  <a:srgbClr val="002060"/>
                </a:solidFill>
                <a:effectLst>
                  <a:glow rad="228600">
                    <a:schemeClr val="accent5">
                      <a:satMod val="175000"/>
                      <a:alpha val="40000"/>
                    </a:schemeClr>
                  </a:glow>
                </a:effectLst>
                <a:latin typeface="NikoshBAN" panose="02000000000000000000" pitchFamily="2" charset="0"/>
                <a:cs typeface="NikoshBAN" panose="02000000000000000000" pitchFamily="2" charset="0"/>
              </a:rPr>
              <a:t>শুভেচ্ছা</a:t>
            </a:r>
            <a:r>
              <a:rPr lang="bn-BD" sz="7500" b="1" dirty="0" smtClean="0">
                <a:ln w="12700">
                  <a:solidFill>
                    <a:srgbClr val="7030A0"/>
                  </a:solidFill>
                  <a:prstDash val="solid"/>
                </a:ln>
                <a:solidFill>
                  <a:srgbClr val="00206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endParaRPr lang="en-US" sz="7500" b="1" dirty="0">
              <a:ln w="12700">
                <a:solidFill>
                  <a:srgbClr val="7030A0"/>
                </a:solidFill>
                <a:prstDash val="solid"/>
              </a:ln>
              <a:solidFill>
                <a:srgbClr val="002060"/>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grpSp>
        <p:nvGrpSpPr>
          <p:cNvPr id="14" name="Group 13"/>
          <p:cNvGrpSpPr/>
          <p:nvPr/>
        </p:nvGrpSpPr>
        <p:grpSpPr>
          <a:xfrm>
            <a:off x="140677" y="126609"/>
            <a:ext cx="11924366" cy="6583680"/>
            <a:chOff x="140677" y="126610"/>
            <a:chExt cx="11924366" cy="6611815"/>
          </a:xfrm>
        </p:grpSpPr>
        <p:grpSp>
          <p:nvGrpSpPr>
            <p:cNvPr id="15" name="Group 14"/>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20" name="Rectangle 19"/>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Tree>
    <p:custDataLst>
      <p:tags r:id="rId1"/>
    </p:custDataLst>
    <p:extLst>
      <p:ext uri="{BB962C8B-B14F-4D97-AF65-F5344CB8AC3E}">
        <p14:creationId xmlns:p14="http://schemas.microsoft.com/office/powerpoint/2010/main" val="2244205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70011" y="2657070"/>
            <a:ext cx="6405936" cy="1200329"/>
          </a:xfrm>
          <a:prstGeom prst="rect">
            <a:avLst/>
          </a:prstGeom>
          <a:noFill/>
          <a:ln>
            <a:solidFill>
              <a:srgbClr val="7030A0"/>
            </a:solidFill>
          </a:ln>
        </p:spPr>
        <p:txBody>
          <a:bodyPr wrap="square" rtlCol="0">
            <a:spAutoFit/>
          </a:bodyPr>
          <a:lstStyle/>
          <a:p>
            <a:pPr algn="ctr"/>
            <a:r>
              <a:rPr lang="en-US" sz="3600" dirty="0" err="1">
                <a:effectLst>
                  <a:glow rad="228600">
                    <a:schemeClr val="accent1">
                      <a:satMod val="175000"/>
                      <a:alpha val="40000"/>
                    </a:schemeClr>
                  </a:glow>
                </a:effectLst>
                <a:latin typeface="NikoshBAN" pitchFamily="2" charset="0"/>
                <a:cs typeface="NikoshBAN" pitchFamily="2" charset="0"/>
              </a:rPr>
              <a:t>তথ্য</a:t>
            </a:r>
            <a:r>
              <a:rPr lang="en-US" sz="3600" dirty="0">
                <a:effectLst>
                  <a:glow rad="228600">
                    <a:schemeClr val="accent1">
                      <a:satMod val="175000"/>
                      <a:alpha val="40000"/>
                    </a:schemeClr>
                  </a:glow>
                </a:effectLst>
                <a:latin typeface="NikoshBAN" pitchFamily="2" charset="0"/>
                <a:cs typeface="NikoshBAN" pitchFamily="2" charset="0"/>
              </a:rPr>
              <a:t> ও </a:t>
            </a:r>
            <a:r>
              <a:rPr lang="en-US" sz="3600" dirty="0" err="1">
                <a:effectLst>
                  <a:glow rad="228600">
                    <a:schemeClr val="accent1">
                      <a:satMod val="175000"/>
                      <a:alpha val="40000"/>
                    </a:schemeClr>
                  </a:glow>
                </a:effectLst>
                <a:latin typeface="NikoshBAN" pitchFamily="2" charset="0"/>
                <a:cs typeface="NikoshBAN" pitchFamily="2" charset="0"/>
              </a:rPr>
              <a:t>যোগাযোগ</a:t>
            </a:r>
            <a:r>
              <a:rPr lang="en-US" sz="3600" dirty="0">
                <a:effectLst>
                  <a:glow rad="228600">
                    <a:schemeClr val="accent1">
                      <a:satMod val="175000"/>
                      <a:alpha val="40000"/>
                    </a:schemeClr>
                  </a:glow>
                </a:effectLst>
                <a:latin typeface="NikoshBAN" pitchFamily="2" charset="0"/>
                <a:cs typeface="NikoshBAN" pitchFamily="2" charset="0"/>
              </a:rPr>
              <a:t> </a:t>
            </a:r>
            <a:r>
              <a:rPr lang="en-US" sz="3600" dirty="0" err="1">
                <a:effectLst>
                  <a:glow rad="228600">
                    <a:schemeClr val="accent1">
                      <a:satMod val="175000"/>
                      <a:alpha val="40000"/>
                    </a:schemeClr>
                  </a:glow>
                </a:effectLst>
                <a:latin typeface="NikoshBAN" pitchFamily="2" charset="0"/>
                <a:cs typeface="NikoshBAN" pitchFamily="2" charset="0"/>
              </a:rPr>
              <a:t>প্রযুক্তি</a:t>
            </a:r>
            <a:r>
              <a:rPr lang="bn-BD" sz="3600" dirty="0">
                <a:effectLst>
                  <a:glow rad="228600">
                    <a:schemeClr val="accent1">
                      <a:satMod val="175000"/>
                      <a:alpha val="40000"/>
                    </a:schemeClr>
                  </a:glow>
                </a:effectLst>
                <a:latin typeface="NikoshBAN" pitchFamily="2" charset="0"/>
                <a:cs typeface="NikoshBAN" pitchFamily="2" charset="0"/>
              </a:rPr>
              <a:t>র বিকাশে</a:t>
            </a:r>
            <a:r>
              <a:rPr lang="en-US" sz="3600" dirty="0">
                <a:effectLst>
                  <a:glow rad="228600">
                    <a:schemeClr val="accent1">
                      <a:satMod val="175000"/>
                      <a:alpha val="40000"/>
                    </a:schemeClr>
                  </a:glow>
                </a:effectLst>
                <a:latin typeface="NikoshBAN" pitchFamily="2" charset="0"/>
                <a:cs typeface="NikoshBAN" pitchFamily="2" charset="0"/>
              </a:rPr>
              <a:t> </a:t>
            </a:r>
            <a:r>
              <a:rPr lang="en-US" sz="3600" dirty="0" err="1">
                <a:effectLst>
                  <a:glow rad="228600">
                    <a:schemeClr val="accent1">
                      <a:satMod val="175000"/>
                      <a:alpha val="40000"/>
                    </a:schemeClr>
                  </a:glow>
                </a:effectLst>
                <a:latin typeface="NikoshBAN" pitchFamily="2" charset="0"/>
                <a:cs typeface="NikoshBAN" pitchFamily="2" charset="0"/>
              </a:rPr>
              <a:t>সংশ্লিষ্ট</a:t>
            </a:r>
            <a:r>
              <a:rPr lang="en-US" sz="3600" dirty="0">
                <a:effectLst>
                  <a:glow rad="228600">
                    <a:schemeClr val="accent1">
                      <a:satMod val="175000"/>
                      <a:alpha val="40000"/>
                    </a:schemeClr>
                  </a:glow>
                </a:effectLst>
                <a:latin typeface="NikoshBAN" pitchFamily="2" charset="0"/>
                <a:cs typeface="NikoshBAN" pitchFamily="2" charset="0"/>
              </a:rPr>
              <a:t> </a:t>
            </a:r>
            <a:r>
              <a:rPr lang="en-US" sz="3600" dirty="0" err="1">
                <a:effectLst>
                  <a:glow rad="228600">
                    <a:schemeClr val="accent1">
                      <a:satMod val="175000"/>
                      <a:alpha val="40000"/>
                    </a:schemeClr>
                  </a:glow>
                </a:effectLst>
                <a:latin typeface="NikoshBAN" pitchFamily="2" charset="0"/>
                <a:cs typeface="NikoshBAN" pitchFamily="2" charset="0"/>
              </a:rPr>
              <a:t>ব্যক্তিবর্গের</a:t>
            </a:r>
            <a:r>
              <a:rPr lang="en-US" sz="3600" dirty="0">
                <a:effectLst>
                  <a:glow rad="228600">
                    <a:schemeClr val="accent1">
                      <a:satMod val="175000"/>
                      <a:alpha val="40000"/>
                    </a:schemeClr>
                  </a:glow>
                </a:effectLst>
                <a:latin typeface="NikoshBAN" pitchFamily="2" charset="0"/>
                <a:cs typeface="NikoshBAN" pitchFamily="2" charset="0"/>
              </a:rPr>
              <a:t> </a:t>
            </a:r>
            <a:r>
              <a:rPr lang="en-US" sz="3600" dirty="0" err="1">
                <a:effectLst>
                  <a:glow rad="228600">
                    <a:schemeClr val="accent1">
                      <a:satMod val="175000"/>
                      <a:alpha val="40000"/>
                    </a:schemeClr>
                  </a:glow>
                </a:effectLst>
                <a:latin typeface="NikoshBAN" pitchFamily="2" charset="0"/>
                <a:cs typeface="NikoshBAN" pitchFamily="2" charset="0"/>
              </a:rPr>
              <a:t>অবদান</a:t>
            </a:r>
            <a:r>
              <a:rPr lang="en-US" sz="3600" dirty="0">
                <a:effectLst>
                  <a:glow rad="228600">
                    <a:schemeClr val="accent1">
                      <a:satMod val="175000"/>
                      <a:alpha val="40000"/>
                    </a:schemeClr>
                  </a:glow>
                </a:effectLst>
                <a:latin typeface="NikoshBAN" pitchFamily="2" charset="0"/>
                <a:cs typeface="NikoshBAN" pitchFamily="2" charset="0"/>
              </a:rPr>
              <a:t> </a:t>
            </a:r>
            <a:r>
              <a:rPr lang="bn-BD" sz="36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বর্ণনা কর।  </a:t>
            </a:r>
            <a:endParaRPr lang="en-US" sz="3600" dirty="0">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28" y="1903014"/>
            <a:ext cx="3824583" cy="2825447"/>
          </a:xfrm>
          <a:prstGeom prst="ellipse">
            <a:avLst/>
          </a:prstGeom>
          <a:ln>
            <a:noFill/>
          </a:ln>
          <a:effectLst>
            <a:softEdge rad="112500"/>
          </a:effectLst>
        </p:spPr>
      </p:pic>
      <p:grpSp>
        <p:nvGrpSpPr>
          <p:cNvPr id="11" name="Group 10"/>
          <p:cNvGrpSpPr/>
          <p:nvPr/>
        </p:nvGrpSpPr>
        <p:grpSpPr>
          <a:xfrm>
            <a:off x="2961308" y="522971"/>
            <a:ext cx="6237027" cy="1124846"/>
            <a:chOff x="3470206" y="559144"/>
            <a:chExt cx="5628022" cy="1010349"/>
          </a:xfrm>
        </p:grpSpPr>
        <p:sp>
          <p:nvSpPr>
            <p:cNvPr id="12" name="Down Arrow 11"/>
            <p:cNvSpPr/>
            <p:nvPr/>
          </p:nvSpPr>
          <p:spPr>
            <a:xfrm>
              <a:off x="3470206" y="641445"/>
              <a:ext cx="5628022" cy="928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3" name="TextBox 12"/>
            <p:cNvSpPr txBox="1"/>
            <p:nvPr/>
          </p:nvSpPr>
          <p:spPr>
            <a:xfrm>
              <a:off x="4132704" y="559144"/>
              <a:ext cx="4244764" cy="856990"/>
            </a:xfrm>
            <a:prstGeom prst="rect">
              <a:avLst/>
            </a:prstGeom>
            <a:noFill/>
          </p:spPr>
          <p:txBody>
            <a:bodyPr wrap="square" rtlCol="0">
              <a:spAutoFit/>
            </a:bodyPr>
            <a:lstStyle/>
            <a:p>
              <a:pPr algn="ctr"/>
              <a:r>
                <a:rPr lang="bn-BD" sz="56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দলগত কাজ </a:t>
              </a:r>
              <a:endParaRPr lang="en-US" sz="56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grpSp>
      <p:sp>
        <p:nvSpPr>
          <p:cNvPr id="3" name="TextBox 2"/>
          <p:cNvSpPr txBox="1"/>
          <p:nvPr/>
        </p:nvSpPr>
        <p:spPr>
          <a:xfrm>
            <a:off x="8237544" y="1425958"/>
            <a:ext cx="2538403" cy="584775"/>
          </a:xfrm>
          <a:prstGeom prst="rect">
            <a:avLst/>
          </a:prstGeom>
          <a:noFill/>
          <a:ln>
            <a:solidFill>
              <a:srgbClr val="0070C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সময়ঃ ০৮ মিনিট</a:t>
            </a:r>
            <a:endParaRPr lang="en-US" sz="3200" dirty="0">
              <a:latin typeface="NikoshBAN" panose="02000000000000000000" pitchFamily="2" charset="0"/>
              <a:cs typeface="NikoshBAN" panose="02000000000000000000" pitchFamily="2" charset="0"/>
            </a:endParaRPr>
          </a:p>
        </p:txBody>
      </p:sp>
      <p:grpSp>
        <p:nvGrpSpPr>
          <p:cNvPr id="16" name="Group 15"/>
          <p:cNvGrpSpPr/>
          <p:nvPr/>
        </p:nvGrpSpPr>
        <p:grpSpPr>
          <a:xfrm>
            <a:off x="140677" y="126609"/>
            <a:ext cx="11924366" cy="6583680"/>
            <a:chOff x="140677" y="126610"/>
            <a:chExt cx="11924366" cy="6611815"/>
          </a:xfrm>
        </p:grpSpPr>
        <p:grpSp>
          <p:nvGrpSpPr>
            <p:cNvPr id="24" name="Group 23"/>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29" name="Rectangle 28"/>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Tree>
    <p:custDataLst>
      <p:tags r:id="rId1"/>
    </p:custDataLst>
    <p:extLst>
      <p:ext uri="{BB962C8B-B14F-4D97-AF65-F5344CB8AC3E}">
        <p14:creationId xmlns:p14="http://schemas.microsoft.com/office/powerpoint/2010/main" val="27876100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82886" y="2153313"/>
            <a:ext cx="10251584" cy="3323987"/>
          </a:xfrm>
          <a:prstGeom prst="rect">
            <a:avLst/>
          </a:prstGeom>
          <a:noFill/>
        </p:spPr>
        <p:txBody>
          <a:bodyPr wrap="square" rtlCol="0" anchor="ctr">
            <a:spAutoFit/>
          </a:bodyPr>
          <a:lstStyle/>
          <a:p>
            <a:pPr marL="571500" indent="-571500">
              <a:buFont typeface="Wingdings" panose="05000000000000000000" pitchFamily="2" charset="2"/>
              <a:buChar char="ü"/>
            </a:pPr>
            <a:r>
              <a:rPr lang="bn-BD" sz="35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চার্লস ব্যাবেজের আবিষ্কৃত যন্ত্রের নাম কী ছিল?</a:t>
            </a:r>
          </a:p>
          <a:p>
            <a:pPr marL="571500" indent="-571500">
              <a:buFont typeface="Wingdings" panose="05000000000000000000" pitchFamily="2" charset="2"/>
              <a:buChar char="ü"/>
            </a:pPr>
            <a:r>
              <a:rPr lang="bn-BD" sz="3500" dirty="0" smtClean="0">
                <a:effectLst>
                  <a:glow rad="228600">
                    <a:schemeClr val="accent3">
                      <a:satMod val="175000"/>
                      <a:alpha val="40000"/>
                    </a:schemeClr>
                  </a:glow>
                </a:effectLst>
                <a:latin typeface="NikoshBAN" panose="02000000000000000000" pitchFamily="2" charset="0"/>
                <a:cs typeface="NikoshBAN" panose="02000000000000000000" pitchFamily="2" charset="0"/>
              </a:rPr>
              <a:t>চার্লস ব্যাবেজ ১৮৪২ সালে কোথায় তাঁর যন্ত্র সম্পর্কে বক্তব্য দেন? </a:t>
            </a:r>
          </a:p>
          <a:p>
            <a:pPr marL="571500" indent="-571500">
              <a:buFont typeface="Wingdings" panose="05000000000000000000" pitchFamily="2" charset="2"/>
              <a:buChar char="ü"/>
            </a:pPr>
            <a:r>
              <a:rPr lang="bn-BD" sz="35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বেতার যন্ত্রের আবিষ্কারক হিসেবে স্বীকৃতি পান কোন বিজ্ঞানী? </a:t>
            </a:r>
          </a:p>
          <a:p>
            <a:pPr marL="571500" indent="-571500">
              <a:buFont typeface="Wingdings" panose="05000000000000000000" pitchFamily="2" charset="2"/>
              <a:buChar char="ü"/>
            </a:pPr>
            <a:r>
              <a:rPr lang="bn-BD" sz="3500" dirty="0" smtClean="0">
                <a:solidFill>
                  <a:srgbClr val="002060"/>
                </a:solidFill>
                <a:effectLst>
                  <a:glow rad="139700">
                    <a:schemeClr val="accent3">
                      <a:satMod val="175000"/>
                      <a:alpha val="40000"/>
                    </a:schemeClr>
                  </a:glow>
                </a:effectLst>
                <a:latin typeface="NikoshBAN" panose="02000000000000000000" pitchFamily="2" charset="0"/>
                <a:cs typeface="NikoshBAN" panose="02000000000000000000" pitchFamily="2" charset="0"/>
              </a:rPr>
              <a:t>গুগলিয়েলমো মার্কনি কখন জন্মগ্রহন করেন</a:t>
            </a:r>
            <a:r>
              <a:rPr lang="bn-BD" sz="3500" dirty="0" smtClean="0">
                <a:effectLst>
                  <a:glow rad="139700">
                    <a:schemeClr val="accent3">
                      <a:satMod val="175000"/>
                      <a:alpha val="40000"/>
                    </a:schemeClr>
                  </a:glow>
                </a:effectLst>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ü"/>
            </a:pPr>
            <a:r>
              <a:rPr lang="bn-BD" sz="3500"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অ্যাপল কোম্পানি কখন প্রতিষ্ঠিত হয়? </a:t>
            </a:r>
          </a:p>
          <a:p>
            <a:pPr marL="571500" indent="-571500">
              <a:buFont typeface="Wingdings" panose="05000000000000000000" pitchFamily="2" charset="2"/>
              <a:buChar char="ü"/>
            </a:pPr>
            <a:r>
              <a:rPr lang="bn-BD" sz="3500" dirty="0" smtClean="0">
                <a:effectLst>
                  <a:glow rad="228600">
                    <a:schemeClr val="accent3">
                      <a:satMod val="175000"/>
                      <a:alpha val="40000"/>
                    </a:schemeClr>
                  </a:glow>
                </a:effectLst>
                <a:latin typeface="NikoshBAN" panose="02000000000000000000" pitchFamily="2" charset="0"/>
                <a:cs typeface="NikoshBAN" panose="02000000000000000000" pitchFamily="2" charset="0"/>
              </a:rPr>
              <a:t>ইমেইল সিস্টেম চালু করেন কে? </a:t>
            </a:r>
            <a:endParaRPr lang="en-US" sz="35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grpSp>
        <p:nvGrpSpPr>
          <p:cNvPr id="3" name="Group 2"/>
          <p:cNvGrpSpPr/>
          <p:nvPr/>
        </p:nvGrpSpPr>
        <p:grpSpPr>
          <a:xfrm>
            <a:off x="2961308" y="522971"/>
            <a:ext cx="6237027" cy="1124846"/>
            <a:chOff x="2961308" y="522971"/>
            <a:chExt cx="6237027" cy="1124846"/>
          </a:xfrm>
        </p:grpSpPr>
        <p:grpSp>
          <p:nvGrpSpPr>
            <p:cNvPr id="11" name="Group 10"/>
            <p:cNvGrpSpPr/>
            <p:nvPr/>
          </p:nvGrpSpPr>
          <p:grpSpPr>
            <a:xfrm>
              <a:off x="2961308" y="522971"/>
              <a:ext cx="6237027" cy="1124846"/>
              <a:chOff x="3470206" y="559144"/>
              <a:chExt cx="5628022" cy="1010349"/>
            </a:xfrm>
          </p:grpSpPr>
          <p:sp>
            <p:nvSpPr>
              <p:cNvPr id="12" name="Down Arrow 11"/>
              <p:cNvSpPr/>
              <p:nvPr/>
            </p:nvSpPr>
            <p:spPr>
              <a:xfrm>
                <a:off x="3470206" y="641445"/>
                <a:ext cx="5628022" cy="928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ffectLst>
                    <a:glow rad="228600">
                      <a:schemeClr val="accent6">
                        <a:satMod val="175000"/>
                        <a:alpha val="40000"/>
                      </a:schemeClr>
                    </a:glow>
                  </a:effectLst>
                </a:endParaRPr>
              </a:p>
            </p:txBody>
          </p:sp>
          <p:sp>
            <p:nvSpPr>
              <p:cNvPr id="13" name="TextBox 12"/>
              <p:cNvSpPr txBox="1"/>
              <p:nvPr/>
            </p:nvSpPr>
            <p:spPr>
              <a:xfrm>
                <a:off x="4132704" y="559144"/>
                <a:ext cx="4244764" cy="995214"/>
              </a:xfrm>
              <a:prstGeom prst="rect">
                <a:avLst/>
              </a:prstGeom>
              <a:noFill/>
            </p:spPr>
            <p:txBody>
              <a:bodyPr wrap="square" rtlCol="0">
                <a:spAutoFit/>
              </a:bodyPr>
              <a:lstStyle/>
              <a:p>
                <a:pPr algn="ctr"/>
                <a:endParaRPr lang="en-US" sz="66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grpSp>
        <p:sp>
          <p:nvSpPr>
            <p:cNvPr id="2" name="Rectangle 1"/>
            <p:cNvSpPr/>
            <p:nvPr/>
          </p:nvSpPr>
          <p:spPr>
            <a:xfrm>
              <a:off x="4959196" y="545906"/>
              <a:ext cx="2260470" cy="1046440"/>
            </a:xfrm>
            <a:prstGeom prst="rect">
              <a:avLst/>
            </a:prstGeom>
          </p:spPr>
          <p:txBody>
            <a:bodyPr wrap="square">
              <a:spAutoFit/>
            </a:bodyPr>
            <a:lstStyle/>
            <a:p>
              <a:pPr algn="ctr"/>
              <a:r>
                <a:rPr lang="en-US" sz="6200" dirty="0" err="1">
                  <a:ln>
                    <a:solidFill>
                      <a:sysClr val="windowText" lastClr="000000"/>
                    </a:solidFill>
                  </a:ln>
                  <a:solidFill>
                    <a:srgbClr val="002060"/>
                  </a:solidFill>
                  <a:effectLst>
                    <a:glow rad="228600">
                      <a:schemeClr val="accent6">
                        <a:satMod val="175000"/>
                        <a:alpha val="40000"/>
                      </a:schemeClr>
                    </a:glow>
                  </a:effectLst>
                </a:rPr>
                <a:t>মূল্যায়ন</a:t>
              </a:r>
              <a:endParaRPr lang="en-US" sz="6200" dirty="0"/>
            </a:p>
          </p:txBody>
        </p:sp>
      </p:grpSp>
      <p:sp>
        <p:nvSpPr>
          <p:cNvPr id="16" name="TextBox 15"/>
          <p:cNvSpPr txBox="1"/>
          <p:nvPr/>
        </p:nvSpPr>
        <p:spPr>
          <a:xfrm>
            <a:off x="8237544" y="1425958"/>
            <a:ext cx="2538403" cy="584775"/>
          </a:xfrm>
          <a:prstGeom prst="rect">
            <a:avLst/>
          </a:prstGeom>
          <a:noFill/>
          <a:ln>
            <a:solidFill>
              <a:srgbClr val="0070C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সময়ঃ ০৬ মিনিট</a:t>
            </a:r>
            <a:endParaRPr lang="en-US" sz="3200" dirty="0">
              <a:latin typeface="NikoshBAN" panose="02000000000000000000" pitchFamily="2" charset="0"/>
              <a:cs typeface="NikoshBAN" panose="02000000000000000000" pitchFamily="2" charset="0"/>
            </a:endParaRPr>
          </a:p>
        </p:txBody>
      </p:sp>
      <p:grpSp>
        <p:nvGrpSpPr>
          <p:cNvPr id="24" name="Group 23"/>
          <p:cNvGrpSpPr/>
          <p:nvPr/>
        </p:nvGrpSpPr>
        <p:grpSpPr>
          <a:xfrm>
            <a:off x="140677" y="126609"/>
            <a:ext cx="11924366" cy="6583680"/>
            <a:chOff x="140677" y="126610"/>
            <a:chExt cx="11924366" cy="6611815"/>
          </a:xfrm>
        </p:grpSpPr>
        <p:grpSp>
          <p:nvGrpSpPr>
            <p:cNvPr id="25" name="Group 24"/>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30" name="Rectangle 29"/>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Tree>
    <p:custDataLst>
      <p:tags r:id="rId1"/>
    </p:custDataLst>
    <p:extLst>
      <p:ext uri="{BB962C8B-B14F-4D97-AF65-F5344CB8AC3E}">
        <p14:creationId xmlns:p14="http://schemas.microsoft.com/office/powerpoint/2010/main" val="2643877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50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50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left)">
                                      <p:cBhvr>
                                        <p:cTn id="32" dur="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56091" y="1258524"/>
            <a:ext cx="3310027" cy="1590165"/>
            <a:chOff x="692331" y="470263"/>
            <a:chExt cx="11024302" cy="5264331"/>
          </a:xfrm>
        </p:grpSpPr>
        <p:sp>
          <p:nvSpPr>
            <p:cNvPr id="6" name="Rectangle 5"/>
            <p:cNvSpPr/>
            <p:nvPr/>
          </p:nvSpPr>
          <p:spPr>
            <a:xfrm>
              <a:off x="2024743" y="2286000"/>
              <a:ext cx="8059783" cy="30436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692331" y="470263"/>
              <a:ext cx="11024302" cy="1815737"/>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28061" y="3807823"/>
              <a:ext cx="757647" cy="15218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05062" y="3566161"/>
              <a:ext cx="750074" cy="9666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26976" y="3566162"/>
              <a:ext cx="750074" cy="9666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8" idx="0"/>
              <a:endCxn id="8" idx="2"/>
            </p:cNvCxnSpPr>
            <p:nvPr/>
          </p:nvCxnSpPr>
          <p:spPr>
            <a:xfrm>
              <a:off x="6106885" y="3807823"/>
              <a:ext cx="0" cy="1521823"/>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84617" y="5329646"/>
              <a:ext cx="3647563" cy="4049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284617" y="5597435"/>
              <a:ext cx="3647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80261" y="5449386"/>
              <a:ext cx="364756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26202" y="3324283"/>
            <a:ext cx="10944282" cy="677108"/>
          </a:xfrm>
          <a:prstGeom prst="rect">
            <a:avLst/>
          </a:prstGeom>
          <a:noFill/>
        </p:spPr>
        <p:txBody>
          <a:bodyPr wrap="square" rtlCol="0">
            <a:spAutoFit/>
          </a:bodyPr>
          <a:lstStyle/>
          <a:p>
            <a:pPr algn="ctr"/>
            <a:r>
              <a:rPr lang="bn-BD" sz="3800" dirty="0" smtClean="0">
                <a:ln w="0"/>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তথ্য প্রযুক্তি সংশ্লিষ্ট কয়েকজন ব্যাক্তির নামের তালিকা তৈরি করে আনবে। </a:t>
            </a:r>
            <a:endParaRPr lang="en-US" sz="3800" dirty="0">
              <a:ln w="0"/>
              <a:effectLst>
                <a:glow rad="139700">
                  <a:schemeClr val="accent3">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ounded Rectangle 3"/>
          <p:cNvSpPr/>
          <p:nvPr/>
        </p:nvSpPr>
        <p:spPr>
          <a:xfrm>
            <a:off x="3932713" y="794977"/>
            <a:ext cx="4344793" cy="927094"/>
          </a:xfrm>
          <a:prstGeom prst="roundRect">
            <a:avLst/>
          </a:prstGeom>
          <a:solidFill>
            <a:srgbClr val="DCDC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rgbClr val="7030A0"/>
                </a:solidFill>
                <a:latin typeface="NikoshBAN" panose="02000000000000000000" pitchFamily="2" charset="0"/>
                <a:cs typeface="NikoshBAN" panose="02000000000000000000" pitchFamily="2" charset="0"/>
              </a:rPr>
              <a:t>বাড়ির কাজ </a:t>
            </a:r>
            <a:endParaRPr lang="en-US" sz="6000" dirty="0">
              <a:solidFill>
                <a:srgbClr val="7030A0"/>
              </a:solidFill>
            </a:endParaRPr>
          </a:p>
        </p:txBody>
      </p:sp>
      <p:grpSp>
        <p:nvGrpSpPr>
          <p:cNvPr id="28" name="Group 27"/>
          <p:cNvGrpSpPr/>
          <p:nvPr/>
        </p:nvGrpSpPr>
        <p:grpSpPr>
          <a:xfrm>
            <a:off x="140677" y="126609"/>
            <a:ext cx="11924366" cy="6583680"/>
            <a:chOff x="140677" y="126610"/>
            <a:chExt cx="11924366" cy="6611815"/>
          </a:xfrm>
        </p:grpSpPr>
        <p:grpSp>
          <p:nvGrpSpPr>
            <p:cNvPr id="29" name="Group 28"/>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34" name="Rectangle 33"/>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grpSp>
        <p:nvGrpSpPr>
          <p:cNvPr id="22" name="Group 21"/>
          <p:cNvGrpSpPr/>
          <p:nvPr/>
        </p:nvGrpSpPr>
        <p:grpSpPr>
          <a:xfrm>
            <a:off x="8345513" y="1238691"/>
            <a:ext cx="3310027" cy="1590165"/>
            <a:chOff x="692331" y="470263"/>
            <a:chExt cx="11024302" cy="5264331"/>
          </a:xfrm>
        </p:grpSpPr>
        <p:sp>
          <p:nvSpPr>
            <p:cNvPr id="23" name="Rectangle 22"/>
            <p:cNvSpPr/>
            <p:nvPr/>
          </p:nvSpPr>
          <p:spPr>
            <a:xfrm>
              <a:off x="2024743" y="2286000"/>
              <a:ext cx="8059783" cy="30436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692331" y="470263"/>
              <a:ext cx="11024302" cy="1815737"/>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28061" y="3807823"/>
              <a:ext cx="757647" cy="15218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05062" y="3566161"/>
              <a:ext cx="750074" cy="9666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26976" y="3566162"/>
              <a:ext cx="750074" cy="9666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5" idx="0"/>
              <a:endCxn id="25" idx="2"/>
            </p:cNvCxnSpPr>
            <p:nvPr/>
          </p:nvCxnSpPr>
          <p:spPr>
            <a:xfrm>
              <a:off x="6106885" y="3807823"/>
              <a:ext cx="0" cy="1521823"/>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284617" y="5329646"/>
              <a:ext cx="3647563" cy="40494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4284617" y="5597435"/>
              <a:ext cx="3647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80261" y="5449386"/>
              <a:ext cx="3647563" cy="0"/>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17412439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9552" y="354840"/>
            <a:ext cx="11412116" cy="6153998"/>
            <a:chOff x="409419" y="122817"/>
            <a:chExt cx="11327650" cy="6487726"/>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600" y="3302758"/>
              <a:ext cx="5677468" cy="33077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9419" y="3302757"/>
              <a:ext cx="5650167" cy="33077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059601" y="122818"/>
              <a:ext cx="5677468" cy="33002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09419" y="122817"/>
              <a:ext cx="5650167" cy="3300244"/>
            </a:xfrm>
            <a:prstGeom prst="rect">
              <a:avLst/>
            </a:prstGeom>
          </p:spPr>
        </p:pic>
      </p:grpSp>
      <p:sp>
        <p:nvSpPr>
          <p:cNvPr id="2" name="Title 1"/>
          <p:cNvSpPr>
            <a:spLocks noGrp="1"/>
          </p:cNvSpPr>
          <p:nvPr>
            <p:ph type="ctrTitle"/>
          </p:nvPr>
        </p:nvSpPr>
        <p:spPr>
          <a:xfrm>
            <a:off x="2445908" y="1505721"/>
            <a:ext cx="7251884" cy="3182190"/>
          </a:xfrm>
          <a:effectLst>
            <a:glow rad="139700">
              <a:schemeClr val="accent1">
                <a:satMod val="175000"/>
                <a:alpha val="40000"/>
              </a:schemeClr>
            </a:glow>
          </a:effectLst>
        </p:spPr>
        <p:txBody>
          <a:bodyPr>
            <a:prstTxWarp prst="textCanDown">
              <a:avLst>
                <a:gd name="adj" fmla="val 22406"/>
              </a:avLst>
            </a:prstTxWarp>
            <a:normAutofit/>
            <a:scene3d>
              <a:camera prst="perspectiveRelaxedModerately"/>
              <a:lightRig rig="threePt" dir="t"/>
            </a:scene3d>
          </a:bodyPr>
          <a:lstStyle/>
          <a:p>
            <a:r>
              <a:rPr lang="en-US" sz="7500" b="1" dirty="0" smtClean="0">
                <a:ln w="12700">
                  <a:solidFill>
                    <a:srgbClr val="7030A0"/>
                  </a:solidFill>
                  <a:prstDash val="solid"/>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সবাইকে</a:t>
            </a:r>
            <a:r>
              <a:rPr lang="bn-BD" sz="7500" b="1" dirty="0">
                <a:ln w="12700">
                  <a:solidFill>
                    <a:srgbClr val="7030A0"/>
                  </a:solidFill>
                  <a:prstDash val="solid"/>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bn-BD" sz="7500" b="1" dirty="0" smtClean="0">
                <a:ln w="12700">
                  <a:solidFill>
                    <a:srgbClr val="7030A0"/>
                  </a:solidFill>
                  <a:prstDash val="solid"/>
                </a:ln>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ধন্যবাদ</a:t>
            </a:r>
            <a:r>
              <a:rPr lang="bn-BD" sz="7500" b="1" dirty="0" smtClean="0">
                <a:ln w="12700">
                  <a:solidFill>
                    <a:srgbClr val="7030A0"/>
                  </a:solidFill>
                  <a:prstDash val="solid"/>
                </a:ln>
                <a:solidFill>
                  <a:srgbClr val="002060"/>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endParaRPr lang="en-US" sz="7500" b="1" dirty="0">
              <a:ln w="12700">
                <a:solidFill>
                  <a:srgbClr val="7030A0"/>
                </a:solidFill>
                <a:prstDash val="solid"/>
              </a:ln>
              <a:solidFill>
                <a:srgbClr val="002060"/>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grpSp>
        <p:nvGrpSpPr>
          <p:cNvPr id="13" name="Group 12"/>
          <p:cNvGrpSpPr/>
          <p:nvPr/>
        </p:nvGrpSpPr>
        <p:grpSpPr>
          <a:xfrm>
            <a:off x="140677" y="126609"/>
            <a:ext cx="11924366" cy="6583680"/>
            <a:chOff x="140677" y="126610"/>
            <a:chExt cx="11924366" cy="6611815"/>
          </a:xfrm>
        </p:grpSpPr>
        <p:grpSp>
          <p:nvGrpSpPr>
            <p:cNvPr id="14" name="Group 13"/>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22" name="Rectangle 21"/>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Tree>
    <p:custDataLst>
      <p:tags r:id="rId1"/>
    </p:custDataLst>
    <p:extLst>
      <p:ext uri="{BB962C8B-B14F-4D97-AF65-F5344CB8AC3E}">
        <p14:creationId xmlns:p14="http://schemas.microsoft.com/office/powerpoint/2010/main" val="460427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3.125E-6 1.11111E-6 L 0.00013 -0.10579 " pathEditMode="relative" rAng="0" ptsTypes="AA">
                                      <p:cBhvr>
                                        <p:cTn id="6" dur="500" accel="50000" decel="50000" autoRev="1" fill="hold">
                                          <p:stCondLst>
                                            <p:cond delay="0"/>
                                          </p:stCondLst>
                                        </p:cTn>
                                        <p:tgtEl>
                                          <p:spTgt spid="2"/>
                                        </p:tgtEl>
                                        <p:attrNameLst>
                                          <p:attrName>ppt_x</p:attrName>
                                          <p:attrName>ppt_y</p:attrName>
                                        </p:attrNameLst>
                                      </p:cBhvr>
                                      <p:rCtr x="0" y="-5301"/>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9717" y="1307559"/>
            <a:ext cx="2693272" cy="3372768"/>
          </a:xfrm>
          <a:prstGeom prst="rect">
            <a:avLst/>
          </a:prstGeom>
        </p:spPr>
      </p:pic>
      <p:sp>
        <p:nvSpPr>
          <p:cNvPr id="23" name="TextBox 22"/>
          <p:cNvSpPr txBox="1"/>
          <p:nvPr/>
        </p:nvSpPr>
        <p:spPr>
          <a:xfrm>
            <a:off x="4148922" y="477668"/>
            <a:ext cx="2893325" cy="1292662"/>
          </a:xfrm>
          <a:prstGeom prst="rect">
            <a:avLst/>
          </a:prstGeom>
          <a:noFill/>
        </p:spPr>
        <p:txBody>
          <a:bodyPr wrap="square" rtlCol="0">
            <a:spAutoFit/>
          </a:bodyPr>
          <a:lstStyle/>
          <a:p>
            <a:pPr algn="ctr"/>
            <a:r>
              <a:rPr lang="en-US" sz="7800" b="1" spc="50" dirty="0" err="1" smtClean="0">
                <a:ln w="0">
                  <a:solidFill>
                    <a:srgbClr val="FF0066"/>
                  </a:solidFill>
                </a:ln>
                <a:solidFill>
                  <a:srgbClr val="002060"/>
                </a:solidFill>
                <a:effectLst>
                  <a:glow rad="228600">
                    <a:schemeClr val="accent6">
                      <a:satMod val="175000"/>
                      <a:alpha val="40000"/>
                    </a:schemeClr>
                  </a:glow>
                  <a:innerShdw blurRad="63500" dist="50800" dir="13500000">
                    <a:srgbClr val="000000">
                      <a:alpha val="50000"/>
                    </a:srgbClr>
                  </a:innerShdw>
                </a:effectLst>
                <a:latin typeface="NikoshBAN" pitchFamily="2" charset="0"/>
                <a:cs typeface="NikoshBAN" pitchFamily="2" charset="0"/>
              </a:rPr>
              <a:t>পরিচিতি</a:t>
            </a:r>
            <a:endParaRPr lang="en-US" sz="7800" b="1" spc="50" dirty="0" smtClean="0">
              <a:ln w="0">
                <a:solidFill>
                  <a:srgbClr val="FF0066"/>
                </a:solidFill>
              </a:ln>
              <a:solidFill>
                <a:srgbClr val="002060"/>
              </a:solidFill>
              <a:effectLst>
                <a:glow rad="228600">
                  <a:schemeClr val="accent6">
                    <a:satMod val="175000"/>
                    <a:alpha val="40000"/>
                  </a:schemeClr>
                </a:glow>
                <a:innerShdw blurRad="63500" dist="50800" dir="13500000">
                  <a:srgbClr val="000000">
                    <a:alpha val="50000"/>
                  </a:srgbClr>
                </a:innerShdw>
              </a:effectLst>
              <a:latin typeface="NikoshBAN" pitchFamily="2" charset="0"/>
              <a:cs typeface="NikoshBAN" pitchFamily="2" charset="0"/>
            </a:endParaRPr>
          </a:p>
        </p:txBody>
      </p:sp>
      <p:grpSp>
        <p:nvGrpSpPr>
          <p:cNvPr id="2" name="Group 1"/>
          <p:cNvGrpSpPr/>
          <p:nvPr/>
        </p:nvGrpSpPr>
        <p:grpSpPr>
          <a:xfrm>
            <a:off x="6957859" y="1009852"/>
            <a:ext cx="3751639" cy="4873629"/>
            <a:chOff x="7081621" y="978794"/>
            <a:chExt cx="4160639" cy="4873629"/>
          </a:xfrm>
        </p:grpSpPr>
        <p:grpSp>
          <p:nvGrpSpPr>
            <p:cNvPr id="19" name="Group 18"/>
            <p:cNvGrpSpPr/>
            <p:nvPr/>
          </p:nvGrpSpPr>
          <p:grpSpPr>
            <a:xfrm>
              <a:off x="7081621" y="978794"/>
              <a:ext cx="4160639" cy="4873629"/>
              <a:chOff x="6890549" y="1170260"/>
              <a:chExt cx="4160639" cy="4846921"/>
            </a:xfrm>
          </p:grpSpPr>
          <p:sp>
            <p:nvSpPr>
              <p:cNvPr id="15" name="TextBox 14"/>
              <p:cNvSpPr txBox="1"/>
              <p:nvPr/>
            </p:nvSpPr>
            <p:spPr>
              <a:xfrm>
                <a:off x="6974299" y="4871493"/>
                <a:ext cx="3926939" cy="858886"/>
              </a:xfrm>
              <a:prstGeom prst="rect">
                <a:avLst/>
              </a:prstGeom>
              <a:noFill/>
            </p:spPr>
            <p:txBody>
              <a:bodyPr wrap="square" rtlCol="0">
                <a:spAutoFit/>
              </a:bodyPr>
              <a:lstStyle/>
              <a:p>
                <a:pPr algn="ctr"/>
                <a:r>
                  <a:rPr lang="bn-BD"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অধ্যায়- </a:t>
                </a:r>
                <a:r>
                  <a:rPr lang="en-US"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1, </a:t>
                </a:r>
                <a:r>
                  <a:rPr lang="bn-BD"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সময়ঃ ৪০ মিনিট</a:t>
                </a:r>
                <a:r>
                  <a:rPr lang="en-US"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 </a:t>
                </a:r>
              </a:p>
              <a:p>
                <a:pPr algn="ctr"/>
                <a:r>
                  <a:rPr lang="bn-BD"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তারিখঃ </a:t>
                </a:r>
                <a:r>
                  <a:rPr lang="en-US"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30</a:t>
                </a:r>
                <a:r>
                  <a:rPr lang="bn-BD"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/০</a:t>
                </a:r>
                <a:r>
                  <a:rPr lang="en-US" sz="2500" dirty="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5</a:t>
                </a:r>
                <a:r>
                  <a:rPr lang="bn-BD" sz="2500" dirty="0" smtClean="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rPr>
                  <a:t>/২০২১ ইং  </a:t>
                </a:r>
                <a:endParaRPr lang="en-US" sz="2500" dirty="0">
                  <a:ln>
                    <a:solidFill>
                      <a:srgbClr val="002060"/>
                    </a:solidFill>
                  </a:ln>
                  <a:solidFill>
                    <a:srgbClr val="002060"/>
                  </a:solidFill>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18" name="Rounded Rectangle 17"/>
              <p:cNvSpPr/>
              <p:nvPr/>
            </p:nvSpPr>
            <p:spPr>
              <a:xfrm>
                <a:off x="6890549" y="1170260"/>
                <a:ext cx="4160639" cy="484692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201" y="1276501"/>
              <a:ext cx="348463" cy="242463"/>
            </a:xfrm>
            <a:prstGeom prst="rect">
              <a:avLst/>
            </a:prstGeom>
          </p:spPr>
        </p:pic>
      </p:grpSp>
      <p:grpSp>
        <p:nvGrpSpPr>
          <p:cNvPr id="25" name="Group 24"/>
          <p:cNvGrpSpPr/>
          <p:nvPr/>
        </p:nvGrpSpPr>
        <p:grpSpPr>
          <a:xfrm>
            <a:off x="166435" y="123768"/>
            <a:ext cx="11924366" cy="6583680"/>
            <a:chOff x="140677" y="126610"/>
            <a:chExt cx="11924366" cy="6611815"/>
          </a:xfrm>
        </p:grpSpPr>
        <p:grpSp>
          <p:nvGrpSpPr>
            <p:cNvPr id="26" name="Group 25"/>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31" name="Rectangle 30"/>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grpSp>
        <p:nvGrpSpPr>
          <p:cNvPr id="21" name="Group 20"/>
          <p:cNvGrpSpPr/>
          <p:nvPr/>
        </p:nvGrpSpPr>
        <p:grpSpPr>
          <a:xfrm>
            <a:off x="637079" y="1937984"/>
            <a:ext cx="6104915" cy="3125337"/>
            <a:chOff x="582487" y="1815152"/>
            <a:chExt cx="6104915" cy="3125337"/>
          </a:xfrm>
        </p:grpSpPr>
        <p:sp>
          <p:nvSpPr>
            <p:cNvPr id="14" name="TextBox 5"/>
            <p:cNvSpPr txBox="1"/>
            <p:nvPr/>
          </p:nvSpPr>
          <p:spPr>
            <a:xfrm>
              <a:off x="582487" y="2000931"/>
              <a:ext cx="3838283" cy="283154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600" dirty="0" err="1">
                  <a:ln>
                    <a:solidFill>
                      <a:srgbClr val="002060"/>
                    </a:solidFill>
                  </a:ln>
                  <a:solidFill>
                    <a:srgbClr val="002060"/>
                  </a:solidFill>
                  <a:effectLst>
                    <a:glow rad="228600">
                      <a:schemeClr val="accent6">
                        <a:satMod val="175000"/>
                        <a:alpha val="40000"/>
                      </a:schemeClr>
                    </a:glow>
                  </a:effectLst>
                  <a:latin typeface="NikoshBAN" pitchFamily="2" charset="0"/>
                  <a:cs typeface="NikoshBAN" pitchFamily="2" charset="0"/>
                </a:rPr>
                <a:t>মোঃ</a:t>
              </a:r>
              <a:r>
                <a:rPr lang="en-US" sz="3600" dirty="0">
                  <a:ln>
                    <a:solidFill>
                      <a:srgbClr val="002060"/>
                    </a:solidFill>
                  </a:ln>
                  <a:solidFill>
                    <a:srgbClr val="002060"/>
                  </a:solidFill>
                  <a:effectLst>
                    <a:glow rad="228600">
                      <a:schemeClr val="accent6">
                        <a:satMod val="175000"/>
                        <a:alpha val="40000"/>
                      </a:schemeClr>
                    </a:glow>
                  </a:effectLst>
                  <a:latin typeface="NikoshBAN" pitchFamily="2" charset="0"/>
                  <a:cs typeface="NikoshBAN" pitchFamily="2" charset="0"/>
                </a:rPr>
                <a:t> </a:t>
              </a:r>
              <a:r>
                <a:rPr lang="en-US" sz="3600" dirty="0" err="1">
                  <a:ln>
                    <a:solidFill>
                      <a:srgbClr val="002060"/>
                    </a:solidFill>
                  </a:ln>
                  <a:solidFill>
                    <a:srgbClr val="002060"/>
                  </a:solidFill>
                  <a:effectLst>
                    <a:glow rad="228600">
                      <a:schemeClr val="accent6">
                        <a:satMod val="175000"/>
                        <a:alpha val="40000"/>
                      </a:schemeClr>
                    </a:glow>
                  </a:effectLst>
                  <a:latin typeface="NikoshBAN" pitchFamily="2" charset="0"/>
                  <a:cs typeface="NikoshBAN" pitchFamily="2" charset="0"/>
                </a:rPr>
                <a:t>মনিরুজ্জামান</a:t>
              </a:r>
              <a:r>
                <a:rPr lang="en-US" sz="3600" dirty="0">
                  <a:ln>
                    <a:solidFill>
                      <a:srgbClr val="002060"/>
                    </a:solidFill>
                  </a:ln>
                  <a:solidFill>
                    <a:srgbClr val="002060"/>
                  </a:solidFill>
                  <a:effectLst>
                    <a:glow rad="228600">
                      <a:schemeClr val="accent6">
                        <a:satMod val="175000"/>
                        <a:alpha val="40000"/>
                      </a:schemeClr>
                    </a:glow>
                  </a:effectLst>
                  <a:latin typeface="NikoshBAN" pitchFamily="2" charset="0"/>
                  <a:cs typeface="NikoshBAN" pitchFamily="2" charset="0"/>
                </a:rPr>
                <a:t> </a:t>
              </a:r>
              <a:r>
                <a:rPr lang="bn-BD" sz="3600" dirty="0" smtClean="0">
                  <a:ln>
                    <a:solidFill>
                      <a:srgbClr val="002060"/>
                    </a:solidFill>
                  </a:ln>
                  <a:solidFill>
                    <a:srgbClr val="002060"/>
                  </a:solidFill>
                  <a:effectLst>
                    <a:glow rad="228600">
                      <a:schemeClr val="accent6">
                        <a:satMod val="175000"/>
                        <a:alpha val="40000"/>
                      </a:schemeClr>
                    </a:glow>
                  </a:effectLst>
                  <a:latin typeface="NikoshBAN" pitchFamily="2" charset="0"/>
                  <a:cs typeface="NikoshBAN" pitchFamily="2" charset="0"/>
                </a:rPr>
                <a:t>মনির </a:t>
              </a:r>
              <a:endParaRPr lang="en-US" sz="3600" dirty="0">
                <a:ln>
                  <a:solidFill>
                    <a:srgbClr val="002060"/>
                  </a:solidFill>
                </a:ln>
                <a:solidFill>
                  <a:srgbClr val="002060"/>
                </a:solidFill>
                <a:effectLst>
                  <a:glow rad="228600">
                    <a:schemeClr val="accent6">
                      <a:satMod val="175000"/>
                      <a:alpha val="40000"/>
                    </a:schemeClr>
                  </a:glow>
                </a:effectLst>
                <a:latin typeface="NikoshBAN" pitchFamily="2" charset="0"/>
                <a:cs typeface="NikoshBAN" pitchFamily="2" charset="0"/>
              </a:endParaRPr>
            </a:p>
            <a:p>
              <a:pPr algn="ctr"/>
              <a:r>
                <a:rPr lang="en-US" sz="24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সহকারি</a:t>
              </a:r>
              <a:r>
                <a:rPr lang="en-US" sz="24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r>
                <a:rPr lang="en-US" sz="24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শিক্ষক</a:t>
              </a:r>
              <a:r>
                <a:rPr lang="en-US" sz="24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r>
                <a:rPr lang="en-US" sz="2400" dirty="0" smtClean="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a:t>
              </a:r>
              <a:r>
                <a:rPr lang="bn-BD" sz="2400" dirty="0" smtClean="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আই সি টি</a:t>
              </a:r>
              <a:r>
                <a:rPr lang="en-US" sz="2400" dirty="0" smtClean="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a:t>
              </a:r>
              <a:endParaRPr lang="en-US" sz="24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endParaRPr>
            </a:p>
            <a:p>
              <a:pPr algn="ctr"/>
              <a:r>
                <a:rPr lang="en-US" sz="28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আমবাগান</a:t>
              </a:r>
              <a:r>
                <a:rPr lang="en-US" sz="28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r>
                <a:rPr lang="en-US" sz="28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উচ্চ</a:t>
              </a:r>
              <a:r>
                <a:rPr lang="en-US" sz="28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r>
                <a:rPr lang="en-US" sz="28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বিদ্যালয়</a:t>
              </a:r>
              <a:r>
                <a:rPr lang="en-US" sz="28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p>
            <a:p>
              <a:pPr algn="ctr"/>
              <a:r>
                <a:rPr lang="en-US" sz="28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সাদুল্লাপুর</a:t>
              </a:r>
              <a:r>
                <a:rPr lang="en-US" sz="28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r>
                <a:rPr lang="en-US" sz="2800" dirty="0" err="1">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গাইবান্ধা</a:t>
              </a:r>
              <a:r>
                <a:rPr lang="en-US" sz="28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a:t>
              </a:r>
              <a:r>
                <a:rPr lang="en-US" sz="3200"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p>
            <a:p>
              <a:pPr algn="ctr"/>
              <a:r>
                <a:rPr lang="en-US" sz="2600" dirty="0" smtClean="0">
                  <a:ln>
                    <a:solidFill>
                      <a:srgbClr val="002060"/>
                    </a:solidFill>
                  </a:ln>
                  <a:solidFill>
                    <a:srgbClr val="002060"/>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monirsarker79@gmail.com</a:t>
              </a:r>
              <a:endParaRPr lang="en-US" sz="2600" dirty="0">
                <a:ln>
                  <a:solidFill>
                    <a:srgbClr val="002060"/>
                  </a:solidFill>
                </a:ln>
                <a:solidFill>
                  <a:srgbClr val="002060"/>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p>
              <a:pPr algn="ctr"/>
              <a:r>
                <a:rPr lang="bn-BD" sz="3200" dirty="0" smtClean="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০১৭২৮১৬৬১১৬</a:t>
              </a:r>
              <a:r>
                <a:rPr lang="bn-BD" sz="2800" dirty="0" smtClean="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rPr>
                <a:t> </a:t>
              </a:r>
              <a:endParaRPr lang="en-US" dirty="0">
                <a:ln>
                  <a:solidFill>
                    <a:srgbClr val="002060"/>
                  </a:solidFill>
                </a:ln>
                <a:solidFill>
                  <a:srgbClr val="002060"/>
                </a:solidFill>
                <a:effectLst>
                  <a:glow rad="228600">
                    <a:schemeClr val="accent3">
                      <a:satMod val="175000"/>
                      <a:alpha val="40000"/>
                    </a:schemeClr>
                  </a:glow>
                </a:effectLst>
                <a:latin typeface="NikoshBAN" pitchFamily="2" charset="0"/>
                <a:cs typeface="NikoshBAN" pitchFamily="2" charset="0"/>
              </a:endParaRPr>
            </a:p>
          </p:txBody>
        </p:sp>
        <p:sp>
          <p:nvSpPr>
            <p:cNvPr id="20" name="Rectangle 19"/>
            <p:cNvSpPr/>
            <p:nvPr/>
          </p:nvSpPr>
          <p:spPr>
            <a:xfrm>
              <a:off x="582487" y="1815152"/>
              <a:ext cx="6104915" cy="312533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5362" y="2134933"/>
            <a:ext cx="2136146" cy="2561350"/>
          </a:xfrm>
          <a:prstGeom prst="ellipse">
            <a:avLst/>
          </a:prstGeom>
          <a:ln w="127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22368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91730">
            <a:off x="1853059" y="916472"/>
            <a:ext cx="1847850" cy="2466975"/>
          </a:xfrm>
          <a:prstGeom prst="rect">
            <a:avLst/>
          </a:prstGeom>
        </p:spPr>
      </p:pic>
      <p:grpSp>
        <p:nvGrpSpPr>
          <p:cNvPr id="4" name="Group 3"/>
          <p:cNvGrpSpPr/>
          <p:nvPr/>
        </p:nvGrpSpPr>
        <p:grpSpPr>
          <a:xfrm>
            <a:off x="140677" y="126609"/>
            <a:ext cx="11924366" cy="6583680"/>
            <a:chOff x="140677" y="126610"/>
            <a:chExt cx="11924366" cy="6611815"/>
          </a:xfrm>
        </p:grpSpPr>
        <p:grpSp>
          <p:nvGrpSpPr>
            <p:cNvPr id="5" name="Group 4"/>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10" name="Rectangle 9"/>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799" t="7627" r="5411" b="8151"/>
          <a:stretch/>
        </p:blipFill>
        <p:spPr>
          <a:xfrm>
            <a:off x="7456038" y="3720484"/>
            <a:ext cx="2535864" cy="1863241"/>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3650"/>
          <a:stretch/>
        </p:blipFill>
        <p:spPr>
          <a:xfrm>
            <a:off x="1846639" y="3841167"/>
            <a:ext cx="2586207" cy="19347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945741">
            <a:off x="8852044" y="1005566"/>
            <a:ext cx="1187790" cy="254004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0826" y="1160813"/>
            <a:ext cx="2143125" cy="2143125"/>
          </a:xfrm>
          <a:prstGeom prst="rect">
            <a:avLst/>
          </a:prstGeom>
        </p:spPr>
      </p:pic>
      <p:sp>
        <p:nvSpPr>
          <p:cNvPr id="16" name="Rounded Rectangle 15"/>
          <p:cNvSpPr/>
          <p:nvPr/>
        </p:nvSpPr>
        <p:spPr>
          <a:xfrm>
            <a:off x="1258051" y="3207759"/>
            <a:ext cx="2606722" cy="5277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হাত ঘড়ি </a:t>
            </a:r>
            <a:endParaRPr lang="en-US" sz="3600" dirty="0">
              <a:solidFill>
                <a:srgbClr val="002060"/>
              </a:solidFill>
              <a:latin typeface="NikoshBAN" panose="02000000000000000000" pitchFamily="2" charset="0"/>
              <a:cs typeface="NikoshBAN" panose="02000000000000000000" pitchFamily="2" charset="0"/>
            </a:endParaRPr>
          </a:p>
        </p:txBody>
      </p:sp>
      <p:sp>
        <p:nvSpPr>
          <p:cNvPr id="17" name="Rounded Rectangle 16"/>
          <p:cNvSpPr/>
          <p:nvPr/>
        </p:nvSpPr>
        <p:spPr>
          <a:xfrm>
            <a:off x="4794982" y="3235349"/>
            <a:ext cx="2606722" cy="5277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ক্যামেরা </a:t>
            </a:r>
            <a:endParaRPr lang="en-US" sz="3600" dirty="0">
              <a:solidFill>
                <a:srgbClr val="002060"/>
              </a:solidFill>
              <a:latin typeface="NikoshBAN" panose="02000000000000000000" pitchFamily="2" charset="0"/>
              <a:cs typeface="NikoshBAN" panose="02000000000000000000" pitchFamily="2" charset="0"/>
            </a:endParaRPr>
          </a:p>
        </p:txBody>
      </p:sp>
      <p:sp>
        <p:nvSpPr>
          <p:cNvPr id="20" name="Rounded Rectangle 19"/>
          <p:cNvSpPr/>
          <p:nvPr/>
        </p:nvSpPr>
        <p:spPr>
          <a:xfrm>
            <a:off x="8112475" y="3235349"/>
            <a:ext cx="2606722" cy="5277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মোবাইল ফোন </a:t>
            </a:r>
            <a:endParaRPr lang="en-US" sz="3600" dirty="0">
              <a:solidFill>
                <a:srgbClr val="002060"/>
              </a:solidFill>
              <a:latin typeface="NikoshBAN" panose="02000000000000000000" pitchFamily="2" charset="0"/>
              <a:cs typeface="NikoshBAN" panose="02000000000000000000" pitchFamily="2" charset="0"/>
            </a:endParaRPr>
          </a:p>
        </p:txBody>
      </p:sp>
      <p:sp>
        <p:nvSpPr>
          <p:cNvPr id="21" name="Rounded Rectangle 20"/>
          <p:cNvSpPr/>
          <p:nvPr/>
        </p:nvSpPr>
        <p:spPr>
          <a:xfrm>
            <a:off x="2091260" y="5778856"/>
            <a:ext cx="2606722" cy="5277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টি ভি </a:t>
            </a:r>
            <a:endParaRPr lang="en-US" sz="3600" dirty="0">
              <a:solidFill>
                <a:srgbClr val="002060"/>
              </a:solidFill>
              <a:latin typeface="NikoshBAN" panose="02000000000000000000" pitchFamily="2" charset="0"/>
              <a:cs typeface="NikoshBAN" panose="02000000000000000000" pitchFamily="2" charset="0"/>
            </a:endParaRPr>
          </a:p>
        </p:txBody>
      </p:sp>
      <p:sp>
        <p:nvSpPr>
          <p:cNvPr id="22" name="Rounded Rectangle 21"/>
          <p:cNvSpPr/>
          <p:nvPr/>
        </p:nvSpPr>
        <p:spPr>
          <a:xfrm>
            <a:off x="7485916" y="5702251"/>
            <a:ext cx="2606722" cy="5277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বেতার/রেডিও </a:t>
            </a:r>
            <a:endParaRPr lang="en-US" sz="3600" dirty="0">
              <a:solidFill>
                <a:srgbClr val="002060"/>
              </a:solidFill>
              <a:latin typeface="NikoshBAN" panose="02000000000000000000" pitchFamily="2" charset="0"/>
              <a:cs typeface="NikoshBAN" panose="02000000000000000000" pitchFamily="2" charset="0"/>
            </a:endParaRPr>
          </a:p>
        </p:txBody>
      </p:sp>
      <p:sp>
        <p:nvSpPr>
          <p:cNvPr id="19" name="TextBox 18"/>
          <p:cNvSpPr txBox="1"/>
          <p:nvPr/>
        </p:nvSpPr>
        <p:spPr>
          <a:xfrm>
            <a:off x="2060810" y="543617"/>
            <a:ext cx="7211979"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চলো ছবিগুলো মনোযোগ সহকারে দেখি...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1742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750" fill="hold"/>
                                        <p:tgtEl>
                                          <p:spTgt spid="20"/>
                                        </p:tgtEl>
                                        <p:attrNameLst>
                                          <p:attrName>ppt_w</p:attrName>
                                        </p:attrNameLst>
                                      </p:cBhvr>
                                      <p:tavLst>
                                        <p:tav tm="0">
                                          <p:val>
                                            <p:fltVal val="0"/>
                                          </p:val>
                                        </p:tav>
                                        <p:tav tm="100000">
                                          <p:val>
                                            <p:strVal val="#ppt_w"/>
                                          </p:val>
                                        </p:tav>
                                      </p:tavLst>
                                    </p:anim>
                                    <p:anim calcmode="lin" valueType="num">
                                      <p:cBhvr>
                                        <p:cTn id="39" dur="750" fill="hold"/>
                                        <p:tgtEl>
                                          <p:spTgt spid="20"/>
                                        </p:tgtEl>
                                        <p:attrNameLst>
                                          <p:attrName>ppt_h</p:attrName>
                                        </p:attrNameLst>
                                      </p:cBhvr>
                                      <p:tavLst>
                                        <p:tav tm="0">
                                          <p:val>
                                            <p:fltVal val="0"/>
                                          </p:val>
                                        </p:tav>
                                        <p:tav tm="100000">
                                          <p:val>
                                            <p:strVal val="#ppt_h"/>
                                          </p:val>
                                        </p:tav>
                                      </p:tavLst>
                                    </p:anim>
                                    <p:animEffect transition="in" filter="fade">
                                      <p:cBhvr>
                                        <p:cTn id="40" dur="75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750" fill="hold"/>
                                        <p:tgtEl>
                                          <p:spTgt spid="21"/>
                                        </p:tgtEl>
                                        <p:attrNameLst>
                                          <p:attrName>ppt_w</p:attrName>
                                        </p:attrNameLst>
                                      </p:cBhvr>
                                      <p:tavLst>
                                        <p:tav tm="0">
                                          <p:val>
                                            <p:fltVal val="0"/>
                                          </p:val>
                                        </p:tav>
                                        <p:tav tm="100000">
                                          <p:val>
                                            <p:strVal val="#ppt_w"/>
                                          </p:val>
                                        </p:tav>
                                      </p:tavLst>
                                    </p:anim>
                                    <p:anim calcmode="lin" valueType="num">
                                      <p:cBhvr>
                                        <p:cTn id="46" dur="750" fill="hold"/>
                                        <p:tgtEl>
                                          <p:spTgt spid="21"/>
                                        </p:tgtEl>
                                        <p:attrNameLst>
                                          <p:attrName>ppt_h</p:attrName>
                                        </p:attrNameLst>
                                      </p:cBhvr>
                                      <p:tavLst>
                                        <p:tav tm="0">
                                          <p:val>
                                            <p:fltVal val="0"/>
                                          </p:val>
                                        </p:tav>
                                        <p:tav tm="100000">
                                          <p:val>
                                            <p:strVal val="#ppt_h"/>
                                          </p:val>
                                        </p:tav>
                                      </p:tavLst>
                                    </p:anim>
                                    <p:animEffect transition="in" filter="fade">
                                      <p:cBhvr>
                                        <p:cTn id="47" dur="75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750" fill="hold"/>
                                        <p:tgtEl>
                                          <p:spTgt spid="22"/>
                                        </p:tgtEl>
                                        <p:attrNameLst>
                                          <p:attrName>ppt_w</p:attrName>
                                        </p:attrNameLst>
                                      </p:cBhvr>
                                      <p:tavLst>
                                        <p:tav tm="0">
                                          <p:val>
                                            <p:fltVal val="0"/>
                                          </p:val>
                                        </p:tav>
                                        <p:tav tm="100000">
                                          <p:val>
                                            <p:strVal val="#ppt_w"/>
                                          </p:val>
                                        </p:tav>
                                      </p:tavLst>
                                    </p:anim>
                                    <p:anim calcmode="lin" valueType="num">
                                      <p:cBhvr>
                                        <p:cTn id="53" dur="750" fill="hold"/>
                                        <p:tgtEl>
                                          <p:spTgt spid="22"/>
                                        </p:tgtEl>
                                        <p:attrNameLst>
                                          <p:attrName>ppt_h</p:attrName>
                                        </p:attrNameLst>
                                      </p:cBhvr>
                                      <p:tavLst>
                                        <p:tav tm="0">
                                          <p:val>
                                            <p:fltVal val="0"/>
                                          </p:val>
                                        </p:tav>
                                        <p:tav tm="100000">
                                          <p:val>
                                            <p:strVal val="#ppt_h"/>
                                          </p:val>
                                        </p:tav>
                                      </p:tavLst>
                                    </p:anim>
                                    <p:animEffect transition="in" filter="fade">
                                      <p:cBhvr>
                                        <p:cTn id="5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295" y="1493250"/>
            <a:ext cx="3312798" cy="21766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895" y="1421492"/>
            <a:ext cx="3097526" cy="2320155"/>
          </a:xfrm>
          <a:prstGeom prst="rect">
            <a:avLst/>
          </a:prstGeom>
        </p:spPr>
      </p:pic>
      <p:sp>
        <p:nvSpPr>
          <p:cNvPr id="13" name="TextBox 12"/>
          <p:cNvSpPr txBox="1"/>
          <p:nvPr/>
        </p:nvSpPr>
        <p:spPr>
          <a:xfrm>
            <a:off x="2060810" y="543617"/>
            <a:ext cx="7211979"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চলো ছবিগুলো মনোযোগ সহকারে দেখি...</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1769475" y="3843452"/>
            <a:ext cx="3266163"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ডেস্কটপ কম্পিউটার</a:t>
            </a:r>
            <a:endParaRPr lang="en-US" sz="3200" dirty="0">
              <a:latin typeface="NikoshBAN" panose="02000000000000000000" pitchFamily="2" charset="0"/>
              <a:cs typeface="NikoshBAN" panose="02000000000000000000" pitchFamily="2" charset="0"/>
            </a:endParaRPr>
          </a:p>
        </p:txBody>
      </p:sp>
      <p:sp>
        <p:nvSpPr>
          <p:cNvPr id="15" name="TextBox 14"/>
          <p:cNvSpPr txBox="1"/>
          <p:nvPr/>
        </p:nvSpPr>
        <p:spPr>
          <a:xfrm>
            <a:off x="7121258" y="3843452"/>
            <a:ext cx="3266163"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ল্যাপটপ কম্পিউটার</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1466277" y="4705304"/>
            <a:ext cx="9390614" cy="606018"/>
          </a:xfrm>
          <a:prstGeom prst="rect">
            <a:avLst/>
          </a:prstGeom>
          <a:noFill/>
        </p:spPr>
        <p:txBody>
          <a:bodyPr wrap="square" rtlCol="0">
            <a:spAutoFit/>
          </a:bodyPr>
          <a:lstStyle/>
          <a:p>
            <a:pPr algn="ct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এগুলো</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কী</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ধরনের</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যন্ত্র</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a:t>
            </a:r>
            <a:endParaRPr lang="en-US" sz="3200" dirty="0">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6" name="TextBox 15"/>
          <p:cNvSpPr txBox="1"/>
          <p:nvPr/>
        </p:nvSpPr>
        <p:spPr>
          <a:xfrm>
            <a:off x="1466281" y="4703632"/>
            <a:ext cx="9390614" cy="606018"/>
          </a:xfrm>
          <a:prstGeom prst="rect">
            <a:avLst/>
          </a:prstGeom>
          <a:noFill/>
        </p:spPr>
        <p:txBody>
          <a:bodyPr wrap="square" rtlCol="0">
            <a:spAutoFit/>
          </a:bodyPr>
          <a:lstStyle/>
          <a:p>
            <a:pPr algn="ctr"/>
            <a:r>
              <a:rPr lang="en-US" sz="32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তথ্য-প্রযুক্তি</a:t>
            </a:r>
            <a:r>
              <a:rPr lang="en-US" sz="32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যন্ত্র</a:t>
            </a:r>
            <a:r>
              <a:rPr lang="en-US" sz="32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endParaRPr lang="en-US" sz="32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7" name="TextBox 16"/>
          <p:cNvSpPr txBox="1"/>
          <p:nvPr/>
        </p:nvSpPr>
        <p:spPr>
          <a:xfrm>
            <a:off x="1466279" y="4712994"/>
            <a:ext cx="9390614" cy="584775"/>
          </a:xfrm>
          <a:prstGeom prst="rect">
            <a:avLst/>
          </a:prstGeom>
          <a:noFill/>
        </p:spPr>
        <p:txBody>
          <a:bodyPr wrap="square" rtlCol="0">
            <a:spAutoFit/>
          </a:bodyPr>
          <a:lstStyle/>
          <a:p>
            <a:pPr algn="ct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এই</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যন্ত্রগুলো</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যারা</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bn-BD"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তৈরি</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বা</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আবিষ্কার</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করেছেন</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তারা</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কীভাবে</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1">
                      <a:satMod val="175000"/>
                      <a:alpha val="40000"/>
                    </a:schemeClr>
                  </a:glow>
                </a:effectLst>
                <a:latin typeface="NikoshBAN" panose="02000000000000000000" pitchFamily="2" charset="0"/>
                <a:cs typeface="NikoshBAN" panose="02000000000000000000" pitchFamily="2" charset="0"/>
              </a:rPr>
              <a:t>পরিচিত</a:t>
            </a:r>
            <a:r>
              <a:rPr lang="en-US" sz="3200" dirty="0" smtClean="0">
                <a:effectLst>
                  <a:glow rad="228600">
                    <a:schemeClr val="accent1">
                      <a:satMod val="175000"/>
                      <a:alpha val="40000"/>
                    </a:schemeClr>
                  </a:glow>
                </a:effectLst>
                <a:latin typeface="NikoshBAN" panose="02000000000000000000" pitchFamily="2" charset="0"/>
                <a:cs typeface="NikoshBAN" panose="02000000000000000000" pitchFamily="2" charset="0"/>
              </a:rPr>
              <a:t>?</a:t>
            </a:r>
            <a:endParaRPr lang="en-US" sz="3200" dirty="0">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18" name="TextBox 17"/>
          <p:cNvSpPr txBox="1"/>
          <p:nvPr/>
        </p:nvSpPr>
        <p:spPr>
          <a:xfrm>
            <a:off x="1454552" y="4701239"/>
            <a:ext cx="9390614" cy="606018"/>
          </a:xfrm>
          <a:prstGeom prst="rect">
            <a:avLst/>
          </a:prstGeom>
          <a:noFill/>
        </p:spPr>
        <p:txBody>
          <a:bodyPr wrap="square" rtlCol="0">
            <a:spAutoFit/>
          </a:bodyPr>
          <a:lstStyle/>
          <a:p>
            <a:pPr algn="ctr"/>
            <a:r>
              <a:rPr lang="en-US" sz="32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তথ্য-প্রযুক্তি</a:t>
            </a:r>
            <a:r>
              <a:rPr lang="en-US" sz="32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সংশ্লিষ্ট</a:t>
            </a:r>
            <a:r>
              <a:rPr lang="en-US" sz="32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3200"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ব্যক্তিত্ব</a:t>
            </a:r>
            <a:r>
              <a:rPr lang="en-US" sz="3200"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endParaRPr lang="en-US" sz="32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20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1"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2" nodeType="clickEffect">
                                  <p:stCondLst>
                                    <p:cond delay="0"/>
                                  </p:stCondLst>
                                  <p:childTnLst>
                                    <p:anim calcmode="lin" valueType="num">
                                      <p:cBhvr>
                                        <p:cTn id="31" dur="750"/>
                                        <p:tgtEl>
                                          <p:spTgt spid="12"/>
                                        </p:tgtEl>
                                        <p:attrNameLst>
                                          <p:attrName>ppt_w</p:attrName>
                                        </p:attrNameLst>
                                      </p:cBhvr>
                                      <p:tavLst>
                                        <p:tav tm="0">
                                          <p:val>
                                            <p:strVal val="ppt_w"/>
                                          </p:val>
                                        </p:tav>
                                        <p:tav tm="100000">
                                          <p:val>
                                            <p:fltVal val="0"/>
                                          </p:val>
                                        </p:tav>
                                      </p:tavLst>
                                    </p:anim>
                                    <p:anim calcmode="lin" valueType="num">
                                      <p:cBhvr>
                                        <p:cTn id="32" dur="750"/>
                                        <p:tgtEl>
                                          <p:spTgt spid="12"/>
                                        </p:tgtEl>
                                        <p:attrNameLst>
                                          <p:attrName>ppt_h</p:attrName>
                                        </p:attrNameLst>
                                      </p:cBhvr>
                                      <p:tavLst>
                                        <p:tav tm="0">
                                          <p:val>
                                            <p:strVal val="ppt_h"/>
                                          </p:val>
                                        </p:tav>
                                        <p:tav tm="100000">
                                          <p:val>
                                            <p:fltVal val="0"/>
                                          </p:val>
                                        </p:tav>
                                      </p:tavLst>
                                    </p:anim>
                                    <p:animEffect transition="out" filter="fade">
                                      <p:cBhvr>
                                        <p:cTn id="33" dur="750"/>
                                        <p:tgtEl>
                                          <p:spTgt spid="12"/>
                                        </p:tgtEl>
                                      </p:cBhvr>
                                    </p:animEffect>
                                    <p:set>
                                      <p:cBhvr>
                                        <p:cTn id="34" dur="1" fill="hold">
                                          <p:stCondLst>
                                            <p:cond delay="74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animEffect transition="in" filter="fade">
                                      <p:cBhvr>
                                        <p:cTn id="41" dur="75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grpId="1" nodeType="clickEffect">
                                  <p:stCondLst>
                                    <p:cond delay="0"/>
                                  </p:stCondLst>
                                  <p:childTnLst>
                                    <p:anim calcmode="lin" valueType="num">
                                      <p:cBhvr>
                                        <p:cTn id="45" dur="750"/>
                                        <p:tgtEl>
                                          <p:spTgt spid="16"/>
                                        </p:tgtEl>
                                        <p:attrNameLst>
                                          <p:attrName>ppt_w</p:attrName>
                                        </p:attrNameLst>
                                      </p:cBhvr>
                                      <p:tavLst>
                                        <p:tav tm="0">
                                          <p:val>
                                            <p:strVal val="ppt_w"/>
                                          </p:val>
                                        </p:tav>
                                        <p:tav tm="100000">
                                          <p:val>
                                            <p:fltVal val="0"/>
                                          </p:val>
                                        </p:tav>
                                      </p:tavLst>
                                    </p:anim>
                                    <p:anim calcmode="lin" valueType="num">
                                      <p:cBhvr>
                                        <p:cTn id="46" dur="750"/>
                                        <p:tgtEl>
                                          <p:spTgt spid="16"/>
                                        </p:tgtEl>
                                        <p:attrNameLst>
                                          <p:attrName>ppt_h</p:attrName>
                                        </p:attrNameLst>
                                      </p:cBhvr>
                                      <p:tavLst>
                                        <p:tav tm="0">
                                          <p:val>
                                            <p:strVal val="ppt_h"/>
                                          </p:val>
                                        </p:tav>
                                        <p:tav tm="100000">
                                          <p:val>
                                            <p:fltVal val="0"/>
                                          </p:val>
                                        </p:tav>
                                      </p:tavLst>
                                    </p:anim>
                                    <p:animEffect transition="out" filter="fade">
                                      <p:cBhvr>
                                        <p:cTn id="47" dur="750"/>
                                        <p:tgtEl>
                                          <p:spTgt spid="16"/>
                                        </p:tgtEl>
                                      </p:cBhvr>
                                    </p:animEffect>
                                    <p:set>
                                      <p:cBhvr>
                                        <p:cTn id="48" dur="1" fill="hold">
                                          <p:stCondLst>
                                            <p:cond delay="74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75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xit" presetSubtype="5" fill="hold" grpId="1" nodeType="clickEffect">
                                  <p:stCondLst>
                                    <p:cond delay="0"/>
                                  </p:stCondLst>
                                  <p:childTnLst>
                                    <p:animEffect transition="out" filter="randombar(vertical)">
                                      <p:cBhvr>
                                        <p:cTn id="57" dur="750"/>
                                        <p:tgtEl>
                                          <p:spTgt spid="17"/>
                                        </p:tgtEl>
                                      </p:cBhvr>
                                    </p:animEffect>
                                    <p:set>
                                      <p:cBhvr>
                                        <p:cTn id="58" dur="1" fill="hold">
                                          <p:stCondLst>
                                            <p:cond delay="74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750" fill="hold"/>
                                        <p:tgtEl>
                                          <p:spTgt spid="18"/>
                                        </p:tgtEl>
                                        <p:attrNameLst>
                                          <p:attrName>ppt_w</p:attrName>
                                        </p:attrNameLst>
                                      </p:cBhvr>
                                      <p:tavLst>
                                        <p:tav tm="0">
                                          <p:val>
                                            <p:fltVal val="0"/>
                                          </p:val>
                                        </p:tav>
                                        <p:tav tm="100000">
                                          <p:val>
                                            <p:strVal val="#ppt_w"/>
                                          </p:val>
                                        </p:tav>
                                      </p:tavLst>
                                    </p:anim>
                                    <p:anim calcmode="lin" valueType="num">
                                      <p:cBhvr>
                                        <p:cTn id="64" dur="750" fill="hold"/>
                                        <p:tgtEl>
                                          <p:spTgt spid="18"/>
                                        </p:tgtEl>
                                        <p:attrNameLst>
                                          <p:attrName>ppt_h</p:attrName>
                                        </p:attrNameLst>
                                      </p:cBhvr>
                                      <p:tavLst>
                                        <p:tav tm="0">
                                          <p:val>
                                            <p:fltVal val="0"/>
                                          </p:val>
                                        </p:tav>
                                        <p:tav tm="100000">
                                          <p:val>
                                            <p:strVal val="#ppt_h"/>
                                          </p:val>
                                        </p:tav>
                                      </p:tavLst>
                                    </p:anim>
                                    <p:animEffect transition="in" filter="fade">
                                      <p:cBhvr>
                                        <p:cTn id="65"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1"/>
      <p:bldP spid="12" grpId="2"/>
      <p:bldP spid="16" grpId="0"/>
      <p:bldP spid="16" grpId="1"/>
      <p:bldP spid="17" grpId="0"/>
      <p:bldP spid="17"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3302" t="1" r="10396" b="4449"/>
          <a:stretch/>
        </p:blipFill>
        <p:spPr>
          <a:xfrm>
            <a:off x="5020334" y="4575433"/>
            <a:ext cx="1957587" cy="1942173"/>
          </a:xfrm>
          <a:prstGeom prst="ellipse">
            <a:avLst/>
          </a:prstGeom>
          <a:ln>
            <a:noFill/>
          </a:ln>
          <a:effectLst>
            <a:softEdge rad="112500"/>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439" r="13750"/>
          <a:stretch/>
        </p:blipFill>
        <p:spPr>
          <a:xfrm>
            <a:off x="5050187" y="567961"/>
            <a:ext cx="1931079" cy="1758463"/>
          </a:xfrm>
          <a:prstGeom prst="ellipse">
            <a:avLst/>
          </a:prstGeom>
          <a:ln>
            <a:noFill/>
          </a:ln>
          <a:effectLst>
            <a:softEdge rad="112500"/>
          </a:effectLst>
        </p:spPr>
      </p:pic>
      <p:grpSp>
        <p:nvGrpSpPr>
          <p:cNvPr id="4" name="Group 3"/>
          <p:cNvGrpSpPr/>
          <p:nvPr/>
        </p:nvGrpSpPr>
        <p:grpSpPr>
          <a:xfrm>
            <a:off x="140677" y="126609"/>
            <a:ext cx="11924366" cy="6583680"/>
            <a:chOff x="140677" y="126610"/>
            <a:chExt cx="11924366" cy="6611815"/>
          </a:xfrm>
        </p:grpSpPr>
        <p:grpSp>
          <p:nvGrpSpPr>
            <p:cNvPr id="5" name="Group 4"/>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10" name="Rectangle 9"/>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6443" y="4070154"/>
            <a:ext cx="1626188" cy="2157134"/>
          </a:xfrm>
          <a:prstGeom prst="ellipse">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001" y="2104029"/>
            <a:ext cx="2190678" cy="2812831"/>
          </a:xfrm>
          <a:prstGeom prst="ellipse">
            <a:avLst/>
          </a:prstGeom>
          <a:ln>
            <a:noFill/>
          </a:ln>
          <a:effectLst>
            <a:softEdge rad="112500"/>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164" y="3839752"/>
            <a:ext cx="1693387" cy="2154217"/>
          </a:xfrm>
          <a:prstGeom prst="ellipse">
            <a:avLst/>
          </a:prstGeom>
          <a:ln>
            <a:noFill/>
          </a:ln>
          <a:effectLst>
            <a:softEdge rad="112500"/>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641" y="685880"/>
            <a:ext cx="1801880" cy="2250153"/>
          </a:xfrm>
          <a:prstGeom prst="ellipse">
            <a:avLst/>
          </a:prstGeom>
          <a:ln>
            <a:noFill/>
          </a:ln>
          <a:effectLst>
            <a:softEdge rad="112500"/>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1859" y="840715"/>
            <a:ext cx="1790794" cy="2126568"/>
          </a:xfrm>
          <a:prstGeom prst="ellipse">
            <a:avLst/>
          </a:prstGeom>
          <a:ln>
            <a:noFill/>
          </a:ln>
          <a:effectLst>
            <a:softEdge rad="112500"/>
          </a:effectLst>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29425" t="2378" r="22957"/>
          <a:stretch/>
        </p:blipFill>
        <p:spPr>
          <a:xfrm>
            <a:off x="2815062" y="789618"/>
            <a:ext cx="1993089" cy="2228761"/>
          </a:xfrm>
          <a:prstGeom prst="ellipse">
            <a:avLst/>
          </a:prstGeom>
          <a:ln>
            <a:noFill/>
          </a:ln>
          <a:effectLst>
            <a:softEdge rad="112500"/>
          </a:effectLst>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88688" y="775057"/>
            <a:ext cx="2112452" cy="2112452"/>
          </a:xfrm>
          <a:prstGeom prst="ellipse">
            <a:avLst/>
          </a:prstGeom>
          <a:ln>
            <a:noFill/>
          </a:ln>
          <a:effectLst>
            <a:softEdge rad="112500"/>
          </a:effectLst>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87187" y="4243375"/>
            <a:ext cx="1907233" cy="2106812"/>
          </a:xfrm>
          <a:prstGeom prst="ellipse">
            <a:avLst/>
          </a:prstGeom>
          <a:ln>
            <a:noFill/>
          </a:ln>
          <a:effectLst>
            <a:softEdge rad="112500"/>
          </a:effectLst>
        </p:spPr>
      </p:pic>
      <p:pic>
        <p:nvPicPr>
          <p:cNvPr id="22" name="Picture 21"/>
          <p:cNvPicPr>
            <a:picLocks noChangeAspect="1"/>
          </p:cNvPicPr>
          <p:nvPr/>
        </p:nvPicPr>
        <p:blipFill rotWithShape="1">
          <a:blip r:embed="rId13">
            <a:extLst>
              <a:ext uri="{28A0092B-C50C-407E-A947-70E740481C1C}">
                <a14:useLocalDpi xmlns:a14="http://schemas.microsoft.com/office/drawing/2010/main" val="0"/>
              </a:ext>
            </a:extLst>
          </a:blip>
          <a:srcRect l="47931" r="3028" b="444"/>
          <a:stretch/>
        </p:blipFill>
        <p:spPr>
          <a:xfrm>
            <a:off x="9323129" y="3941993"/>
            <a:ext cx="1964445" cy="2267538"/>
          </a:xfrm>
          <a:prstGeom prst="ellipse">
            <a:avLst/>
          </a:prstGeom>
          <a:ln>
            <a:noFill/>
          </a:ln>
          <a:effectLst>
            <a:softEdge rad="112500"/>
          </a:effectLst>
        </p:spPr>
      </p:pic>
      <p:sp>
        <p:nvSpPr>
          <p:cNvPr id="23" name="Rounded Rectangle 22"/>
          <p:cNvSpPr/>
          <p:nvPr/>
        </p:nvSpPr>
        <p:spPr>
          <a:xfrm>
            <a:off x="1504847" y="2486202"/>
            <a:ext cx="9184618" cy="2573042"/>
          </a:xfrm>
          <a:prstGeom prst="roundRect">
            <a:avLst/>
          </a:prstGeom>
          <a:noFill/>
          <a:effectLst>
            <a:glow rad="228600">
              <a:schemeClr val="accent6">
                <a:satMod val="175000"/>
                <a:alpha val="40000"/>
              </a:schemeClr>
            </a:glow>
            <a:outerShdw blurRad="57150" dist="19050" dir="5400000" algn="ctr" rotWithShape="0">
              <a:srgbClr val="000000">
                <a:alpha val="63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6500" b="1" dirty="0" err="1"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তথ্য</a:t>
            </a:r>
            <a:r>
              <a:rPr lang="en-US" sz="6500" b="1" dirty="0"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 ও </a:t>
            </a:r>
            <a:r>
              <a:rPr lang="en-US" sz="6500" b="1" dirty="0" err="1"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যোগাযোগ</a:t>
            </a:r>
            <a:r>
              <a:rPr lang="en-US" sz="6500" b="1" dirty="0"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500" b="1" dirty="0" err="1"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প্রযুক্তির</a:t>
            </a:r>
            <a:r>
              <a:rPr lang="en-US" sz="6500" b="1" dirty="0"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500" b="1" dirty="0" err="1"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বিকাশে</a:t>
            </a:r>
            <a:r>
              <a:rPr lang="en-US" sz="6500" b="1" dirty="0"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500" b="1" dirty="0" err="1"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উল্লেখযোগ্য</a:t>
            </a:r>
            <a:r>
              <a:rPr lang="en-US" sz="6500" b="1" dirty="0"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6500" b="1" dirty="0" err="1"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ব্যক্তিত্ব</a:t>
            </a:r>
            <a:r>
              <a:rPr lang="en-US" sz="6500" b="1" dirty="0" smtClean="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endParaRPr lang="en-US" sz="6500" b="1" dirty="0">
              <a:ln w="12700">
                <a:solidFill>
                  <a:schemeClr val="tx1"/>
                </a:solidFill>
                <a:prstDash val="solid"/>
              </a:ln>
              <a:solidFill>
                <a:srgbClr val="FFFF00"/>
              </a:solidFill>
              <a:effectLst>
                <a:glow rad="63500">
                  <a:schemeClr val="accent4">
                    <a:satMod val="175000"/>
                    <a:alpha val="40000"/>
                  </a:schemeClr>
                </a:glow>
                <a:outerShdw dist="38100" dir="2640000" algn="bl" rotWithShape="0">
                  <a:schemeClr val="tx2">
                    <a:lumMod val="75000"/>
                  </a:schemeClr>
                </a:outerShdw>
              </a:effectLst>
            </a:endParaRPr>
          </a:p>
        </p:txBody>
      </p:sp>
      <p:pic>
        <p:nvPicPr>
          <p:cNvPr id="3" name="Picture 2"/>
          <p:cNvPicPr>
            <a:picLocks noChangeAspect="1"/>
          </p:cNvPicPr>
          <p:nvPr/>
        </p:nvPicPr>
        <p:blipFill>
          <a:blip r:embed="rId14"/>
          <a:stretch>
            <a:fillRect/>
          </a:stretch>
        </p:blipFill>
        <p:spPr>
          <a:xfrm>
            <a:off x="1016216" y="23947"/>
            <a:ext cx="5560034" cy="1702440"/>
          </a:xfrm>
          <a:prstGeom prst="rect">
            <a:avLst/>
          </a:prstGeom>
        </p:spPr>
      </p:pic>
    </p:spTree>
    <p:extLst>
      <p:ext uri="{BB962C8B-B14F-4D97-AF65-F5344CB8AC3E}">
        <p14:creationId xmlns:p14="http://schemas.microsoft.com/office/powerpoint/2010/main" val="14434861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40677" y="126609"/>
            <a:ext cx="11924366" cy="6583680"/>
            <a:chOff x="140677" y="126610"/>
            <a:chExt cx="11924366" cy="6611815"/>
          </a:xfrm>
        </p:grpSpPr>
        <p:grpSp>
          <p:nvGrpSpPr>
            <p:cNvPr id="29" name="Group 28"/>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35" name="Rectangle 34"/>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grpSp>
        <p:nvGrpSpPr>
          <p:cNvPr id="13" name="Group 12"/>
          <p:cNvGrpSpPr/>
          <p:nvPr/>
        </p:nvGrpSpPr>
        <p:grpSpPr>
          <a:xfrm>
            <a:off x="574007" y="1363272"/>
            <a:ext cx="11094828" cy="4517419"/>
            <a:chOff x="595999" y="1157972"/>
            <a:chExt cx="11094828" cy="4517419"/>
          </a:xfrm>
        </p:grpSpPr>
        <p:grpSp>
          <p:nvGrpSpPr>
            <p:cNvPr id="12" name="Group 11"/>
            <p:cNvGrpSpPr/>
            <p:nvPr/>
          </p:nvGrpSpPr>
          <p:grpSpPr>
            <a:xfrm>
              <a:off x="595999" y="1157972"/>
              <a:ext cx="11094828" cy="4517419"/>
              <a:chOff x="574007" y="1187355"/>
              <a:chExt cx="11094828" cy="4517419"/>
            </a:xfrm>
          </p:grpSpPr>
          <p:sp>
            <p:nvSpPr>
              <p:cNvPr id="10" name="Rectangle 9"/>
              <p:cNvSpPr/>
              <p:nvPr/>
            </p:nvSpPr>
            <p:spPr>
              <a:xfrm>
                <a:off x="574007" y="1187355"/>
                <a:ext cx="11094828" cy="45174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8733" y="2194557"/>
                <a:ext cx="10918209" cy="3428324"/>
              </a:xfrm>
              <a:prstGeom prst="rect">
                <a:avLst/>
              </a:prstGeom>
              <a:solidFill>
                <a:srgbClr val="CDE84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68738" y="1270907"/>
                <a:ext cx="10918209" cy="830997"/>
              </a:xfrm>
              <a:prstGeom prst="rect">
                <a:avLst/>
              </a:prstGeom>
              <a:solidFill>
                <a:srgbClr val="CDE848"/>
              </a:solidFill>
              <a:ln>
                <a:solidFill>
                  <a:srgbClr val="FF0000"/>
                </a:solidFill>
              </a:ln>
            </p:spPr>
            <p:txBody>
              <a:bodyPr wrap="square" rtlCol="0">
                <a:spAutoFit/>
              </a:bodyPr>
              <a:lstStyle/>
              <a:p>
                <a:r>
                  <a:rPr lang="bn-BD" sz="4800" dirty="0" smtClean="0">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rPr>
                  <a:t>     এই পাঠ শেষে শিক্ষার্থীরা... </a:t>
                </a:r>
                <a:endParaRPr lang="en-US" sz="4800" dirty="0">
                  <a:solidFill>
                    <a:srgbClr val="002060"/>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grpSp>
        <p:grpSp>
          <p:nvGrpSpPr>
            <p:cNvPr id="17" name="Group 16"/>
            <p:cNvGrpSpPr/>
            <p:nvPr/>
          </p:nvGrpSpPr>
          <p:grpSpPr>
            <a:xfrm>
              <a:off x="711015" y="2777527"/>
              <a:ext cx="633967" cy="682839"/>
              <a:chOff x="2177189" y="1531560"/>
              <a:chExt cx="545912" cy="665382"/>
            </a:xfrm>
          </p:grpSpPr>
          <p:sp>
            <p:nvSpPr>
              <p:cNvPr id="27" name="Oval 26"/>
              <p:cNvSpPr/>
              <p:nvPr/>
            </p:nvSpPr>
            <p:spPr>
              <a:xfrm>
                <a:off x="2177189" y="1531560"/>
                <a:ext cx="545912" cy="66538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327314" y="1558857"/>
                <a:ext cx="259309" cy="624436"/>
              </a:xfrm>
              <a:prstGeom prst="ellipse">
                <a:avLst/>
              </a:prstGeom>
              <a:solidFill>
                <a:srgbClr val="C00000"/>
              </a:solid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১</a:t>
                </a:r>
                <a:endParaRPr lang="en-US" sz="4400" dirty="0">
                  <a:latin typeface="NikoshBAN" panose="02000000000000000000" pitchFamily="2" charset="0"/>
                  <a:cs typeface="NikoshBAN" panose="02000000000000000000" pitchFamily="2" charset="0"/>
                </a:endParaRPr>
              </a:p>
            </p:txBody>
          </p:sp>
        </p:grpSp>
        <p:grpSp>
          <p:nvGrpSpPr>
            <p:cNvPr id="18" name="Group 17"/>
            <p:cNvGrpSpPr/>
            <p:nvPr/>
          </p:nvGrpSpPr>
          <p:grpSpPr>
            <a:xfrm>
              <a:off x="711015" y="3741020"/>
              <a:ext cx="633967" cy="682839"/>
              <a:chOff x="2177189" y="1531560"/>
              <a:chExt cx="545912" cy="665382"/>
            </a:xfrm>
          </p:grpSpPr>
          <p:sp>
            <p:nvSpPr>
              <p:cNvPr id="25" name="Oval 24"/>
              <p:cNvSpPr/>
              <p:nvPr/>
            </p:nvSpPr>
            <p:spPr>
              <a:xfrm>
                <a:off x="2177189" y="1531560"/>
                <a:ext cx="545912" cy="66538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327314" y="1558857"/>
                <a:ext cx="259309" cy="624436"/>
              </a:xfrm>
              <a:prstGeom prst="ellipse">
                <a:avLst/>
              </a:prstGeom>
              <a:solidFill>
                <a:srgbClr val="C00000"/>
              </a:solid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anose="02000000000000000000" pitchFamily="2" charset="0"/>
                    <a:cs typeface="NikoshBAN" panose="02000000000000000000" pitchFamily="2" charset="0"/>
                  </a:rPr>
                  <a:t>২</a:t>
                </a:r>
                <a:endParaRPr lang="en-US" sz="2000" dirty="0">
                  <a:latin typeface="NikoshBAN" panose="02000000000000000000" pitchFamily="2" charset="0"/>
                  <a:cs typeface="NikoshBAN" panose="02000000000000000000" pitchFamily="2" charset="0"/>
                </a:endParaRPr>
              </a:p>
            </p:txBody>
          </p:sp>
        </p:grpSp>
        <p:sp>
          <p:nvSpPr>
            <p:cNvPr id="20" name="Rectangle 19"/>
            <p:cNvSpPr/>
            <p:nvPr/>
          </p:nvSpPr>
          <p:spPr>
            <a:xfrm>
              <a:off x="1411960" y="2858383"/>
              <a:ext cx="10147686" cy="53895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তথ্য</a:t>
              </a:r>
              <a:r>
                <a:rPr lang="bn-BD" sz="3100" dirty="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ও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যোগাযোগ</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প্রযুক্তি</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সংশ্লিষ্ট</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ব্যক্তিবর্গের</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জন্ম</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ও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পরিচয়</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সম্পর্কে</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বলতে</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পারবে</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a:t>
              </a:r>
            </a:p>
          </p:txBody>
        </p:sp>
        <p:sp>
          <p:nvSpPr>
            <p:cNvPr id="22" name="Rectangle 21"/>
            <p:cNvSpPr/>
            <p:nvPr/>
          </p:nvSpPr>
          <p:spPr>
            <a:xfrm>
              <a:off x="1412535" y="3830866"/>
              <a:ext cx="10147686" cy="53895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তথ্য</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ও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যোগাযোগ</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প্রযুক্তি</a:t>
              </a:r>
              <a:r>
                <a:rPr lang="bn-BD" sz="3100" dirty="0" smtClean="0">
                  <a:solidFill>
                    <a:schemeClr val="tx1"/>
                  </a:solidFill>
                  <a:effectLst>
                    <a:glow rad="228600">
                      <a:schemeClr val="accent1">
                        <a:satMod val="175000"/>
                        <a:alpha val="40000"/>
                      </a:schemeClr>
                    </a:glow>
                  </a:effectLst>
                  <a:latin typeface="NikoshBAN" pitchFamily="2" charset="0"/>
                  <a:cs typeface="NikoshBAN" pitchFamily="2" charset="0"/>
                </a:rPr>
                <a:t>র বিকাশে</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সংশ্লিষ্ট</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ব্যক্তিবর্গের</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অবদান</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বর্ণনা</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করতে</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 </a:t>
              </a:r>
              <a:r>
                <a:rPr lang="en-US" sz="3100" dirty="0" err="1" smtClean="0">
                  <a:solidFill>
                    <a:schemeClr val="tx1"/>
                  </a:solidFill>
                  <a:effectLst>
                    <a:glow rad="228600">
                      <a:schemeClr val="accent1">
                        <a:satMod val="175000"/>
                        <a:alpha val="40000"/>
                      </a:schemeClr>
                    </a:glow>
                  </a:effectLst>
                  <a:latin typeface="NikoshBAN" pitchFamily="2" charset="0"/>
                  <a:cs typeface="NikoshBAN" pitchFamily="2" charset="0"/>
                </a:rPr>
                <a:t>পারবে</a:t>
              </a:r>
              <a:r>
                <a:rPr lang="en-US" sz="3100" dirty="0" smtClean="0">
                  <a:solidFill>
                    <a:schemeClr val="tx1"/>
                  </a:solidFill>
                  <a:effectLst>
                    <a:glow rad="228600">
                      <a:schemeClr val="accent1">
                        <a:satMod val="175000"/>
                        <a:alpha val="40000"/>
                      </a:schemeClr>
                    </a:glow>
                  </a:effectLst>
                  <a:latin typeface="NikoshBAN" pitchFamily="2" charset="0"/>
                  <a:cs typeface="NikoshBAN" pitchFamily="2" charset="0"/>
                </a:rPr>
                <a:t>।</a:t>
              </a:r>
              <a:endParaRPr lang="en-US" sz="3100" dirty="0">
                <a:solidFill>
                  <a:schemeClr val="tx1"/>
                </a:solidFill>
                <a:effectLst>
                  <a:glow rad="228600">
                    <a:schemeClr val="accent1">
                      <a:satMod val="175000"/>
                      <a:alpha val="40000"/>
                    </a:schemeClr>
                  </a:glow>
                </a:effectLst>
                <a:latin typeface="NikoshBAN" pitchFamily="2" charset="0"/>
                <a:cs typeface="NikoshBAN" pitchFamily="2" charset="0"/>
              </a:endParaRPr>
            </a:p>
          </p:txBody>
        </p:sp>
      </p:grpSp>
      <p:sp>
        <p:nvSpPr>
          <p:cNvPr id="14" name="Rounded Rectangle 13"/>
          <p:cNvSpPr/>
          <p:nvPr/>
        </p:nvSpPr>
        <p:spPr>
          <a:xfrm>
            <a:off x="2863405" y="498084"/>
            <a:ext cx="6441744" cy="76671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dirty="0" err="1" smtClean="0">
                <a:ln>
                  <a:solidFill>
                    <a:srgbClr val="FFFF00"/>
                  </a:solidFill>
                </a:ln>
                <a:solidFill>
                  <a:srgbClr val="002060"/>
                </a:solidFill>
                <a:latin typeface="NikoshBAN" panose="02000000000000000000" pitchFamily="2" charset="0"/>
                <a:cs typeface="NikoshBAN" panose="02000000000000000000" pitchFamily="2" charset="0"/>
              </a:rPr>
              <a:t>শিখনফল</a:t>
            </a:r>
            <a:r>
              <a:rPr lang="en-US" sz="5400" b="1" dirty="0" smtClean="0">
                <a:ln>
                  <a:solidFill>
                    <a:srgbClr val="FFFF00"/>
                  </a:solidFill>
                </a:ln>
                <a:solidFill>
                  <a:srgbClr val="002060"/>
                </a:solidFill>
                <a:latin typeface="NikoshBAN" panose="02000000000000000000" pitchFamily="2" charset="0"/>
                <a:cs typeface="NikoshBAN" panose="02000000000000000000" pitchFamily="2" charset="0"/>
              </a:rPr>
              <a:t> </a:t>
            </a:r>
            <a:endParaRPr lang="en-US" sz="5400" b="1" dirty="0">
              <a:ln>
                <a:solidFill>
                  <a:srgbClr val="FFFF00"/>
                </a:solidFill>
              </a:ln>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475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69446" y="638170"/>
            <a:ext cx="2690431" cy="327088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4875" t="1728" r="2229"/>
          <a:stretch/>
        </p:blipFill>
        <p:spPr>
          <a:xfrm>
            <a:off x="597809" y="1099897"/>
            <a:ext cx="4846545" cy="3418030"/>
          </a:xfrm>
          <a:prstGeom prst="rect">
            <a:avLst/>
          </a:prstGeom>
        </p:spPr>
      </p:pic>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sp>
        <p:nvSpPr>
          <p:cNvPr id="12" name="Rounded Rectangle 11"/>
          <p:cNvSpPr/>
          <p:nvPr/>
        </p:nvSpPr>
        <p:spPr>
          <a:xfrm>
            <a:off x="1104221" y="4675919"/>
            <a:ext cx="3673840" cy="5180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ডিফারেনস ইঞ্জিন </a:t>
            </a:r>
            <a:endParaRPr lang="en-US" sz="3600" dirty="0">
              <a:solidFill>
                <a:srgbClr val="002060"/>
              </a:solidFill>
              <a:latin typeface="NikoshBAN" panose="02000000000000000000" pitchFamily="2" charset="0"/>
              <a:cs typeface="NikoshBAN" panose="02000000000000000000" pitchFamily="2" charset="0"/>
            </a:endParaRPr>
          </a:p>
        </p:txBody>
      </p:sp>
      <p:sp>
        <p:nvSpPr>
          <p:cNvPr id="13" name="Rounded Rectangle 12"/>
          <p:cNvSpPr/>
          <p:nvPr/>
        </p:nvSpPr>
        <p:spPr>
          <a:xfrm>
            <a:off x="5676404" y="3840686"/>
            <a:ext cx="5913477" cy="2446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smtClean="0">
                <a:solidFill>
                  <a:srgbClr val="002060"/>
                </a:solidFill>
                <a:latin typeface="NikoshBAN" panose="02000000000000000000" pitchFamily="2" charset="0"/>
                <a:cs typeface="NikoshBAN" panose="02000000000000000000" pitchFamily="2" charset="0"/>
              </a:rPr>
              <a:t>আধুনিক কম্পিউটারের জনক ইংরেজ প্রকৌশলী ও গণিতবিদ চার্লস ব্যাবেজ</a:t>
            </a:r>
            <a:r>
              <a:rPr lang="en-US" sz="3200" dirty="0" smtClean="0">
                <a:solidFill>
                  <a:srgbClr val="002060"/>
                </a:solidFill>
                <a:latin typeface="NikoshBAN" panose="02000000000000000000" pitchFamily="2" charset="0"/>
                <a:cs typeface="NikoshBAN" panose="02000000000000000000" pitchFamily="2" charset="0"/>
              </a:rPr>
              <a:t> (</a:t>
            </a:r>
            <a:r>
              <a:rPr lang="en-US" sz="2800" dirty="0" smtClean="0">
                <a:solidFill>
                  <a:srgbClr val="002060"/>
                </a:solidFill>
                <a:latin typeface="NikoshBAN" panose="02000000000000000000" pitchFamily="2" charset="0"/>
                <a:cs typeface="NikoshBAN" panose="02000000000000000000" pitchFamily="2" charset="0"/>
              </a:rPr>
              <a:t>Charles Babbage</a:t>
            </a:r>
            <a:r>
              <a:rPr lang="en-US" sz="3200" dirty="0" smtClean="0">
                <a:solidFill>
                  <a:srgbClr val="002060"/>
                </a:solidFill>
                <a:latin typeface="NikoshBAN" panose="02000000000000000000" pitchFamily="2" charset="0"/>
                <a:cs typeface="NikoshBAN" panose="02000000000000000000" pitchFamily="2" charset="0"/>
              </a:rPr>
              <a:t>)</a:t>
            </a:r>
            <a:r>
              <a:rPr lang="bn-BD" sz="3200" dirty="0" smtClean="0">
                <a:solidFill>
                  <a:srgbClr val="002060"/>
                </a:solidFill>
                <a:latin typeface="NikoshBAN" panose="02000000000000000000" pitchFamily="2" charset="0"/>
                <a:cs typeface="NikoshBAN" panose="02000000000000000000" pitchFamily="2" charset="0"/>
              </a:rPr>
              <a:t> (জন্ম-১৭৯১, মৃত্যু-১৮৭১)। তিনিই প্রথম ডিফারেনস </a:t>
            </a:r>
            <a:r>
              <a:rPr lang="bn-BD" sz="3200" dirty="0">
                <a:solidFill>
                  <a:srgbClr val="002060"/>
                </a:solidFill>
                <a:latin typeface="NikoshBAN" panose="02000000000000000000" pitchFamily="2" charset="0"/>
                <a:cs typeface="NikoshBAN" panose="02000000000000000000" pitchFamily="2" charset="0"/>
              </a:rPr>
              <a:t>ইঞ্জিন </a:t>
            </a:r>
            <a:r>
              <a:rPr lang="bn-BD" sz="3200" dirty="0" smtClean="0">
                <a:solidFill>
                  <a:srgbClr val="002060"/>
                </a:solidFill>
                <a:latin typeface="NikoshBAN" panose="02000000000000000000" pitchFamily="2" charset="0"/>
                <a:cs typeface="NikoshBAN" panose="02000000000000000000" pitchFamily="2" charset="0"/>
              </a:rPr>
              <a:t>নামে একটি গণনা যন্ত্র তৈরি করেন।</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3565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126609"/>
            <a:ext cx="11924366" cy="6583680"/>
            <a:chOff x="140677" y="126610"/>
            <a:chExt cx="11924366" cy="6611815"/>
          </a:xfrm>
        </p:grpSpPr>
        <p:grpSp>
          <p:nvGrpSpPr>
            <p:cNvPr id="3" name="Group 2"/>
            <p:cNvGrpSpPr/>
            <p:nvPr/>
          </p:nvGrpSpPr>
          <p:grpSpPr>
            <a:xfrm>
              <a:off x="140677" y="126610"/>
              <a:ext cx="11924366" cy="6611815"/>
              <a:chOff x="122833" y="109182"/>
              <a:chExt cx="11928142" cy="6646460"/>
            </a:xfrm>
            <a:noFill/>
            <a:effectLst>
              <a:glow rad="63500">
                <a:schemeClr val="accent3">
                  <a:satMod val="175000"/>
                  <a:alpha val="40000"/>
                </a:schemeClr>
              </a:glow>
            </a:effectLst>
          </p:grpSpPr>
          <p:sp>
            <p:nvSpPr>
              <p:cNvPr id="8" name="Rectangle 7"/>
              <p:cNvSpPr/>
              <p:nvPr/>
            </p:nvSpPr>
            <p:spPr>
              <a:xfrm>
                <a:off x="122833" y="109182"/>
                <a:ext cx="11928142" cy="6646460"/>
              </a:xfrm>
              <a:prstGeom prst="rect">
                <a:avLst/>
              </a:prstGeom>
              <a:grpFill/>
              <a:ln w="228600" cmpd="sng">
                <a:solidFill>
                  <a:srgbClr val="33CC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7986" y="348494"/>
                <a:ext cx="11468800" cy="6191152"/>
              </a:xfrm>
              <a:prstGeom prst="rect">
                <a:avLst/>
              </a:prstGeom>
              <a:grpFill/>
              <a:ln w="38100" cmpd="sng">
                <a:solidFill>
                  <a:srgbClr val="CC0066"/>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017" y="5521609"/>
              <a:ext cx="1442818" cy="899607"/>
            </a:xfrm>
            <a:prstGeom prst="ellipse">
              <a:avLst/>
            </a:prstGeom>
            <a:ln>
              <a:solidFill>
                <a:srgbClr val="33CC33"/>
              </a:solidFill>
            </a:ln>
            <a:effectLst>
              <a:softEdge rad="112500"/>
            </a:effec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4966" y="5521609"/>
              <a:ext cx="1555846" cy="885959"/>
            </a:xfrm>
            <a:prstGeom prst="ellipse">
              <a:avLst/>
            </a:prstGeom>
            <a:ln>
              <a:solidFill>
                <a:srgbClr val="33CC33"/>
              </a:solidFill>
            </a:ln>
            <a:effectLst>
              <a:softEdge rad="112500"/>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0226016" y="498084"/>
              <a:ext cx="1456467" cy="941432"/>
            </a:xfrm>
            <a:prstGeom prst="ellipse">
              <a:avLst/>
            </a:prstGeom>
            <a:ln>
              <a:solidFill>
                <a:srgbClr val="33CC33"/>
              </a:solidFill>
            </a:ln>
            <a:effectLst>
              <a:softEdge rad="112500"/>
            </a:effectLst>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504963" y="498084"/>
              <a:ext cx="1555847" cy="941432"/>
            </a:xfrm>
            <a:prstGeom prst="ellipse">
              <a:avLst/>
            </a:prstGeom>
            <a:ln>
              <a:solidFill>
                <a:srgbClr val="33CC33"/>
              </a:solidFill>
            </a:ln>
            <a:effectLst>
              <a:softEdge rad="112500"/>
            </a:effectLst>
          </p:spPr>
        </p:pic>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929" y="575315"/>
            <a:ext cx="2841994" cy="285468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6572" t="2013" r="14969"/>
          <a:stretch/>
        </p:blipFill>
        <p:spPr>
          <a:xfrm flipH="1">
            <a:off x="1023848" y="1081826"/>
            <a:ext cx="2994359" cy="4143947"/>
          </a:xfrm>
          <a:prstGeom prst="rect">
            <a:avLst/>
          </a:prstGeom>
        </p:spPr>
      </p:pic>
      <p:sp>
        <p:nvSpPr>
          <p:cNvPr id="12" name="Rounded Rectangle 11"/>
          <p:cNvSpPr/>
          <p:nvPr/>
        </p:nvSpPr>
        <p:spPr>
          <a:xfrm>
            <a:off x="4120941" y="3609905"/>
            <a:ext cx="7309059" cy="245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কবি লর্ড বায়রনের কন্যা অ্যাডা লাভলেস (</a:t>
            </a:r>
            <a:r>
              <a:rPr lang="en-US" sz="2800" dirty="0" smtClean="0">
                <a:solidFill>
                  <a:srgbClr val="002060"/>
                </a:solidFill>
                <a:latin typeface="NikoshBAN" panose="02000000000000000000" pitchFamily="2" charset="0"/>
                <a:cs typeface="NikoshBAN" panose="02000000000000000000" pitchFamily="2" charset="0"/>
              </a:rPr>
              <a:t>Ada Lovelace</a:t>
            </a:r>
            <a:r>
              <a:rPr lang="bn-BD" sz="3200" dirty="0" smtClean="0">
                <a:solidFill>
                  <a:srgbClr val="002060"/>
                </a:solidFill>
                <a:latin typeface="NikoshBAN" panose="02000000000000000000" pitchFamily="2" charset="0"/>
                <a:cs typeface="NikoshBAN" panose="02000000000000000000" pitchFamily="2" charset="0"/>
              </a:rPr>
              <a:t>)</a:t>
            </a:r>
            <a:r>
              <a:rPr lang="en-US"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(জন্ম-১৮১৫, মৃত্যু-১৮৫২)। ১৮৩৩ সালে চার্লস ব্যাবেজের সঙ্গে তার দেখা হলে তিনি </a:t>
            </a:r>
            <a:r>
              <a:rPr lang="bn-BD" sz="3200" dirty="0">
                <a:solidFill>
                  <a:srgbClr val="002060"/>
                </a:solidFill>
                <a:latin typeface="NikoshBAN" panose="02000000000000000000" pitchFamily="2" charset="0"/>
                <a:cs typeface="NikoshBAN" panose="02000000000000000000" pitchFamily="2" charset="0"/>
              </a:rPr>
              <a:t>চার্লস ব্যাবেজের </a:t>
            </a:r>
            <a:r>
              <a:rPr lang="bn-BD" sz="3200" dirty="0" smtClean="0">
                <a:solidFill>
                  <a:srgbClr val="002060"/>
                </a:solidFill>
                <a:latin typeface="NikoshBAN" panose="02000000000000000000" pitchFamily="2" charset="0"/>
                <a:cs typeface="NikoshBAN" panose="02000000000000000000" pitchFamily="2" charset="0"/>
              </a:rPr>
              <a:t>এনালিটিক্যাল ইঞ্জিনকে কাজে লাগানোর জন্য প্রোগ্রামিং এর ধারণা সামনে নিয়ে আসেন।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1906835"/>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
</p:tagLst>
</file>

<file path=ppt/tags/tag2.xml><?xml version="1.0" encoding="utf-8"?>
<p:tagLst xmlns:a="http://schemas.openxmlformats.org/drawingml/2006/main" xmlns:r="http://schemas.openxmlformats.org/officeDocument/2006/relationships" xmlns:p="http://schemas.openxmlformats.org/presentationml/2006/main">
  <p:tag name="TIMING" val="|3.7|4.7"/>
</p:tagLst>
</file>

<file path=ppt/tags/tag3.xml><?xml version="1.0" encoding="utf-8"?>
<p:tagLst xmlns:a="http://schemas.openxmlformats.org/drawingml/2006/main" xmlns:r="http://schemas.openxmlformats.org/officeDocument/2006/relationships" xmlns:p="http://schemas.openxmlformats.org/presentationml/2006/main">
  <p:tag name="TIMING" val="|4.9|2.8"/>
</p:tagLst>
</file>

<file path=ppt/tags/tag4.xml><?xml version="1.0" encoding="utf-8"?>
<p:tagLst xmlns:a="http://schemas.openxmlformats.org/drawingml/2006/main" xmlns:r="http://schemas.openxmlformats.org/officeDocument/2006/relationships" xmlns:p="http://schemas.openxmlformats.org/presentationml/2006/main">
  <p:tag name="TIMING" val="|16.4|2.9"/>
</p:tagLst>
</file>

<file path=ppt/tags/tag5.xml><?xml version="1.0" encoding="utf-8"?>
<p:tagLst xmlns:a="http://schemas.openxmlformats.org/drawingml/2006/main" xmlns:r="http://schemas.openxmlformats.org/officeDocument/2006/relationships" xmlns:p="http://schemas.openxmlformats.org/presentationml/2006/main">
  <p:tag name="TIMING" val="|2.2|2.1|2"/>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1|1.5|3.7|4.4|3|2.7|2.7"/>
</p:tagLst>
</file>

<file path=ppt/tags/tag8.xml><?xml version="1.0" encoding="utf-8"?>
<p:tagLst xmlns:a="http://schemas.openxmlformats.org/drawingml/2006/main" xmlns:r="http://schemas.openxmlformats.org/officeDocument/2006/relationships" xmlns:p="http://schemas.openxmlformats.org/presentationml/2006/main">
  <p:tag name="TIMING" val="|8.5"/>
</p:tagLst>
</file>

<file path=ppt/tags/tag9.xml><?xml version="1.0" encoding="utf-8"?>
<p:tagLst xmlns:a="http://schemas.openxmlformats.org/drawingml/2006/main" xmlns:r="http://schemas.openxmlformats.org/officeDocument/2006/relationships" xmlns:p="http://schemas.openxmlformats.org/presentationml/2006/main">
  <p:tag name="TIMING" val="|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658</Words>
  <Application>Microsoft Office PowerPoint</Application>
  <PresentationFormat>Widescreen</PresentationFormat>
  <Paragraphs>81</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সবাইকে ধন্যবাদ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158</cp:revision>
  <dcterms:created xsi:type="dcterms:W3CDTF">2021-04-30T05:27:30Z</dcterms:created>
  <dcterms:modified xsi:type="dcterms:W3CDTF">2021-06-01T08:10:04Z</dcterms:modified>
</cp:coreProperties>
</file>