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94" r:id="rId2"/>
    <p:sldId id="295" r:id="rId3"/>
    <p:sldId id="273" r:id="rId4"/>
    <p:sldId id="263" r:id="rId5"/>
    <p:sldId id="257" r:id="rId6"/>
    <p:sldId id="258" r:id="rId7"/>
    <p:sldId id="259" r:id="rId8"/>
    <p:sldId id="322" r:id="rId9"/>
    <p:sldId id="325" r:id="rId10"/>
    <p:sldId id="323" r:id="rId11"/>
    <p:sldId id="326" r:id="rId12"/>
    <p:sldId id="329" r:id="rId13"/>
    <p:sldId id="327" r:id="rId14"/>
    <p:sldId id="328" r:id="rId15"/>
    <p:sldId id="334" r:id="rId16"/>
    <p:sldId id="297" r:id="rId17"/>
    <p:sldId id="298" r:id="rId18"/>
    <p:sldId id="299" r:id="rId19"/>
    <p:sldId id="301" r:id="rId20"/>
    <p:sldId id="318" r:id="rId21"/>
    <p:sldId id="317" r:id="rId22"/>
    <p:sldId id="320" r:id="rId23"/>
    <p:sldId id="321" r:id="rId24"/>
    <p:sldId id="330" r:id="rId25"/>
    <p:sldId id="332" r:id="rId26"/>
    <p:sldId id="333" r:id="rId27"/>
    <p:sldId id="268" r:id="rId28"/>
    <p:sldId id="269" r:id="rId29"/>
    <p:sldId id="270" r:id="rId30"/>
    <p:sldId id="27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B08-7615-45AD-8207-8643B5F9D2B8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E7316C-17A5-46D0-926C-5BE34852F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B08-7615-45AD-8207-8643B5F9D2B8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316C-17A5-46D0-926C-5BE34852F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B08-7615-45AD-8207-8643B5F9D2B8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316C-17A5-46D0-926C-5BE34852F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B08-7615-45AD-8207-8643B5F9D2B8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E7316C-17A5-46D0-926C-5BE34852F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B08-7615-45AD-8207-8643B5F9D2B8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316C-17A5-46D0-926C-5BE34852F7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B08-7615-45AD-8207-8643B5F9D2B8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316C-17A5-46D0-926C-5BE34852F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B08-7615-45AD-8207-8643B5F9D2B8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E7316C-17A5-46D0-926C-5BE34852F7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B08-7615-45AD-8207-8643B5F9D2B8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316C-17A5-46D0-926C-5BE34852F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B08-7615-45AD-8207-8643B5F9D2B8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316C-17A5-46D0-926C-5BE34852F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B08-7615-45AD-8207-8643B5F9D2B8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316C-17A5-46D0-926C-5BE34852F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B08-7615-45AD-8207-8643B5F9D2B8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316C-17A5-46D0-926C-5BE34852F7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4E9B08-7615-45AD-8207-8643B5F9D2B8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E7316C-17A5-46D0-926C-5BE34852F7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685800"/>
            <a:ext cx="1847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9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SC_1159-01-768x51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7000" y="990600"/>
            <a:ext cx="425148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685800"/>
            <a:ext cx="2574744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মাদকাসক্তির কারণ</a:t>
            </a:r>
            <a:endParaRPr lang="en-US" sz="3200" dirty="0"/>
          </a:p>
        </p:txBody>
      </p:sp>
      <p:pic>
        <p:nvPicPr>
          <p:cNvPr id="16" name="Picture 15" descr="বেকারত্ব-768x4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676400"/>
            <a:ext cx="4219955" cy="4724400"/>
          </a:xfrm>
          <a:prstGeom prst="rect">
            <a:avLst/>
          </a:prstGeom>
        </p:spPr>
      </p:pic>
      <p:pic>
        <p:nvPicPr>
          <p:cNvPr id="18" name="Picture 17" descr="family20190611132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76400"/>
            <a:ext cx="3886200" cy="4648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685800"/>
            <a:ext cx="2574744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মাদকাসক্তির কারণ</a:t>
            </a:r>
            <a:endParaRPr lang="en-US" sz="3200" dirty="0"/>
          </a:p>
        </p:txBody>
      </p:sp>
      <p:pic>
        <p:nvPicPr>
          <p:cNvPr id="5" name="Picture 4" descr="118924_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038600"/>
            <a:ext cx="6781800" cy="2457450"/>
          </a:xfrm>
          <a:prstGeom prst="rect">
            <a:avLst/>
          </a:prstGeom>
        </p:spPr>
      </p:pic>
      <p:pic>
        <p:nvPicPr>
          <p:cNvPr id="6" name="Picture 5" descr="Children-are-becoming-'de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524000"/>
            <a:ext cx="6858000" cy="2286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381000"/>
            <a:ext cx="257474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মাদকাসক্তির কারণ</a:t>
            </a:r>
            <a:endParaRPr lang="en-US" sz="3200" dirty="0"/>
          </a:p>
        </p:txBody>
      </p:sp>
      <p:sp>
        <p:nvSpPr>
          <p:cNvPr id="4" name="Snip Diagonal Corner Rectangle 3"/>
          <p:cNvSpPr/>
          <p:nvPr/>
        </p:nvSpPr>
        <p:spPr>
          <a:xfrm>
            <a:off x="4800600" y="4191000"/>
            <a:ext cx="4038600" cy="2209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বস্তির পরিবেশ ,সঙ্গদোষে ও অভাবের তাড়নায় বস্তির শিশু-কিশোরেরা মাদকাসক্তিতে জড়িয়ে পড়ে।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5689115_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4114800" cy="2647950"/>
          </a:xfrm>
          <a:prstGeom prst="rect">
            <a:avLst/>
          </a:prstGeom>
        </p:spPr>
      </p:pic>
      <p:pic>
        <p:nvPicPr>
          <p:cNvPr id="6" name="Picture 5" descr="child-1120170612110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95400"/>
            <a:ext cx="3571875" cy="2590800"/>
          </a:xfrm>
          <a:prstGeom prst="rect">
            <a:avLst/>
          </a:prstGeom>
        </p:spPr>
      </p:pic>
      <p:pic>
        <p:nvPicPr>
          <p:cNvPr id="7" name="Picture 6" descr="202853KK_Dhaka360_18-09-26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070223"/>
            <a:ext cx="4343400" cy="262232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685800"/>
            <a:ext cx="257795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মাদকাসক্তির প্রভাব</a:t>
            </a:r>
            <a:endParaRPr lang="en-US" sz="3200" dirty="0"/>
          </a:p>
        </p:txBody>
      </p:sp>
      <p:pic>
        <p:nvPicPr>
          <p:cNvPr id="7" name="Picture 6" descr="61624-hafani25-7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4038600" cy="2514600"/>
          </a:xfrm>
          <a:prstGeom prst="rect">
            <a:avLst/>
          </a:prstGeom>
        </p:spPr>
      </p:pic>
      <p:pic>
        <p:nvPicPr>
          <p:cNvPr id="8" name="Picture 7" descr="202742cancer-is-not-a-disease-but-a-busin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038600"/>
            <a:ext cx="3936210" cy="2376487"/>
          </a:xfrm>
          <a:prstGeom prst="rect">
            <a:avLst/>
          </a:prstGeom>
        </p:spPr>
      </p:pic>
      <p:pic>
        <p:nvPicPr>
          <p:cNvPr id="9" name="Picture 8" descr="1551803799_heart-d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886200"/>
            <a:ext cx="4052887" cy="2671762"/>
          </a:xfrm>
          <a:prstGeom prst="rect">
            <a:avLst/>
          </a:prstGeom>
        </p:spPr>
      </p:pic>
      <p:pic>
        <p:nvPicPr>
          <p:cNvPr id="10" name="Picture 9" descr="gh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371600"/>
            <a:ext cx="4495800" cy="2590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685800"/>
            <a:ext cx="257795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মাদকাসক্তির প্রভাব</a:t>
            </a:r>
            <a:endParaRPr lang="en-US" sz="3200" dirty="0"/>
          </a:p>
        </p:txBody>
      </p:sp>
      <p:pic>
        <p:nvPicPr>
          <p:cNvPr id="10" name="Picture 9" descr="FB_IMG_161534846914531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600200"/>
            <a:ext cx="4419600" cy="4800600"/>
          </a:xfrm>
          <a:prstGeom prst="rect">
            <a:avLst/>
          </a:prstGeom>
        </p:spPr>
      </p:pic>
      <p:pic>
        <p:nvPicPr>
          <p:cNvPr id="11" name="Picture 10" descr="image-323749-15941624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00200"/>
            <a:ext cx="4038600" cy="486089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228600"/>
            <a:ext cx="257795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মাদকাসক্তির প্রভাব</a:t>
            </a:r>
            <a:endParaRPr lang="en-US" sz="3200" dirty="0"/>
          </a:p>
        </p:txBody>
      </p:sp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1"/>
            <a:ext cx="8382000" cy="5715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685800"/>
            <a:ext cx="257795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মাদকাসক্তির প্রভাব</a:t>
            </a:r>
            <a:endParaRPr lang="en-US" sz="3200" dirty="0"/>
          </a:p>
        </p:txBody>
      </p:sp>
      <p:pic>
        <p:nvPicPr>
          <p:cNvPr id="4" name="Picture 3" descr="03-01-201907061357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447800"/>
            <a:ext cx="4419600" cy="2286000"/>
          </a:xfrm>
          <a:prstGeom prst="rect">
            <a:avLst/>
          </a:prstGeom>
        </p:spPr>
      </p:pic>
      <p:pic>
        <p:nvPicPr>
          <p:cNvPr id="8" name="Picture 7" descr="15268269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886200"/>
            <a:ext cx="4572000" cy="2209800"/>
          </a:xfrm>
          <a:prstGeom prst="rect">
            <a:avLst/>
          </a:prstGeom>
        </p:spPr>
      </p:pic>
      <p:pic>
        <p:nvPicPr>
          <p:cNvPr id="11" name="Picture 10" descr="FB_IMG_161448940502093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581400"/>
            <a:ext cx="3810000" cy="2514600"/>
          </a:xfrm>
          <a:prstGeom prst="rect">
            <a:avLst/>
          </a:prstGeom>
        </p:spPr>
      </p:pic>
      <p:pic>
        <p:nvPicPr>
          <p:cNvPr id="12" name="Picture 11" descr="image_750x_5fbffac9ec3b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447800"/>
            <a:ext cx="3810000" cy="2057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381000"/>
            <a:ext cx="257795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মাদকাসক্তির প্রভাব</a:t>
            </a:r>
            <a:endParaRPr lang="en-US" sz="3200" dirty="0"/>
          </a:p>
        </p:txBody>
      </p:sp>
      <p:pic>
        <p:nvPicPr>
          <p:cNvPr id="5" name="Picture 4" descr="zk7o7V_15124874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066801"/>
            <a:ext cx="4528384" cy="2438400"/>
          </a:xfrm>
          <a:prstGeom prst="rect">
            <a:avLst/>
          </a:prstGeom>
        </p:spPr>
      </p:pic>
      <p:pic>
        <p:nvPicPr>
          <p:cNvPr id="6" name="Picture 5" descr="-অপরাধ-201907061350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4114800" cy="2438400"/>
          </a:xfrm>
          <a:prstGeom prst="rect">
            <a:avLst/>
          </a:prstGeom>
        </p:spPr>
      </p:pic>
      <p:pic>
        <p:nvPicPr>
          <p:cNvPr id="7" name="Picture 6" descr="maxresdefault-768x4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733800"/>
            <a:ext cx="4495800" cy="2667000"/>
          </a:xfrm>
          <a:prstGeom prst="rect">
            <a:avLst/>
          </a:prstGeom>
        </p:spPr>
      </p:pic>
      <p:pic>
        <p:nvPicPr>
          <p:cNvPr id="8" name="Picture 7" descr="barrackpore-780x4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810000"/>
            <a:ext cx="4114800" cy="26479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533400"/>
            <a:ext cx="257795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মাদকাসক্তির প্রভাব</a:t>
            </a:r>
            <a:endParaRPr lang="en-US" sz="3200" dirty="0"/>
          </a:p>
        </p:txBody>
      </p:sp>
      <p:pic>
        <p:nvPicPr>
          <p:cNvPr id="4" name="Picture 3" descr="bijoy-nogor-01201311152018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95400"/>
            <a:ext cx="3952875" cy="2519220"/>
          </a:xfrm>
          <a:prstGeom prst="rect">
            <a:avLst/>
          </a:prstGeom>
        </p:spPr>
      </p:pic>
      <p:pic>
        <p:nvPicPr>
          <p:cNvPr id="5" name="Picture 4" descr="202853KK_Dhaka360_18-09-26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038600"/>
            <a:ext cx="4038600" cy="2346293"/>
          </a:xfrm>
          <a:prstGeom prst="rect">
            <a:avLst/>
          </a:prstGeom>
        </p:spPr>
      </p:pic>
      <p:pic>
        <p:nvPicPr>
          <p:cNvPr id="7" name="Picture 6" descr="118924_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038600"/>
            <a:ext cx="4495800" cy="2457450"/>
          </a:xfrm>
          <a:prstGeom prst="rect">
            <a:avLst/>
          </a:prstGeom>
        </p:spPr>
      </p:pic>
      <p:pic>
        <p:nvPicPr>
          <p:cNvPr id="8" name="Picture 7" descr="Children-are-becoming-'de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219200"/>
            <a:ext cx="4419600" cy="25908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04800"/>
            <a:ext cx="57912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মাদকাসক্তির প্রতিরোধমূলক ব্যবস্থা</a:t>
            </a:r>
            <a:endParaRPr lang="en-US" sz="3200" dirty="0"/>
          </a:p>
        </p:txBody>
      </p:sp>
      <p:pic>
        <p:nvPicPr>
          <p:cNvPr id="4" name="Picture 3" descr="228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0"/>
            <a:ext cx="4038600" cy="2857500"/>
          </a:xfrm>
          <a:prstGeom prst="rect">
            <a:avLst/>
          </a:prstGeom>
        </p:spPr>
      </p:pic>
      <p:pic>
        <p:nvPicPr>
          <p:cNvPr id="5" name="Picture 4" descr="tahmi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295400"/>
            <a:ext cx="4495800" cy="2428875"/>
          </a:xfrm>
          <a:prstGeom prst="rect">
            <a:avLst/>
          </a:prstGeom>
        </p:spPr>
      </p:pic>
      <p:pic>
        <p:nvPicPr>
          <p:cNvPr id="6" name="Picture 5" descr="bb-19112213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02" y="1219200"/>
            <a:ext cx="4126897" cy="2317941"/>
          </a:xfrm>
          <a:prstGeom prst="rect">
            <a:avLst/>
          </a:prstGeom>
        </p:spPr>
      </p:pic>
      <p:pic>
        <p:nvPicPr>
          <p:cNvPr id="8" name="Picture 7" descr="bamagar-online-dhak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810000"/>
            <a:ext cx="4419600" cy="285496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72390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88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তাহমিনা ইয়াছমিন</a:t>
            </a:r>
          </a:p>
          <a:p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সাতবাড়ীয়া শাহ আমানত (র.) দাখিল মাদ্রাসা</a:t>
            </a:r>
            <a:endParaRPr lang="bn-BD" sz="5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সাতবাড়ীয়া , চন্দনাইশ, চট্টগ্রাম।</a:t>
            </a:r>
            <a:endParaRPr lang="bn-IN" sz="5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81000"/>
            <a:ext cx="408316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মাদকাসক্তির প্রতিরোধের উপায়</a:t>
            </a:r>
            <a:endParaRPr lang="en-US" sz="3200" dirty="0"/>
          </a:p>
        </p:txBody>
      </p:sp>
      <p:pic>
        <p:nvPicPr>
          <p:cNvPr id="3" name="Picture 2" descr="89cc6a51c9b7305bec84bfb3d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524000"/>
            <a:ext cx="4140425" cy="2570703"/>
          </a:xfrm>
          <a:prstGeom prst="rect">
            <a:avLst/>
          </a:prstGeom>
        </p:spPr>
      </p:pic>
      <p:pic>
        <p:nvPicPr>
          <p:cNvPr id="4" name="Picture 3" descr="bb-19112213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191000"/>
            <a:ext cx="4305300" cy="2418144"/>
          </a:xfrm>
          <a:prstGeom prst="rect">
            <a:avLst/>
          </a:prstGeom>
        </p:spPr>
      </p:pic>
      <p:pic>
        <p:nvPicPr>
          <p:cNvPr id="5" name="Picture 4" descr="family20190611132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524000"/>
            <a:ext cx="4343400" cy="2444714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5105400" y="4267200"/>
            <a:ext cx="3429000" cy="2286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মাতা-পিতা ও পরিবারের বয়োজ্যেষ্ঠদের অধিক পরিমাণে সচেতন হতে হবে। সন্তানদের সাথে সহজ ও স্বাভাবিক সম্পর্ক গড়ে তুলতে 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81000"/>
            <a:ext cx="408316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মাদকাসক্তির প্রতিরোধের উপায়</a:t>
            </a:r>
            <a:endParaRPr lang="en-US" sz="3200" dirty="0"/>
          </a:p>
        </p:txBody>
      </p:sp>
      <p:pic>
        <p:nvPicPr>
          <p:cNvPr id="3" name="Picture 2" descr="image-251846-1575500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476375"/>
            <a:ext cx="6934200" cy="390525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81000"/>
            <a:ext cx="390042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মাদকাসক্তি প্রতিরোধের উপায়</a:t>
            </a:r>
            <a:endParaRPr lang="en-US" sz="3200" dirty="0"/>
          </a:p>
        </p:txBody>
      </p:sp>
      <p:pic>
        <p:nvPicPr>
          <p:cNvPr id="4" name="Picture 3" descr="024648Library_kalerkantho_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657600"/>
            <a:ext cx="3810000" cy="2895600"/>
          </a:xfrm>
          <a:prstGeom prst="rect">
            <a:avLst/>
          </a:prstGeom>
        </p:spPr>
      </p:pic>
      <p:pic>
        <p:nvPicPr>
          <p:cNvPr id="5" name="Picture 4" descr="2018052510340057218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143000"/>
            <a:ext cx="4354606" cy="2209800"/>
          </a:xfrm>
          <a:prstGeom prst="rect">
            <a:avLst/>
          </a:prstGeom>
        </p:spPr>
      </p:pic>
      <p:pic>
        <p:nvPicPr>
          <p:cNvPr id="6" name="Picture 5" descr="bamagar-online-dha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657600"/>
            <a:ext cx="4679842" cy="2759117"/>
          </a:xfrm>
          <a:prstGeom prst="rect">
            <a:avLst/>
          </a:prstGeom>
        </p:spPr>
      </p:pic>
      <p:pic>
        <p:nvPicPr>
          <p:cNvPr id="7" name="Picture 6" descr="Untitled-1 cop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143000"/>
            <a:ext cx="3962400" cy="21336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304800"/>
            <a:ext cx="5072222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মাদকাসক্তি প্রতিরোধে বন্ধ করতে হবে</a:t>
            </a:r>
            <a:endParaRPr lang="en-US" sz="3200" dirty="0"/>
          </a:p>
        </p:txBody>
      </p:sp>
      <p:pic>
        <p:nvPicPr>
          <p:cNvPr id="8" name="Picture 7" descr="118924_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62400"/>
            <a:ext cx="7543800" cy="2457450"/>
          </a:xfrm>
          <a:prstGeom prst="rect">
            <a:avLst/>
          </a:prstGeom>
        </p:spPr>
      </p:pic>
      <p:pic>
        <p:nvPicPr>
          <p:cNvPr id="9" name="Picture 8" descr="child-1120170612110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66800"/>
            <a:ext cx="7620000" cy="264985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304800"/>
            <a:ext cx="687239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মাদকাসক্তি প্রতিরোধের বিভিন্ন টিভি চ্যানেলে সম্প্রচার</a:t>
            </a:r>
            <a:endParaRPr lang="en-US" sz="3200" dirty="0"/>
          </a:p>
        </p:txBody>
      </p:sp>
      <p:pic>
        <p:nvPicPr>
          <p:cNvPr id="5" name="Picture 4" descr="121309_me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80772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304800"/>
            <a:ext cx="415690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মাদকাসক্তি প্রতিরোমূলক ব্যবস্থা</a:t>
            </a:r>
            <a:endParaRPr lang="en-US" sz="3200" dirty="0"/>
          </a:p>
        </p:txBody>
      </p:sp>
      <p:pic>
        <p:nvPicPr>
          <p:cNvPr id="6" name="Picture 5" descr="DSC_0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800600"/>
            <a:ext cx="7467600" cy="1828800"/>
          </a:xfrm>
          <a:prstGeom prst="rect">
            <a:avLst/>
          </a:prstGeom>
        </p:spPr>
      </p:pic>
      <p:pic>
        <p:nvPicPr>
          <p:cNvPr id="7" name="Picture 6" descr="madok_35525_14832812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143000"/>
            <a:ext cx="4248150" cy="3581400"/>
          </a:xfrm>
          <a:prstGeom prst="rect">
            <a:avLst/>
          </a:prstGeom>
        </p:spPr>
      </p:pic>
      <p:pic>
        <p:nvPicPr>
          <p:cNvPr id="8" name="Picture 7" descr="opinion_1248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90600"/>
            <a:ext cx="3429000" cy="38100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304800"/>
            <a:ext cx="403507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মাদকাসক্তি নিয়ন্ত্রণে আইনসমূহ</a:t>
            </a:r>
            <a:endParaRPr lang="en-US" sz="3200" dirty="0"/>
          </a:p>
        </p:txBody>
      </p:sp>
      <p:sp>
        <p:nvSpPr>
          <p:cNvPr id="9" name="Snip Single Corner Rectangle 8"/>
          <p:cNvSpPr/>
          <p:nvPr/>
        </p:nvSpPr>
        <p:spPr>
          <a:xfrm>
            <a:off x="1066800" y="1752600"/>
            <a:ext cx="4495800" cy="23622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সরকার মাদকাসক্তি প্রতিরোধে জাতিসংঘের মাদক নিয়ন্ত্রণে ৩ টি কনভেনশনে স্বাক্ষর করেছে।</a:t>
            </a:r>
          </a:p>
          <a:p>
            <a:pPr algn="ctr"/>
            <a:endParaRPr lang="en-US" dirty="0"/>
          </a:p>
        </p:txBody>
      </p:sp>
      <p:sp>
        <p:nvSpPr>
          <p:cNvPr id="10" name="Regular Pentagon 9"/>
          <p:cNvSpPr/>
          <p:nvPr/>
        </p:nvSpPr>
        <p:spPr>
          <a:xfrm>
            <a:off x="5715000" y="1676400"/>
            <a:ext cx="3124200" cy="45720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সরকার ১৯৯০ সালে মাদকবিরোধী সার্ক কনভেনশনেও স্বাক্ষর করেছে।</a:t>
            </a:r>
          </a:p>
          <a:p>
            <a:pPr algn="ctr"/>
            <a:endParaRPr lang="en-US" dirty="0"/>
          </a:p>
        </p:txBody>
      </p:sp>
      <p:sp>
        <p:nvSpPr>
          <p:cNvPr id="11" name="Snip Diagonal Corner Rectangle 10"/>
          <p:cNvSpPr/>
          <p:nvPr/>
        </p:nvSpPr>
        <p:spPr>
          <a:xfrm>
            <a:off x="381000" y="4343400"/>
            <a:ext cx="5410200" cy="21336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সরকার তামাকজাত দ্রব্য ব্যবহার(নিয়ন্ত্রণ) সম্পর্কে সর্বশেষ বিধিমালা ২০১৩ প্রণয়ন করে। এই বিধান অনুযায়ী কোন ব্যক্তি পাবলিক প্লেস ও পাবলিক পরিবহনে ধূমপান করতে পারবে না। যদি করে অনধিক ৩০০ টাকা অর্থদন্ডে দন্ডিত হবেন।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9" grpId="0" build="allAtOnce" animBg="1"/>
      <p:bldP spid="10" grpId="0" build="p" animBg="1"/>
      <p:bldP spid="11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990600"/>
            <a:ext cx="7239000" cy="1905001"/>
          </a:xfrm>
        </p:spPr>
        <p:txBody>
          <a:bodyPr/>
          <a:lstStyle/>
          <a:p>
            <a:r>
              <a:rPr lang="en-US" sz="11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11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1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48000"/>
            <a:ext cx="6461760" cy="2590800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দলে বিভক্ত হয়ে বাংলাদেশের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মাদকাসক্তির কারণ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প্রভাব ও প্রতিরোধের উপায় সম্পর্কে ৫টি করে বাক্য লিখ।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36067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6400800" cy="990599"/>
          </a:xfrm>
        </p:spPr>
        <p:txBody>
          <a:bodyPr/>
          <a:lstStyle/>
          <a:p>
            <a:r>
              <a:rPr lang="bn-IN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"/>
            <a:ext cx="9296400" cy="6324600"/>
          </a:xfrm>
        </p:spPr>
        <p:txBody>
          <a:bodyPr>
            <a:no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মাদকাসক্তির প্রধান কারণ কি?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মাদকাসক্তির আরও কয়েকটি  কারণ  বল।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মাদকাসক্ত ব্যক্তির কি কি রোগ হতে পারে?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algn="l"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জাতিসংঘের মাদক নিয়ন্ত্রণে কয়টি কনভেনশনে স্বাক্ষর করেছে?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মাদকাসক্তি প্রতিরোধে সবচেয়ে কার ভূমিকা গুরুত্বপূর্ণ?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algn="l">
              <a:buFont typeface="Wingdings" pitchFamily="2" charset="2"/>
              <a:buChar char="v"/>
            </a:pP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algn="l"/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algn="l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algn="l">
              <a:buFont typeface="Wingdings" pitchFamily="2" charset="2"/>
              <a:buChar char="q"/>
            </a:pP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597241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3810000" cy="1752600"/>
          </a:xfrm>
        </p:spPr>
        <p:txBody>
          <a:bodyPr>
            <a:normAutofit/>
          </a:bodyPr>
          <a:lstStyle/>
          <a:p>
            <a:pPr algn="ctr"/>
            <a:r>
              <a:rPr lang="en-US" sz="8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41910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 কী কারণ শিশু –কিশোরদের মাদকাসক্ত করে তোলে? উল্লেখ কর এবং প্রতিরোধের উপায় বর্ণনা কর।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chemeClr val="tx1"/>
              </a:solidFill>
              <a:latin typeface="SutonnyMJ" pitchFamily="2" charset="0"/>
            </a:endParaRPr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143000"/>
            <a:ext cx="3733800" cy="480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31269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79358"/>
            <a:ext cx="533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IN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IN" sz="40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 ও বিশ্ব পরিচয়</a:t>
            </a:r>
            <a:endParaRPr lang="bn-IN" sz="40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দশম</a:t>
            </a:r>
          </a:p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 সামাজিক সমস্যা)</a:t>
            </a:r>
            <a:endParaRPr lang="bn-IN" sz="40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সময়ঃ৩০ মিনিট</a:t>
            </a:r>
            <a:endParaRPr lang="bn-IN" sz="48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shot_20200115_1500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219200"/>
            <a:ext cx="3505200" cy="4876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H="1">
            <a:off x="2514600" y="1447800"/>
            <a:ext cx="76200" cy="110799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SC_0213-768x5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0" y="533400"/>
            <a:ext cx="4742004" cy="144655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bn-BD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ধন্যবাদ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51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5867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48747" y="596164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381000"/>
            <a:ext cx="7239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নিচের ছবিগুলো লক্ষ্য কর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000" y="5410200"/>
            <a:ext cx="2667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চিত্র-১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10000" y="5334000"/>
            <a:ext cx="2286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চিত্র-২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53200" y="5486400"/>
            <a:ext cx="2286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চিত্র-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3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300px-Common_alcoholic_bever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295401"/>
            <a:ext cx="2743200" cy="3733800"/>
          </a:xfrm>
          <a:prstGeom prst="rect">
            <a:avLst/>
          </a:prstGeom>
        </p:spPr>
      </p:pic>
      <p:pic>
        <p:nvPicPr>
          <p:cNvPr id="16" name="Picture 15" descr="marijuana-1399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5400"/>
            <a:ext cx="3048000" cy="3810000"/>
          </a:xfrm>
          <a:prstGeom prst="rect">
            <a:avLst/>
          </a:prstGeom>
        </p:spPr>
      </p:pic>
      <p:pic>
        <p:nvPicPr>
          <p:cNvPr id="17" name="Picture 16" descr="download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350" y="1295400"/>
            <a:ext cx="2609850" cy="3733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094224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1" grpId="0" build="p" animBg="1"/>
      <p:bldP spid="12" grpId="0" build="p" animBg="1"/>
      <p:bldP spid="15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620000" cy="1143000"/>
          </a:xfrm>
        </p:spPr>
        <p:txBody>
          <a:bodyPr/>
          <a:lstStyle/>
          <a:p>
            <a:pPr algn="ctr"/>
            <a:r>
              <a:rPr lang="bn-IN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প্রশ্নগুলো লক্ষ্য করি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362200"/>
            <a:ext cx="7543800" cy="3840163"/>
          </a:xfrm>
        </p:spPr>
        <p:txBody>
          <a:bodyPr>
            <a:noAutofit/>
          </a:bodyPr>
          <a:lstStyle/>
          <a:p>
            <a:pPr marL="640080" indent="-571500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এ তোমরা কি দেখতে পাচ্ছ?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marL="640080" indent="-571500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চিত্র-২ এ তোমরা কি দেখতে পাচ্ছ?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640080" indent="-571500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এ তোমরা কি দেখতে পাচ্ছ?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640080" indent="-571500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চিত্রগুলো কি নির্দেশ করে?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68580" indent="0">
              <a:buNone/>
            </a:pPr>
            <a:endParaRPr lang="en-US" sz="3600" dirty="0" smtClean="0"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191464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bn-IN" sz="11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11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86000"/>
            <a:ext cx="1066800" cy="2743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1500" dirty="0" smtClean="0">
                <a:latin typeface="SutonnyMJ" pitchFamily="2" charset="0"/>
              </a:rPr>
              <a:t> </a:t>
            </a:r>
            <a:endParaRPr lang="bn-BD" sz="72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146280395"/>
              </p:ext>
            </p:extLst>
          </p:nvPr>
        </p:nvGraphicFramePr>
        <p:xfrm>
          <a:off x="5638800" y="3657600"/>
          <a:ext cx="1041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hord 5"/>
          <p:cNvSpPr/>
          <p:nvPr/>
        </p:nvSpPr>
        <p:spPr>
          <a:xfrm>
            <a:off x="381000" y="2286000"/>
            <a:ext cx="4800600" cy="3124200"/>
          </a:xfrm>
          <a:prstGeom prst="chord">
            <a:avLst>
              <a:gd name="adj1" fmla="val 2700000"/>
              <a:gd name="adj2" fmla="val 2154190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মাদকাসক্তি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/>
          </a:p>
        </p:txBody>
      </p:sp>
      <p:pic>
        <p:nvPicPr>
          <p:cNvPr id="7" name="Picture 6" descr="downloa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133600"/>
            <a:ext cx="3352800" cy="3962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441852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0"/>
            <a:ext cx="3810000" cy="1219199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7924800" cy="4038600"/>
          </a:xfrm>
        </p:spPr>
        <p:txBody>
          <a:bodyPr>
            <a:normAutofit/>
          </a:bodyPr>
          <a:lstStyle/>
          <a:p>
            <a:endParaRPr lang="en-US" sz="32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মাদকাসক্তির ধারণা ব্যাখ্যা করতে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BD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মাদকাসক্তির কারণ ও প্রভাব ব্যাখ্যা করতে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BD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মাদকাসক্তির প্রতিরোধের </a:t>
            </a:r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উপায় সম্পর্কে বর্ণনা করতে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BD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সমাজ জীবনে মাদকাসক্তির প্রভাব সম্পর্কে সচেতন হবে এবং সমস্যা সমাধানের উপায় খুজবে এবং শৃঙ্খলাপূর্ণ আচরণ করবে।</a:t>
            </a:r>
            <a:endParaRPr lang="bn-BD" sz="32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780543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685800"/>
            <a:ext cx="3127779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কয়েকধরণের মাদকদ্রব্য</a:t>
            </a:r>
            <a:endParaRPr lang="en-US" sz="3200" dirty="0"/>
          </a:p>
        </p:txBody>
      </p:sp>
      <p:pic>
        <p:nvPicPr>
          <p:cNvPr id="7" name="Picture 6" descr="marijuana-1399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3048000" cy="2743200"/>
          </a:xfrm>
          <a:prstGeom prst="rect">
            <a:avLst/>
          </a:prstGeom>
        </p:spPr>
      </p:pic>
      <p:pic>
        <p:nvPicPr>
          <p:cNvPr id="9" name="Picture 8" descr="300px-Common_alcoholic_bever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295401"/>
            <a:ext cx="2743200" cy="2743199"/>
          </a:xfrm>
          <a:prstGeom prst="rect">
            <a:avLst/>
          </a:prstGeom>
        </p:spPr>
      </p:pic>
      <p:pic>
        <p:nvPicPr>
          <p:cNvPr id="10" name="Picture 9" descr="_101857664_fe0ccff0-a594-49f0-966a-9f6f4be3c9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28600"/>
            <a:ext cx="2590800" cy="3733800"/>
          </a:xfrm>
          <a:prstGeom prst="rect">
            <a:avLst/>
          </a:prstGeom>
        </p:spPr>
      </p:pic>
      <p:pic>
        <p:nvPicPr>
          <p:cNvPr id="13" name="Picture 12" descr="phensedyl_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114800"/>
            <a:ext cx="3810000" cy="2381250"/>
          </a:xfrm>
          <a:prstGeom prst="rect">
            <a:avLst/>
          </a:prstGeom>
        </p:spPr>
      </p:pic>
      <p:pic>
        <p:nvPicPr>
          <p:cNvPr id="14" name="Picture 13" descr="Screenshot_2019-08-28-22-26-10-1-600x33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4191000"/>
            <a:ext cx="3733800" cy="2286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685800"/>
            <a:ext cx="2574744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মাদকাসক্তির কারণ</a:t>
            </a:r>
            <a:endParaRPr lang="en-US" sz="3200" dirty="0"/>
          </a:p>
        </p:txBody>
      </p:sp>
      <p:pic>
        <p:nvPicPr>
          <p:cNvPr id="8" name="Picture 7" descr="89cc6a51c9b7305bec84bfb3d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219200"/>
            <a:ext cx="4050063" cy="2514600"/>
          </a:xfrm>
          <a:prstGeom prst="rect">
            <a:avLst/>
          </a:prstGeom>
        </p:spPr>
      </p:pic>
      <p:pic>
        <p:nvPicPr>
          <p:cNvPr id="12" name="Picture 11" descr="image-323749-15941624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71600"/>
            <a:ext cx="3657600" cy="2514600"/>
          </a:xfrm>
          <a:prstGeom prst="rect">
            <a:avLst/>
          </a:prstGeom>
        </p:spPr>
      </p:pic>
      <p:pic>
        <p:nvPicPr>
          <p:cNvPr id="15" name="Picture 14" descr="voyrav-201808062125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962400"/>
            <a:ext cx="3886200" cy="2590800"/>
          </a:xfrm>
          <a:prstGeom prst="rect">
            <a:avLst/>
          </a:prstGeom>
        </p:spPr>
      </p:pic>
      <p:pic>
        <p:nvPicPr>
          <p:cNvPr id="6" name="Picture 5" descr="neshhh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962400"/>
            <a:ext cx="3797300" cy="2667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1835</TotalTime>
  <Words>355</Words>
  <Application>Microsoft Office PowerPoint</Application>
  <PresentationFormat>On-screen Show (4:3)</PresentationFormat>
  <Paragraphs>68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Trek</vt:lpstr>
      <vt:lpstr>Slide 1</vt:lpstr>
      <vt:lpstr>Slide 2</vt:lpstr>
      <vt:lpstr>Slide 3</vt:lpstr>
      <vt:lpstr>Slide 4</vt:lpstr>
      <vt:lpstr>নিচের প্রশ্নগুলো লক্ষ্য করি</vt:lpstr>
      <vt:lpstr>আজকের পাঠ</vt:lpstr>
      <vt:lpstr>শিখনফল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দলগত কাজ</vt:lpstr>
      <vt:lpstr>           মূল্যায়ন</vt:lpstr>
      <vt:lpstr>বাড়ির কাজ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shatbaria</dc:creator>
  <cp:lastModifiedBy>USER</cp:lastModifiedBy>
  <cp:revision>1265</cp:revision>
  <dcterms:created xsi:type="dcterms:W3CDTF">2019-01-24T19:54:30Z</dcterms:created>
  <dcterms:modified xsi:type="dcterms:W3CDTF">2021-05-31T07:11:04Z</dcterms:modified>
</cp:coreProperties>
</file>