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266" r:id="rId3"/>
    <p:sldId id="267" r:id="rId4"/>
    <p:sldId id="284" r:id="rId5"/>
    <p:sldId id="289" r:id="rId6"/>
    <p:sldId id="260" r:id="rId7"/>
    <p:sldId id="261" r:id="rId8"/>
    <p:sldId id="262" r:id="rId9"/>
    <p:sldId id="290" r:id="rId10"/>
    <p:sldId id="270" r:id="rId11"/>
    <p:sldId id="263" r:id="rId12"/>
    <p:sldId id="279" r:id="rId13"/>
    <p:sldId id="268" r:id="rId14"/>
    <p:sldId id="282" r:id="rId15"/>
    <p:sldId id="277" r:id="rId16"/>
    <p:sldId id="280" r:id="rId17"/>
    <p:sldId id="281" r:id="rId18"/>
    <p:sldId id="291" r:id="rId19"/>
    <p:sldId id="273" r:id="rId20"/>
    <p:sldId id="274" r:id="rId21"/>
    <p:sldId id="292" r:id="rId22"/>
    <p:sldId id="286"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68" autoAdjust="0"/>
    <p:restoredTop sz="94660"/>
  </p:normalViewPr>
  <p:slideViewPr>
    <p:cSldViewPr>
      <p:cViewPr>
        <p:scale>
          <a:sx n="90" d="100"/>
          <a:sy n="90" d="100"/>
        </p:scale>
        <p:origin x="-924"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89A9E0-11CB-44A4-B5A1-63185816AC05}" type="datetimeFigureOut">
              <a:rPr lang="en-US" smtClean="0"/>
              <a:pPr/>
              <a:t>10-Jun-21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CA9F2-88ED-4BC0-B7AF-8521ACD27E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Verdana" pitchFamily="34" charset="0"/>
              <a:ea typeface="Verdana" pitchFamily="34" charset="0"/>
            </a:endParaRPr>
          </a:p>
        </p:txBody>
      </p:sp>
      <p:sp>
        <p:nvSpPr>
          <p:cNvPr id="4" name="Slide Number Placeholder 3"/>
          <p:cNvSpPr>
            <a:spLocks noGrp="1"/>
          </p:cNvSpPr>
          <p:nvPr>
            <p:ph type="sldNum" sz="quarter" idx="10"/>
          </p:nvPr>
        </p:nvSpPr>
        <p:spPr/>
        <p:txBody>
          <a:bodyPr/>
          <a:lstStyle/>
          <a:p>
            <a:fld id="{694CA9F2-88ED-4BC0-B7AF-8521ACD27EF5}"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3AEB7-0CAB-4697-B1B5-D22C7A25EEE9}" type="datetimeFigureOut">
              <a:rPr lang="en-US" smtClean="0"/>
              <a:pPr/>
              <a:t>10-Jun-21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3AEB7-0CAB-4697-B1B5-D22C7A25EEE9}" type="datetimeFigureOut">
              <a:rPr lang="en-US" smtClean="0"/>
              <a:pPr/>
              <a:t>10-Jun-21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3AEB7-0CAB-4697-B1B5-D22C7A25EEE9}" type="datetimeFigureOut">
              <a:rPr lang="en-US" smtClean="0"/>
              <a:pPr/>
              <a:t>10-Jun-21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3AEB7-0CAB-4697-B1B5-D22C7A25EEE9}" type="datetimeFigureOut">
              <a:rPr lang="en-US" smtClean="0"/>
              <a:pPr/>
              <a:t>10-Jun-21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3AEB7-0CAB-4697-B1B5-D22C7A25EEE9}" type="datetimeFigureOut">
              <a:rPr lang="en-US" smtClean="0"/>
              <a:pPr/>
              <a:t>10-Jun-21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3AEB7-0CAB-4697-B1B5-D22C7A25EEE9}" type="datetimeFigureOut">
              <a:rPr lang="en-US" smtClean="0"/>
              <a:pPr/>
              <a:t>10-Jun-21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3AEB7-0CAB-4697-B1B5-D22C7A25EEE9}" type="datetimeFigureOut">
              <a:rPr lang="en-US" smtClean="0"/>
              <a:pPr/>
              <a:t>10-Jun-21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3AEB7-0CAB-4697-B1B5-D22C7A25EEE9}" type="datetimeFigureOut">
              <a:rPr lang="en-US" smtClean="0"/>
              <a:pPr/>
              <a:t>10-Jun-21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3AEB7-0CAB-4697-B1B5-D22C7A25EEE9}" type="datetimeFigureOut">
              <a:rPr lang="en-US" smtClean="0"/>
              <a:pPr/>
              <a:t>10-Jun-21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3AEB7-0CAB-4697-B1B5-D22C7A25EEE9}" type="datetimeFigureOut">
              <a:rPr lang="en-US" smtClean="0"/>
              <a:pPr/>
              <a:t>10-Jun-21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3AEB7-0CAB-4697-B1B5-D22C7A25EEE9}" type="datetimeFigureOut">
              <a:rPr lang="en-US" smtClean="0"/>
              <a:pPr/>
              <a:t>10-Jun-21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23269-E3F8-46A9-8D9F-502D64EAAF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3AEB7-0CAB-4697-B1B5-D22C7A25EEE9}" type="datetimeFigureOut">
              <a:rPr lang="en-US" smtClean="0"/>
              <a:pPr/>
              <a:t>10-Jun-21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23269-E3F8-46A9-8D9F-502D64EAAF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a:ln>
            <a:solidFill>
              <a:srgbClr val="00B05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pSp>
        <p:nvGrpSpPr>
          <p:cNvPr id="38" name="Group 37"/>
          <p:cNvGrpSpPr/>
          <p:nvPr/>
        </p:nvGrpSpPr>
        <p:grpSpPr>
          <a:xfrm>
            <a:off x="0" y="0"/>
            <a:ext cx="9144000" cy="7010400"/>
            <a:chOff x="0" y="0"/>
            <a:chExt cx="9144000" cy="7010400"/>
          </a:xfrm>
        </p:grpSpPr>
        <p:grpSp>
          <p:nvGrpSpPr>
            <p:cNvPr id="25" name="Group 24"/>
            <p:cNvGrpSpPr/>
            <p:nvPr/>
          </p:nvGrpSpPr>
          <p:grpSpPr>
            <a:xfrm>
              <a:off x="0" y="0"/>
              <a:ext cx="9144000" cy="762000"/>
              <a:chOff x="0" y="0"/>
              <a:chExt cx="9144000" cy="762000"/>
            </a:xfrm>
          </p:grpSpPr>
          <p:pic>
            <p:nvPicPr>
              <p:cNvPr id="22" name="Picture 21"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3" name="Picture 22"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4" name="Picture 23"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25"/>
            <p:cNvGrpSpPr/>
            <p:nvPr/>
          </p:nvGrpSpPr>
          <p:grpSpPr>
            <a:xfrm>
              <a:off x="0" y="6248400"/>
              <a:ext cx="91440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30" name="Group 29"/>
            <p:cNvGrpSpPr/>
            <p:nvPr/>
          </p:nvGrpSpPr>
          <p:grpSpPr>
            <a:xfrm rot="5400000">
              <a:off x="-2362200" y="3124200"/>
              <a:ext cx="5486400" cy="762000"/>
              <a:chOff x="0" y="0"/>
              <a:chExt cx="9144000" cy="762000"/>
            </a:xfrm>
          </p:grpSpPr>
          <p:pic>
            <p:nvPicPr>
              <p:cNvPr id="31" name="Picture 30"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3" name="Picture 32"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34" name="Group 33"/>
            <p:cNvGrpSpPr/>
            <p:nvPr/>
          </p:nvGrpSpPr>
          <p:grpSpPr>
            <a:xfrm rot="16200000">
              <a:off x="6019800" y="3124200"/>
              <a:ext cx="5486400" cy="762000"/>
              <a:chOff x="0" y="0"/>
              <a:chExt cx="9144000" cy="762000"/>
            </a:xfrm>
          </p:grpSpPr>
          <p:pic>
            <p:nvPicPr>
              <p:cNvPr id="35" name="Picture 34"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6" name="Picture 35"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6096000" y="0"/>
                <a:ext cx="3048000" cy="762000"/>
              </a:xfrm>
              <a:prstGeom prst="rect">
                <a:avLst/>
              </a:prstGeom>
            </p:spPr>
          </p:pic>
        </p:grpSp>
      </p:grpSp>
      <p:pic>
        <p:nvPicPr>
          <p:cNvPr id="39" name="Picture 38" descr="ফুল ৪.jpg"/>
          <p:cNvPicPr>
            <a:picLocks noChangeAspect="1"/>
          </p:cNvPicPr>
          <p:nvPr/>
        </p:nvPicPr>
        <p:blipFill>
          <a:blip r:embed="rId2" cstate="print"/>
          <a:stretch>
            <a:fillRect/>
          </a:stretch>
        </p:blipFill>
        <p:spPr>
          <a:xfrm>
            <a:off x="1600200" y="914400"/>
            <a:ext cx="5486400" cy="3124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0" name="Title 1"/>
          <p:cNvSpPr txBox="1">
            <a:spLocks/>
          </p:cNvSpPr>
          <p:nvPr/>
        </p:nvSpPr>
        <p:spPr>
          <a:xfrm>
            <a:off x="914400" y="4191000"/>
            <a:ext cx="7391400" cy="18288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err="1" smtClean="0">
                <a:ln>
                  <a:noFill/>
                </a:ln>
                <a:solidFill>
                  <a:srgbClr val="0070C0"/>
                </a:solidFill>
                <a:effectLst/>
                <a:uLnTx/>
                <a:uFillTx/>
                <a:latin typeface="NikoshBAN" pitchFamily="2" charset="0"/>
                <a:ea typeface="+mj-ea"/>
                <a:cs typeface="NikoshBAN" pitchFamily="2" charset="0"/>
              </a:rPr>
              <a:t>আজকের</a:t>
            </a:r>
            <a:r>
              <a:rPr kumimoji="0" lang="en-US" sz="6600" b="1" i="0" u="none" strike="noStrike" kern="1200" cap="none" spc="0" normalizeH="0" baseline="0" noProof="0" dirty="0" smtClean="0">
                <a:ln>
                  <a:noFill/>
                </a:ln>
                <a:solidFill>
                  <a:srgbClr val="C00000"/>
                </a:solidFill>
                <a:effectLst/>
                <a:uLnTx/>
                <a:uFillTx/>
                <a:latin typeface="NikoshBAN" pitchFamily="2" charset="0"/>
                <a:ea typeface="+mj-ea"/>
                <a:cs typeface="NikoshBAN" pitchFamily="2" charset="0"/>
              </a:rPr>
              <a:t> </a:t>
            </a:r>
            <a:r>
              <a:rPr kumimoji="0" lang="en-US" sz="6600" b="1" i="0" u="none" strike="noStrike" kern="1200" cap="none" spc="0" normalizeH="0" baseline="0" noProof="0" dirty="0" err="1" smtClean="0">
                <a:ln>
                  <a:noFill/>
                </a:ln>
                <a:solidFill>
                  <a:srgbClr val="C00000"/>
                </a:solidFill>
                <a:effectLst/>
                <a:uLnTx/>
                <a:uFillTx/>
                <a:latin typeface="NikoshBAN" pitchFamily="2" charset="0"/>
                <a:ea typeface="+mj-ea"/>
                <a:cs typeface="NikoshBAN" pitchFamily="2" charset="0"/>
              </a:rPr>
              <a:t>ক্লাসে</a:t>
            </a:r>
            <a:r>
              <a:rPr kumimoji="0" lang="en-US" sz="6600" b="1" i="0" u="none" strike="noStrike" kern="1200" cap="none" spc="0" normalizeH="0" baseline="0" noProof="0" dirty="0" smtClean="0">
                <a:ln>
                  <a:noFill/>
                </a:ln>
                <a:solidFill>
                  <a:srgbClr val="C00000"/>
                </a:solidFill>
                <a:effectLst/>
                <a:uLnTx/>
                <a:uFillTx/>
                <a:latin typeface="NikoshBAN" pitchFamily="2" charset="0"/>
                <a:ea typeface="+mj-ea"/>
                <a:cs typeface="NikoshBAN" pitchFamily="2"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err="1" smtClean="0">
                <a:ln>
                  <a:noFill/>
                </a:ln>
                <a:solidFill>
                  <a:srgbClr val="FF0000"/>
                </a:solidFill>
                <a:effectLst/>
                <a:uLnTx/>
                <a:uFillTx/>
                <a:latin typeface="NikoshBAN" pitchFamily="2" charset="0"/>
                <a:ea typeface="+mj-ea"/>
                <a:cs typeface="NikoshBAN" pitchFamily="2" charset="0"/>
              </a:rPr>
              <a:t>স</a:t>
            </a:r>
            <a:r>
              <a:rPr kumimoji="0" lang="en-US" sz="6600" b="1" i="0" u="none" strike="noStrike" kern="1200" cap="none" spc="0" normalizeH="0" baseline="0" noProof="0" dirty="0" err="1" smtClean="0">
                <a:ln>
                  <a:noFill/>
                </a:ln>
                <a:solidFill>
                  <a:srgbClr val="00B050"/>
                </a:solidFill>
                <a:effectLst/>
                <a:uLnTx/>
                <a:uFillTx/>
                <a:latin typeface="NikoshBAN" pitchFamily="2" charset="0"/>
                <a:ea typeface="+mj-ea"/>
                <a:cs typeface="NikoshBAN" pitchFamily="2" charset="0"/>
              </a:rPr>
              <a:t>বা</a:t>
            </a:r>
            <a:r>
              <a:rPr kumimoji="0" lang="en-US" sz="6600" b="1" i="0" u="none" strike="noStrike" kern="1200" cap="none" spc="0" normalizeH="0" baseline="0" noProof="0" dirty="0" err="1" smtClean="0">
                <a:ln>
                  <a:noFill/>
                </a:ln>
                <a:solidFill>
                  <a:srgbClr val="002060"/>
                </a:solidFill>
                <a:effectLst/>
                <a:uLnTx/>
                <a:uFillTx/>
                <a:latin typeface="NikoshBAN" pitchFamily="2" charset="0"/>
                <a:ea typeface="+mj-ea"/>
                <a:cs typeface="NikoshBAN" pitchFamily="2" charset="0"/>
              </a:rPr>
              <a:t>ইকে</a:t>
            </a:r>
            <a:r>
              <a:rPr kumimoji="0" lang="en-US" sz="6600" b="1" i="0" u="none"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 </a:t>
            </a:r>
            <a:r>
              <a:rPr kumimoji="0" lang="en-US" sz="6600" b="1" i="0" u="none" strike="noStrike" kern="1200" cap="none" spc="0" normalizeH="0" baseline="0" noProof="0" dirty="0" err="1" smtClean="0">
                <a:ln>
                  <a:noFill/>
                </a:ln>
                <a:solidFill>
                  <a:srgbClr val="FF0000"/>
                </a:solidFill>
                <a:effectLst/>
                <a:uLnTx/>
                <a:uFillTx/>
                <a:latin typeface="NikoshBAN" pitchFamily="2" charset="0"/>
                <a:ea typeface="+mj-ea"/>
                <a:cs typeface="NikoshBAN" pitchFamily="2" charset="0"/>
              </a:rPr>
              <a:t>স্বাগ</a:t>
            </a:r>
            <a:r>
              <a:rPr kumimoji="0" lang="en-US" sz="6600" b="1" i="0" u="none" strike="noStrike" kern="1200" cap="none" spc="0" normalizeH="0" baseline="0" noProof="0" dirty="0" err="1" smtClean="0">
                <a:ln>
                  <a:noFill/>
                </a:ln>
                <a:solidFill>
                  <a:srgbClr val="00B050"/>
                </a:solidFill>
                <a:effectLst/>
                <a:uLnTx/>
                <a:uFillTx/>
                <a:latin typeface="NikoshBAN" pitchFamily="2" charset="0"/>
                <a:ea typeface="+mj-ea"/>
                <a:cs typeface="NikoshBAN" pitchFamily="2" charset="0"/>
              </a:rPr>
              <a:t>তম</a:t>
            </a:r>
            <a:endParaRPr kumimoji="0" lang="en-US" sz="6600" b="1" i="0" u="none"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9306"/>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838200" y="3733800"/>
            <a:ext cx="7467600" cy="2308324"/>
          </a:xfrm>
          <a:prstGeom prst="rect">
            <a:avLst/>
          </a:prstGeom>
          <a:solidFill>
            <a:schemeClr val="accent5">
              <a:lumMod val="60000"/>
              <a:lumOff val="40000"/>
            </a:schemeClr>
          </a:solidFill>
          <a:ln w="19050">
            <a:solidFill>
              <a:srgbClr val="7030A0"/>
            </a:solidFill>
          </a:ln>
        </p:spPr>
        <p:txBody>
          <a:bodyPr wrap="square" rtlCol="0">
            <a:spAutoFit/>
          </a:bodyPr>
          <a:lstStyle/>
          <a:p>
            <a:pPr algn="just"/>
            <a:r>
              <a:rPr lang="en-US" dirty="0" err="1" smtClean="0">
                <a:latin typeface="NikoshBAN" pitchFamily="2" charset="0"/>
                <a:ea typeface="Verdana" pitchFamily="34" charset="0"/>
                <a:cs typeface="NikoshBAN" pitchFamily="2" charset="0"/>
              </a:rPr>
              <a:t>রাজনৈতিক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১৯৪৭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জন্মের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থেকেই</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সংখ্যাগরিষ্ঠ</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রাজনৈতিকভাবে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পঙ্গু</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মুখাপেক্ষী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রাখা</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গণতন্ত্রকে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উপেক্ষা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স্বৈরতন্ত্র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একনায়কতন্ত্র</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সামরিকতন্ত্রের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মাধ্যমে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দেশ</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শাসন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থাকে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ওপর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ঔপনিবেশিক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শাসন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প্রতিষ্ঠা</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সমাজ,রাজনীতি,অর্থনীতি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সর্বোচ্চ</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শোষণ</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চালিয়ে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সমৃদ্ধি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ঘটায়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বারবার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বঙ্গবন্ধু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শেখ</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মুজিবুর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রহমানসহ</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বাংলার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জাতীয়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নেতাদের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অন্যায়ভাবে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বন্দী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রাখা</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সংখ্যাগরিষ্ঠ</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জনগণ</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হওয়া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সত্ত্বেও</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মন্ত্রীসভায়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প্রতিনিধির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খুবই</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কম</a:t>
            </a:r>
            <a:r>
              <a:rPr lang="en-US" dirty="0" smtClean="0">
                <a:latin typeface="NikoshBAN" pitchFamily="2" charset="0"/>
                <a:ea typeface="Verdana" pitchFamily="34" charset="0"/>
                <a:cs typeface="NikoshBAN" pitchFamily="2" charset="0"/>
              </a:rPr>
              <a:t>। ১৯৫৪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যুক্তফ্রন্টের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নির্বাচিত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সরকারকে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অন্যায়ভাবে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উচ্ছেদ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অবশেষে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সরকার</a:t>
            </a:r>
            <a:r>
              <a:rPr lang="en-US" dirty="0" smtClean="0">
                <a:latin typeface="NikoshBAN" pitchFamily="2" charset="0"/>
                <a:ea typeface="Verdana" pitchFamily="34" charset="0"/>
                <a:cs typeface="NikoshBAN" pitchFamily="2" charset="0"/>
              </a:rPr>
              <a:t> ১৯৫৮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শাসন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জনগণের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গণতান্ত্রিক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অধিকার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কেড়ে</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নেয়</a:t>
            </a:r>
            <a:r>
              <a:rPr lang="en-US" dirty="0" smtClean="0">
                <a:latin typeface="NikoshBAN" pitchFamily="2" charset="0"/>
                <a:ea typeface="Verdana" pitchFamily="34" charset="0"/>
                <a:cs typeface="NikoshBAN" pitchFamily="2" charset="0"/>
              </a:rPr>
              <a:t>।  </a:t>
            </a:r>
          </a:p>
        </p:txBody>
      </p:sp>
      <p:grpSp>
        <p:nvGrpSpPr>
          <p:cNvPr id="22" name="Group 21"/>
          <p:cNvGrpSpPr/>
          <p:nvPr/>
        </p:nvGrpSpPr>
        <p:grpSpPr>
          <a:xfrm>
            <a:off x="0" y="-15240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12290" name="AutoShape 2" descr="Image result for à¦¬à¦à§à¦à¦¬à¦¨à§à¦§à§ à¦¶à§à¦ à¦®à§à¦à¦¿à¦¬à§à¦° à¦°à¦¹à¦®à¦¾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9" name="Group 38"/>
          <p:cNvGrpSpPr/>
          <p:nvPr/>
        </p:nvGrpSpPr>
        <p:grpSpPr>
          <a:xfrm>
            <a:off x="1143000" y="685800"/>
            <a:ext cx="7048500" cy="2895600"/>
            <a:chOff x="1143000" y="685800"/>
            <a:chExt cx="7048500" cy="3048000"/>
          </a:xfrm>
        </p:grpSpPr>
        <p:pic>
          <p:nvPicPr>
            <p:cNvPr id="12292" name="Picture 4" descr="Image result for à¦¬à¦à§à¦à¦¬à¦¨à§à¦§à§ à¦¶à§à¦ à¦®à§à¦à¦¿à¦¬à§à¦° à¦°à¦¹à¦®à¦¾à¦¨"/>
            <p:cNvPicPr>
              <a:picLocks noChangeAspect="1" noChangeArrowheads="1"/>
            </p:cNvPicPr>
            <p:nvPr/>
          </p:nvPicPr>
          <p:blipFill>
            <a:blip r:embed="rId3"/>
            <a:srcRect/>
            <a:stretch>
              <a:fillRect/>
            </a:stretch>
          </p:blipFill>
          <p:spPr bwMode="auto">
            <a:xfrm>
              <a:off x="4648200" y="685800"/>
              <a:ext cx="35433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4" name="Picture 6" descr="Image result for à¦à¦à¦¯à¦¼à§à¦¬ à¦à¦¾à¦¨à§à¦° à¦¸à¦¾à¦®à¦°à¦¿à¦ à¦¶à¦¾à¦¸à¦¨"/>
            <p:cNvPicPr>
              <a:picLocks noChangeAspect="1" noChangeArrowheads="1"/>
            </p:cNvPicPr>
            <p:nvPr/>
          </p:nvPicPr>
          <p:blipFill>
            <a:blip r:embed="rId4"/>
            <a:srcRect/>
            <a:stretch>
              <a:fillRect/>
            </a:stretch>
          </p:blipFill>
          <p:spPr bwMode="auto">
            <a:xfrm>
              <a:off x="1143000" y="685800"/>
              <a:ext cx="3362325"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838200" y="3962400"/>
            <a:ext cx="7467600" cy="2031325"/>
          </a:xfrm>
          <a:prstGeom prst="rect">
            <a:avLst/>
          </a:prstGeom>
          <a:solidFill>
            <a:schemeClr val="accent3">
              <a:lumMod val="75000"/>
            </a:schemeClr>
          </a:solidFill>
          <a:ln w="19050">
            <a:solidFill>
              <a:srgbClr val="7030A0"/>
            </a:solidFill>
          </a:ln>
        </p:spPr>
        <p:txBody>
          <a:bodyPr wrap="square" rtlCol="0">
            <a:spAutoFit/>
          </a:bodyPr>
          <a:lstStyle/>
          <a:p>
            <a:pPr algn="just"/>
            <a:r>
              <a:rPr lang="en-US" dirty="0" err="1" smtClean="0">
                <a:latin typeface="NikoshBAN" pitchFamily="2" charset="0"/>
                <a:ea typeface="Verdana" pitchFamily="34" charset="0"/>
                <a:cs typeface="NikoshBAN" pitchFamily="2" charset="0"/>
              </a:rPr>
              <a:t>প্রশাসনিক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প্রশাসনিক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চালিকাশক্তি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সিভিল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সার্ভিস</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কর্মকর্তারা</a:t>
            </a:r>
            <a:r>
              <a:rPr lang="en-US" dirty="0" smtClean="0">
                <a:latin typeface="NikoshBAN" pitchFamily="2" charset="0"/>
                <a:ea typeface="Verdana" pitchFamily="34" charset="0"/>
                <a:cs typeface="NikoshBAN" pitchFamily="2" charset="0"/>
              </a:rPr>
              <a:t>। ১৯৬২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মন্ত্রণালয়গুলোতে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শীর্ষস্থানীয়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কর্মকর্তার</a:t>
            </a:r>
            <a:r>
              <a:rPr lang="en-US" dirty="0" smtClean="0">
                <a:latin typeface="NikoshBAN" pitchFamily="2" charset="0"/>
                <a:ea typeface="Verdana" pitchFamily="34" charset="0"/>
                <a:cs typeface="NikoshBAN" pitchFamily="2" charset="0"/>
              </a:rPr>
              <a:t> ৯৫৪ </a:t>
            </a:r>
            <a:r>
              <a:rPr lang="en-US" dirty="0" err="1" smtClean="0">
                <a:latin typeface="NikoshBAN" pitchFamily="2" charset="0"/>
                <a:ea typeface="Verdana" pitchFamily="34" charset="0"/>
                <a:cs typeface="NikoshBAN" pitchFamily="2" charset="0"/>
              </a:rPr>
              <a:t>জনের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মধ্যে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মাত্র</a:t>
            </a:r>
            <a:r>
              <a:rPr lang="en-US" dirty="0" smtClean="0">
                <a:latin typeface="NikoshBAN" pitchFamily="2" charset="0"/>
                <a:ea typeface="Verdana" pitchFamily="34" charset="0"/>
                <a:cs typeface="NikoshBAN" pitchFamily="2" charset="0"/>
              </a:rPr>
              <a:t> ১১৯ </a:t>
            </a:r>
            <a:r>
              <a:rPr lang="en-US" dirty="0" err="1" smtClean="0">
                <a:latin typeface="NikoshBAN" pitchFamily="2" charset="0"/>
                <a:ea typeface="Verdana" pitchFamily="34" charset="0"/>
                <a:cs typeface="NikoshBAN" pitchFamily="2" charset="0"/>
              </a:rPr>
              <a:t>জন</a:t>
            </a:r>
            <a:r>
              <a:rPr lang="en-US" dirty="0" smtClean="0">
                <a:latin typeface="NikoshBAN" pitchFamily="2" charset="0"/>
                <a:ea typeface="Verdana" pitchFamily="34" charset="0"/>
                <a:cs typeface="NikoshBAN" pitchFamily="2" charset="0"/>
              </a:rPr>
              <a:t>। ১৯৫৬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কেন্দ্রীয়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সরকারের</a:t>
            </a:r>
            <a:r>
              <a:rPr lang="en-US" dirty="0" smtClean="0">
                <a:latin typeface="NikoshBAN" pitchFamily="2" charset="0"/>
                <a:ea typeface="Verdana" pitchFamily="34" charset="0"/>
                <a:cs typeface="NikoshBAN" pitchFamily="2" charset="0"/>
              </a:rPr>
              <a:t> ৪২০০০ </a:t>
            </a:r>
            <a:r>
              <a:rPr lang="en-US" dirty="0" err="1" smtClean="0">
                <a:latin typeface="NikoshBAN" pitchFamily="2" charset="0"/>
                <a:ea typeface="Verdana" pitchFamily="34" charset="0"/>
                <a:cs typeface="NikoshBAN" pitchFamily="2" charset="0"/>
              </a:rPr>
              <a:t>কর্মকর্তার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মধ্যে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মাত্র</a:t>
            </a:r>
            <a:r>
              <a:rPr lang="en-US" dirty="0" smtClean="0">
                <a:latin typeface="NikoshBAN" pitchFamily="2" charset="0"/>
                <a:ea typeface="Verdana" pitchFamily="34" charset="0"/>
                <a:cs typeface="NikoshBAN" pitchFamily="2" charset="0"/>
              </a:rPr>
              <a:t> ২৯০০। ১৯৪৭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করাচিতে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রাজধানী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অফিস-আদালতে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ব্যাপক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লাভ</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সরকারের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দপ্তরের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ভৌগলিক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দূরত্বের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কারণে</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সেখানে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গিয়ে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লাভ</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সম্ভব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a:t>
            </a:r>
            <a:r>
              <a:rPr lang="en-US" dirty="0" smtClean="0">
                <a:latin typeface="NikoshBAN" pitchFamily="2" charset="0"/>
                <a:ea typeface="Verdana" pitchFamily="34" charset="0"/>
                <a:cs typeface="NikoshBAN" pitchFamily="2" charset="0"/>
              </a:rPr>
              <a:t>। ১৯৫৬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পর্যন্ত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ভাষাকে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রাষ্ট্রভাষার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মর্যাদা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দেওয়ার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প্রতিযোগীতামূলক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পরীক্ষায়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ছাত্রদের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সাফল্য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সহজ</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a:t>
            </a:r>
            <a:r>
              <a:rPr lang="en-US" dirty="0" smtClean="0">
                <a:latin typeface="NikoshBAN" pitchFamily="2" charset="0"/>
                <a:ea typeface="Verdana" pitchFamily="34" charset="0"/>
                <a:cs typeface="NikoshBAN" pitchFamily="2" charset="0"/>
              </a:rPr>
              <a:t>। </a:t>
            </a:r>
            <a:endParaRPr lang="en-US" dirty="0">
              <a:latin typeface="NikoshBAN" pitchFamily="2" charset="0"/>
              <a:ea typeface="Verdana" pitchFamily="34" charset="0"/>
              <a:cs typeface="NikoshBAN" pitchFamily="2" charset="0"/>
            </a:endParaRPr>
          </a:p>
        </p:txBody>
      </p:sp>
      <p:grpSp>
        <p:nvGrpSpPr>
          <p:cNvPr id="25" name="Group 24"/>
          <p:cNvGrpSpPr/>
          <p:nvPr/>
        </p:nvGrpSpPr>
        <p:grpSpPr>
          <a:xfrm>
            <a:off x="0" y="0"/>
            <a:ext cx="9144000" cy="7010400"/>
            <a:chOff x="0" y="0"/>
            <a:chExt cx="9144000" cy="7010400"/>
          </a:xfrm>
        </p:grpSpPr>
        <p:grpSp>
          <p:nvGrpSpPr>
            <p:cNvPr id="27" name="Group 24"/>
            <p:cNvGrpSpPr/>
            <p:nvPr/>
          </p:nvGrpSpPr>
          <p:grpSpPr>
            <a:xfrm>
              <a:off x="0" y="0"/>
              <a:ext cx="9144000" cy="762000"/>
              <a:chOff x="0" y="0"/>
              <a:chExt cx="9144000" cy="762000"/>
            </a:xfrm>
          </p:grpSpPr>
          <p:pic>
            <p:nvPicPr>
              <p:cNvPr id="40" name="Picture 3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41" name="Picture 4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42" name="Picture 4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8" name="Group 25"/>
            <p:cNvGrpSpPr/>
            <p:nvPr/>
          </p:nvGrpSpPr>
          <p:grpSpPr>
            <a:xfrm>
              <a:off x="0" y="6248400"/>
              <a:ext cx="9144000" cy="762000"/>
              <a:chOff x="0" y="0"/>
              <a:chExt cx="9144000" cy="762000"/>
            </a:xfrm>
          </p:grpSpPr>
          <p:pic>
            <p:nvPicPr>
              <p:cNvPr id="37" name="Picture 3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9" name="Picture 3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9" name="Group 29"/>
            <p:cNvGrpSpPr/>
            <p:nvPr/>
          </p:nvGrpSpPr>
          <p:grpSpPr>
            <a:xfrm rot="5400000">
              <a:off x="-2362200" y="3124200"/>
              <a:ext cx="5486400" cy="762000"/>
              <a:chOff x="0" y="0"/>
              <a:chExt cx="9144000" cy="762000"/>
            </a:xfrm>
          </p:grpSpPr>
          <p:pic>
            <p:nvPicPr>
              <p:cNvPr id="34" name="Picture 33"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6" name="Picture 35"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30" name="Group 33"/>
            <p:cNvGrpSpPr/>
            <p:nvPr/>
          </p:nvGrpSpPr>
          <p:grpSpPr>
            <a:xfrm rot="16200000">
              <a:off x="6019800" y="3124200"/>
              <a:ext cx="5486400" cy="762000"/>
              <a:chOff x="0" y="0"/>
              <a:chExt cx="9144000" cy="762000"/>
            </a:xfrm>
          </p:grpSpPr>
          <p:pic>
            <p:nvPicPr>
              <p:cNvPr id="31" name="Picture 30"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3" name="Picture 32" descr="ফুল ৪.jpg"/>
              <p:cNvPicPr>
                <a:picLocks noChangeAspect="1"/>
              </p:cNvPicPr>
              <p:nvPr/>
            </p:nvPicPr>
            <p:blipFill>
              <a:blip r:embed="rId2" cstate="print"/>
              <a:stretch>
                <a:fillRect/>
              </a:stretch>
            </p:blipFill>
            <p:spPr>
              <a:xfrm>
                <a:off x="6096000" y="0"/>
                <a:ext cx="3048000" cy="762000"/>
              </a:xfrm>
              <a:prstGeom prst="rect">
                <a:avLst/>
              </a:prstGeom>
            </p:spPr>
          </p:pic>
        </p:grpSp>
      </p:grpSp>
      <p:pic>
        <p:nvPicPr>
          <p:cNvPr id="21" name="Picture 20" descr="২.png"/>
          <p:cNvPicPr>
            <a:picLocks noChangeAspect="1"/>
          </p:cNvPicPr>
          <p:nvPr/>
        </p:nvPicPr>
        <p:blipFill>
          <a:blip r:embed="rId3"/>
          <a:stretch>
            <a:fillRect/>
          </a:stretch>
        </p:blipFill>
        <p:spPr>
          <a:xfrm>
            <a:off x="4648200" y="838200"/>
            <a:ext cx="35433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6" name="Picture 2" descr="Image result for à¦¸à¦¿à¦­à¦¿à¦² à¦¸à¦¾à¦°à§à¦­à¦¿à¦¸ à¦à¦°à§à¦®à¦à¦°à§à¦¤à¦¾"/>
          <p:cNvPicPr>
            <a:picLocks noChangeAspect="1" noChangeArrowheads="1"/>
          </p:cNvPicPr>
          <p:nvPr/>
        </p:nvPicPr>
        <p:blipFill>
          <a:blip r:embed="rId4"/>
          <a:srcRect/>
          <a:stretch>
            <a:fillRect/>
          </a:stretch>
        </p:blipFill>
        <p:spPr bwMode="auto">
          <a:xfrm>
            <a:off x="914400" y="838200"/>
            <a:ext cx="363855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rot="5400000">
            <a:off x="178242" y="1726757"/>
            <a:ext cx="1963269" cy="338554"/>
          </a:xfrm>
          <a:prstGeom prst="rect">
            <a:avLst/>
          </a:prstGeom>
        </p:spPr>
        <p:txBody>
          <a:bodyPr wrap="square">
            <a:spAutoFit/>
          </a:bodyPr>
          <a:lstStyle/>
          <a:p>
            <a:r>
              <a:rPr lang="en-US" sz="1600" dirty="0" err="1" smtClean="0">
                <a:solidFill>
                  <a:srgbClr val="FF0000"/>
                </a:solidFill>
                <a:latin typeface="Verdana" pitchFamily="34" charset="0"/>
                <a:ea typeface="Verdana" pitchFamily="34" charset="0"/>
                <a:cs typeface="SutonnyMJ" pitchFamily="2" charset="0"/>
              </a:rPr>
              <a:t>প্রশাসনিক</a:t>
            </a:r>
            <a:r>
              <a:rPr lang="en-US" sz="1600" dirty="0" smtClean="0">
                <a:solidFill>
                  <a:srgbClr val="FF0000"/>
                </a:solidFill>
                <a:latin typeface="Verdana" pitchFamily="34" charset="0"/>
                <a:ea typeface="Verdana" pitchFamily="34" charset="0"/>
                <a:cs typeface="SutonnyMJ" pitchFamily="2" charset="0"/>
              </a:rPr>
              <a:t> </a:t>
            </a:r>
            <a:r>
              <a:rPr lang="en-US" sz="1600" dirty="0" err="1" smtClean="0">
                <a:solidFill>
                  <a:srgbClr val="FF0000"/>
                </a:solidFill>
                <a:latin typeface="Verdana" pitchFamily="34" charset="0"/>
                <a:ea typeface="Verdana" pitchFamily="34" charset="0"/>
                <a:cs typeface="SutonnyMJ" pitchFamily="2" charset="0"/>
              </a:rPr>
              <a:t>কর্মকর্তা</a:t>
            </a:r>
            <a:endParaRPr lang="en-US" sz="1600"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5" name="TextBox 24"/>
          <p:cNvSpPr txBox="1"/>
          <p:nvPr/>
        </p:nvSpPr>
        <p:spPr>
          <a:xfrm>
            <a:off x="914400" y="4038600"/>
            <a:ext cx="7315200" cy="2308324"/>
          </a:xfrm>
          <a:prstGeom prst="rect">
            <a:avLst/>
          </a:prstGeom>
          <a:solidFill>
            <a:schemeClr val="accent4">
              <a:lumMod val="60000"/>
              <a:lumOff val="40000"/>
            </a:schemeClr>
          </a:solidFill>
          <a:ln w="19050">
            <a:solidFill>
              <a:srgbClr val="7030A0"/>
            </a:solidFill>
          </a:ln>
        </p:spPr>
        <p:txBody>
          <a:bodyPr wrap="square" rtlCol="0">
            <a:spAutoFit/>
          </a:bodyPr>
          <a:lstStyle/>
          <a:p>
            <a:pPr algn="just"/>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ওপর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বৈষম্যমূলক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শাসনের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আরেকটি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বাহিনীর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নিয়োগের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পদ্ধতি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অনুসরণ</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তাতে</a:t>
            </a:r>
            <a:r>
              <a:rPr lang="en-US" dirty="0" smtClean="0">
                <a:latin typeface="NikoshBAN" pitchFamily="2" charset="0"/>
                <a:ea typeface="Verdana" pitchFamily="34" charset="0"/>
                <a:cs typeface="NikoshBAN" pitchFamily="2" charset="0"/>
              </a:rPr>
              <a:t> ৬০% </a:t>
            </a:r>
            <a:r>
              <a:rPr lang="en-US" dirty="0" err="1" smtClean="0">
                <a:latin typeface="NikoshBAN" pitchFamily="2" charset="0"/>
                <a:ea typeface="Verdana" pitchFamily="34" charset="0"/>
                <a:cs typeface="NikoshBAN" pitchFamily="2" charset="0"/>
              </a:rPr>
              <a:t>পাঞ্জাবি</a:t>
            </a:r>
            <a:r>
              <a:rPr lang="en-US" dirty="0" smtClean="0">
                <a:latin typeface="NikoshBAN" pitchFamily="2" charset="0"/>
                <a:ea typeface="Verdana" pitchFamily="34" charset="0"/>
                <a:cs typeface="NikoshBAN" pitchFamily="2" charset="0"/>
              </a:rPr>
              <a:t>, ৩৫% </a:t>
            </a:r>
            <a:r>
              <a:rPr lang="en-US" dirty="0" err="1" smtClean="0">
                <a:latin typeface="NikoshBAN" pitchFamily="2" charset="0"/>
                <a:ea typeface="Verdana" pitchFamily="34" charset="0"/>
                <a:cs typeface="NikoshBAN" pitchFamily="2" charset="0"/>
              </a:rPr>
              <a:t>পাঠান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এবং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মাত্র</a:t>
            </a:r>
            <a:r>
              <a:rPr lang="en-US" dirty="0" smtClean="0">
                <a:latin typeface="NikoshBAN" pitchFamily="2" charset="0"/>
                <a:ea typeface="Verdana" pitchFamily="34" charset="0"/>
                <a:cs typeface="NikoshBAN" pitchFamily="2" charset="0"/>
              </a:rPr>
              <a:t> ৫%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অন্যান্য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অংশ</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নির্ধারণ</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১৯৫৫ </a:t>
            </a:r>
            <a:r>
              <a:rPr lang="en-US" dirty="0" err="1" smtClean="0">
                <a:latin typeface="NikoshBAN" pitchFamily="2" charset="0"/>
                <a:ea typeface="Verdana" pitchFamily="34" charset="0"/>
                <a:cs typeface="NikoshBAN" pitchFamily="2" charset="0"/>
              </a:rPr>
              <a:t>সালের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এক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হিসাবে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দেখা</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বাহিনীর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মোট</a:t>
            </a:r>
            <a:r>
              <a:rPr lang="en-US" dirty="0" smtClean="0">
                <a:latin typeface="NikoshBAN" pitchFamily="2" charset="0"/>
                <a:ea typeface="Verdana" pitchFamily="34" charset="0"/>
                <a:cs typeface="NikoshBAN" pitchFamily="2" charset="0"/>
              </a:rPr>
              <a:t> ২২১১ </a:t>
            </a:r>
            <a:r>
              <a:rPr lang="en-US" dirty="0" err="1" smtClean="0">
                <a:latin typeface="NikoshBAN" pitchFamily="2" charset="0"/>
                <a:ea typeface="Verdana" pitchFamily="34" charset="0"/>
                <a:cs typeface="NikoshBAN" pitchFamily="2" charset="0"/>
              </a:rPr>
              <a:t>জন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কর্মকর্তার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মধ্যে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মাত্র</a:t>
            </a:r>
            <a:r>
              <a:rPr lang="en-US" dirty="0" smtClean="0">
                <a:latin typeface="NikoshBAN" pitchFamily="2" charset="0"/>
                <a:ea typeface="Verdana" pitchFamily="34" charset="0"/>
                <a:cs typeface="NikoshBAN" pitchFamily="2" charset="0"/>
              </a:rPr>
              <a:t> ৮২ </a:t>
            </a:r>
            <a:r>
              <a:rPr lang="en-US" dirty="0" err="1" smtClean="0">
                <a:latin typeface="NikoshBAN" pitchFamily="2" charset="0"/>
                <a:ea typeface="Verdana" pitchFamily="34" charset="0"/>
                <a:cs typeface="NikoshBAN" pitchFamily="2" charset="0"/>
              </a:rPr>
              <a:t>জন</a:t>
            </a:r>
            <a:r>
              <a:rPr lang="en-US" dirty="0" smtClean="0">
                <a:latin typeface="NikoshBAN" pitchFamily="2" charset="0"/>
                <a:ea typeface="Verdana" pitchFamily="34" charset="0"/>
                <a:cs typeface="NikoshBAN" pitchFamily="2" charset="0"/>
              </a:rPr>
              <a:t>। ১৯৬৬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বাহিনীর</a:t>
            </a:r>
            <a:r>
              <a:rPr lang="en-US" dirty="0" smtClean="0">
                <a:latin typeface="NikoshBAN" pitchFamily="2" charset="0"/>
                <a:ea typeface="Verdana" pitchFamily="34" charset="0"/>
                <a:cs typeface="NikoshBAN" pitchFamily="2" charset="0"/>
              </a:rPr>
              <a:t> ১৭ </a:t>
            </a:r>
            <a:r>
              <a:rPr lang="en-US" dirty="0" err="1" smtClean="0">
                <a:latin typeface="NikoshBAN" pitchFamily="2" charset="0"/>
                <a:ea typeface="Verdana" pitchFamily="34" charset="0"/>
                <a:cs typeface="NikoshBAN" pitchFamily="2" charset="0"/>
              </a:rPr>
              <a:t>জন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শীর্ষ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পর্যায়ের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কর্মকর্তার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মধ্যে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মাত্র</a:t>
            </a:r>
            <a:r>
              <a:rPr lang="en-US" dirty="0" smtClean="0">
                <a:latin typeface="NikoshBAN" pitchFamily="2" charset="0"/>
                <a:ea typeface="Verdana" pitchFamily="34" charset="0"/>
                <a:cs typeface="NikoshBAN" pitchFamily="2" charset="0"/>
              </a:rPr>
              <a:t> ১ </a:t>
            </a:r>
            <a:r>
              <a:rPr lang="en-US" dirty="0" err="1" smtClean="0">
                <a:latin typeface="NikoshBAN" pitchFamily="2" charset="0"/>
                <a:ea typeface="Verdana" pitchFamily="34" charset="0"/>
                <a:cs typeface="NikoshBAN" pitchFamily="2" charset="0"/>
              </a:rPr>
              <a:t>জন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আইয়ুব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খানের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শাসনামলে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বাজেটের</a:t>
            </a:r>
            <a:r>
              <a:rPr lang="en-US" dirty="0" smtClean="0">
                <a:latin typeface="NikoshBAN" pitchFamily="2" charset="0"/>
                <a:ea typeface="Verdana" pitchFamily="34" charset="0"/>
                <a:cs typeface="NikoshBAN" pitchFamily="2" charset="0"/>
              </a:rPr>
              <a:t> ৬০% </a:t>
            </a:r>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বাজেট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এর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সিংহভাগ</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দায়ভার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বহন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অথচ</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প্রতিরক্ষার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অবহেলা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দেখানো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হতো</a:t>
            </a:r>
            <a:r>
              <a:rPr lang="en-US" dirty="0" smtClean="0">
                <a:latin typeface="NikoshBAN" pitchFamily="2" charset="0"/>
                <a:ea typeface="Verdana" pitchFamily="34" charset="0"/>
                <a:cs typeface="NikoshBAN" pitchFamily="2" charset="0"/>
              </a:rPr>
              <a:t>। </a:t>
            </a:r>
            <a:endParaRPr lang="en-US" dirty="0">
              <a:latin typeface="NikoshBAN" pitchFamily="2" charset="0"/>
              <a:ea typeface="Verdana" pitchFamily="34" charset="0"/>
              <a:cs typeface="NikoshBAN" pitchFamily="2" charset="0"/>
            </a:endParaRPr>
          </a:p>
        </p:txBody>
      </p:sp>
      <p:grpSp>
        <p:nvGrpSpPr>
          <p:cNvPr id="23" name="Group 22"/>
          <p:cNvGrpSpPr/>
          <p:nvPr/>
        </p:nvGrpSpPr>
        <p:grpSpPr>
          <a:xfrm>
            <a:off x="0" y="0"/>
            <a:ext cx="9144000" cy="7010400"/>
            <a:chOff x="0" y="0"/>
            <a:chExt cx="9144000" cy="7010400"/>
          </a:xfrm>
        </p:grpSpPr>
        <p:grpSp>
          <p:nvGrpSpPr>
            <p:cNvPr id="26" name="Group 24"/>
            <p:cNvGrpSpPr/>
            <p:nvPr/>
          </p:nvGrpSpPr>
          <p:grpSpPr>
            <a:xfrm>
              <a:off x="0" y="0"/>
              <a:ext cx="9144000" cy="762000"/>
              <a:chOff x="0" y="0"/>
              <a:chExt cx="9144000" cy="762000"/>
            </a:xfrm>
          </p:grpSpPr>
          <p:pic>
            <p:nvPicPr>
              <p:cNvPr id="39" name="Picture 38"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40" name="Picture 39"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41" name="Picture 40"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7" name="Group 25"/>
            <p:cNvGrpSpPr/>
            <p:nvPr/>
          </p:nvGrpSpPr>
          <p:grpSpPr>
            <a:xfrm>
              <a:off x="0" y="624840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8" name="Group 29"/>
            <p:cNvGrpSpPr/>
            <p:nvPr/>
          </p:nvGrpSpPr>
          <p:grpSpPr>
            <a:xfrm rot="5400000">
              <a:off x="-2362200" y="3124200"/>
              <a:ext cx="54864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9" name="Group 33"/>
            <p:cNvGrpSpPr/>
            <p:nvPr/>
          </p:nvGrpSpPr>
          <p:grpSpPr>
            <a:xfrm rot="16200000">
              <a:off x="60198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grpSp>
        <p:nvGrpSpPr>
          <p:cNvPr id="42" name="Group 41"/>
          <p:cNvGrpSpPr/>
          <p:nvPr/>
        </p:nvGrpSpPr>
        <p:grpSpPr>
          <a:xfrm>
            <a:off x="838200" y="838200"/>
            <a:ext cx="7467600" cy="3048001"/>
            <a:chOff x="838200" y="838200"/>
            <a:chExt cx="7467600" cy="3048001"/>
          </a:xfrm>
        </p:grpSpPr>
        <p:grpSp>
          <p:nvGrpSpPr>
            <p:cNvPr id="24" name="Group 23"/>
            <p:cNvGrpSpPr/>
            <p:nvPr/>
          </p:nvGrpSpPr>
          <p:grpSpPr>
            <a:xfrm>
              <a:off x="3886200" y="838200"/>
              <a:ext cx="4419600" cy="3048001"/>
              <a:chOff x="914400" y="838200"/>
              <a:chExt cx="7391400" cy="3048001"/>
            </a:xfrm>
          </p:grpSpPr>
          <p:pic>
            <p:nvPicPr>
              <p:cNvPr id="10242" name="Picture 2" descr="Image result for à¦¸à¦¾à¦®à¦°à¦¿à¦ à¦¬à¦¾à¦¹à¦¿à¦¨à§"/>
              <p:cNvPicPr>
                <a:picLocks noChangeAspect="1" noChangeArrowheads="1"/>
              </p:cNvPicPr>
              <p:nvPr/>
            </p:nvPicPr>
            <p:blipFill>
              <a:blip r:embed="rId3"/>
              <a:srcRect/>
              <a:stretch>
                <a:fillRect/>
              </a:stretch>
            </p:blipFill>
            <p:spPr bwMode="auto">
              <a:xfrm>
                <a:off x="4876800" y="838201"/>
                <a:ext cx="3429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4" name="Picture 4" descr="Image result for à¦¸à¦¾à¦®à¦°à¦¿à¦ à¦¬à¦¾à¦¹à¦¿à¦¨à§ à¦¬à¦¾à¦°à§à¦à§à¦"/>
              <p:cNvPicPr>
                <a:picLocks noChangeAspect="1" noChangeArrowheads="1"/>
              </p:cNvPicPr>
              <p:nvPr/>
            </p:nvPicPr>
            <p:blipFill>
              <a:blip r:embed="rId4"/>
              <a:srcRect/>
              <a:stretch>
                <a:fillRect/>
              </a:stretch>
            </p:blipFill>
            <p:spPr bwMode="auto">
              <a:xfrm>
                <a:off x="914400" y="838200"/>
                <a:ext cx="3895725"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0246" name="Picture 6" descr="Image result for à¦ªà§à¦°à§à¦¬ à¦ªà¦¾à¦à¦¿à¦¸à§à¦¤à¦¾à¦¨ à¦ à¦ªà¦¶à§à¦à¦¿à¦® à¦ªà¦¾à¦à¦¿à¦¸à§à¦¤à¦¾à¦¨à§à¦° à¦¬à§à¦·à¦®à§à¦¯"/>
            <p:cNvPicPr>
              <a:picLocks noChangeAspect="1" noChangeArrowheads="1"/>
            </p:cNvPicPr>
            <p:nvPr/>
          </p:nvPicPr>
          <p:blipFill>
            <a:blip r:embed="rId5"/>
            <a:srcRect/>
            <a:stretch>
              <a:fillRect/>
            </a:stretch>
          </p:blipFill>
          <p:spPr bwMode="auto">
            <a:xfrm>
              <a:off x="838200" y="838200"/>
              <a:ext cx="29718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9306"/>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1066800" y="4343400"/>
            <a:ext cx="7086600" cy="2031325"/>
          </a:xfrm>
          <a:prstGeom prst="rect">
            <a:avLst/>
          </a:prstGeom>
          <a:solidFill>
            <a:schemeClr val="tx2">
              <a:lumMod val="60000"/>
              <a:lumOff val="40000"/>
            </a:schemeClr>
          </a:solidFill>
          <a:ln w="19050">
            <a:solidFill>
              <a:srgbClr val="7030A0"/>
            </a:solidFill>
          </a:ln>
        </p:spPr>
        <p:txBody>
          <a:bodyPr wrap="square" rtlCol="0">
            <a:spAutoFit/>
          </a:bodyPr>
          <a:lstStyle/>
          <a:p>
            <a:pPr algn="just"/>
            <a:r>
              <a:rPr lang="en-US" dirty="0" err="1" smtClean="0">
                <a:latin typeface="NikoshBAN" pitchFamily="2" charset="0"/>
                <a:ea typeface="Verdana" pitchFamily="34" charset="0"/>
                <a:cs typeface="NikoshBAN" pitchFamily="2" charset="0"/>
              </a:rPr>
              <a:t>অর্থনৈতিক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সবচেয়ে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বেশী</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অর্থনৈতিক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প্রাদেশিক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সরকারের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মুদ্রাব্যবস্থা</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অর্থনৈতিক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নিয়ন্ত্রণ</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কেন্দ্রীয়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ব্যাংকসহ</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সকল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বাণিজ্যিক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প্রতিষ্ঠানের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দপ্তর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ফলে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সহজেই</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সকল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অর্থ</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জন্মলগ্ন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থেকে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তিনটি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পঞ্চবার্ষিকী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পরিকল্পনা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গৃহীত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প্রথমটিতে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বরাদ্দ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যথাক্রমে</a:t>
            </a:r>
            <a:r>
              <a:rPr lang="en-US" dirty="0" smtClean="0">
                <a:latin typeface="NikoshBAN" pitchFamily="2" charset="0"/>
                <a:ea typeface="Verdana" pitchFamily="34" charset="0"/>
                <a:cs typeface="NikoshBAN" pitchFamily="2" charset="0"/>
              </a:rPr>
              <a:t> ১১৩ </a:t>
            </a:r>
            <a:r>
              <a:rPr lang="en-US" dirty="0" err="1" smtClean="0">
                <a:latin typeface="NikoshBAN" pitchFamily="2" charset="0"/>
                <a:ea typeface="Verdana" pitchFamily="34" charset="0"/>
                <a:cs typeface="NikoshBAN" pitchFamily="2" charset="0"/>
              </a:rPr>
              <a:t>কোটি</a:t>
            </a:r>
            <a:r>
              <a:rPr lang="en-US" dirty="0" smtClean="0">
                <a:latin typeface="NikoshBAN" pitchFamily="2" charset="0"/>
                <a:ea typeface="Verdana" pitchFamily="34" charset="0"/>
                <a:cs typeface="NikoshBAN" pitchFamily="2" charset="0"/>
              </a:rPr>
              <a:t> ও ৫০০ </a:t>
            </a:r>
            <a:r>
              <a:rPr lang="en-US" dirty="0" err="1" smtClean="0">
                <a:latin typeface="NikoshBAN" pitchFamily="2" charset="0"/>
                <a:ea typeface="Verdana" pitchFamily="34" charset="0"/>
                <a:cs typeface="NikoshBAN" pitchFamily="2" charset="0"/>
              </a:rPr>
              <a:t>কোটি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রুপি</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দ্বিতীয়টিতে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বরাদ্দ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৯৫০ </a:t>
            </a:r>
            <a:r>
              <a:rPr lang="en-US" dirty="0" err="1" smtClean="0">
                <a:latin typeface="NikoshBAN" pitchFamily="2" charset="0"/>
                <a:ea typeface="Verdana" pitchFamily="34" charset="0"/>
                <a:cs typeface="NikoshBAN" pitchFamily="2" charset="0"/>
              </a:rPr>
              <a:t>কোটি</a:t>
            </a:r>
            <a:r>
              <a:rPr lang="en-US" dirty="0" smtClean="0">
                <a:latin typeface="NikoshBAN" pitchFamily="2" charset="0"/>
                <a:ea typeface="Verdana" pitchFamily="34" charset="0"/>
                <a:cs typeface="NikoshBAN" pitchFamily="2" charset="0"/>
              </a:rPr>
              <a:t> ও ১৩৫০ </a:t>
            </a:r>
            <a:r>
              <a:rPr lang="en-US" dirty="0" err="1" smtClean="0">
                <a:latin typeface="NikoshBAN" pitchFamily="2" charset="0"/>
                <a:ea typeface="Verdana" pitchFamily="34" charset="0"/>
                <a:cs typeface="NikoshBAN" pitchFamily="2" charset="0"/>
              </a:rPr>
              <a:t>কোটি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রূপি</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তৃতীয়টিতে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বরাদ্দ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যথাক্রমে</a:t>
            </a:r>
            <a:r>
              <a:rPr lang="en-US" dirty="0" smtClean="0">
                <a:latin typeface="NikoshBAN" pitchFamily="2" charset="0"/>
                <a:ea typeface="Verdana" pitchFamily="34" charset="0"/>
                <a:cs typeface="NikoshBAN" pitchFamily="2" charset="0"/>
              </a:rPr>
              <a:t> ৩৬% ও ৬৩%। </a:t>
            </a:r>
            <a:endParaRPr lang="en-US" dirty="0">
              <a:latin typeface="NikoshBAN" pitchFamily="2" charset="0"/>
              <a:ea typeface="Verdana" pitchFamily="34" charset="0"/>
              <a:cs typeface="NikoshBAN" pitchFamily="2" charset="0"/>
            </a:endParaRPr>
          </a:p>
        </p:txBody>
      </p:sp>
      <p:grpSp>
        <p:nvGrpSpPr>
          <p:cNvPr id="22" name="Group 21"/>
          <p:cNvGrpSpPr/>
          <p:nvPr/>
        </p:nvGrpSpPr>
        <p:grpSpPr>
          <a:xfrm>
            <a:off x="0" y="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pic>
        <p:nvPicPr>
          <p:cNvPr id="9218" name="Picture 2" descr="Image result for à¦¬à§à¦¯à¦¾à¦à¦"/>
          <p:cNvPicPr>
            <a:picLocks noChangeAspect="1" noChangeArrowheads="1"/>
          </p:cNvPicPr>
          <p:nvPr/>
        </p:nvPicPr>
        <p:blipFill>
          <a:blip r:embed="rId3"/>
          <a:srcRect/>
          <a:stretch>
            <a:fillRect/>
          </a:stretch>
        </p:blipFill>
        <p:spPr bwMode="auto">
          <a:xfrm>
            <a:off x="914400" y="838200"/>
            <a:ext cx="31242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220" name="Picture 4" descr="Image result for à¦®à§à¦¦à§à¦°à¦¾à¦¬à§à¦¯à¦¬à¦¸à§à¦¥à¦¾"/>
          <p:cNvPicPr>
            <a:picLocks noChangeAspect="1" noChangeArrowheads="1"/>
          </p:cNvPicPr>
          <p:nvPr/>
        </p:nvPicPr>
        <p:blipFill>
          <a:blip r:embed="rId4"/>
          <a:srcRect/>
          <a:stretch>
            <a:fillRect/>
          </a:stretch>
        </p:blipFill>
        <p:spPr bwMode="auto">
          <a:xfrm>
            <a:off x="4114800" y="838200"/>
            <a:ext cx="41910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9306"/>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990600" y="3962400"/>
            <a:ext cx="7086600" cy="2308324"/>
          </a:xfrm>
          <a:prstGeom prst="rect">
            <a:avLst/>
          </a:prstGeom>
          <a:solidFill>
            <a:schemeClr val="accent3">
              <a:lumMod val="60000"/>
              <a:lumOff val="40000"/>
            </a:schemeClr>
          </a:solidFill>
          <a:ln w="19050">
            <a:solidFill>
              <a:srgbClr val="7030A0"/>
            </a:solidFill>
          </a:ln>
        </p:spPr>
        <p:txBody>
          <a:bodyPr wrap="square" rtlCol="0">
            <a:spAutoFit/>
          </a:bodyPr>
          <a:lstStyle/>
          <a:p>
            <a:pPr algn="just"/>
            <a:r>
              <a:rPr lang="en-US" dirty="0" err="1" smtClean="0">
                <a:latin typeface="NikoshBAN" pitchFamily="2" charset="0"/>
                <a:ea typeface="Verdana" pitchFamily="34" charset="0"/>
                <a:cs typeface="NikoshBAN" pitchFamily="2" charset="0"/>
              </a:rPr>
              <a:t>রাজধানী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উন্নয়নের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বরাদ্দের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বেশিরভাগ</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১৯৫৬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করাচির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উন্নয়নের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৫৭০ </a:t>
            </a:r>
            <a:r>
              <a:rPr lang="en-US" dirty="0" err="1" smtClean="0">
                <a:latin typeface="NikoshBAN" pitchFamily="2" charset="0"/>
                <a:ea typeface="Verdana" pitchFamily="34" charset="0"/>
                <a:cs typeface="NikoshBAN" pitchFamily="2" charset="0"/>
              </a:rPr>
              <a:t>কোটি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টাকা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ব্যয়ের</a:t>
            </a:r>
            <a:r>
              <a:rPr lang="en-US" dirty="0" smtClean="0">
                <a:latin typeface="NikoshBAN" pitchFamily="2" charset="0"/>
                <a:ea typeface="Verdana" pitchFamily="34" charset="0"/>
                <a:cs typeface="NikoshBAN" pitchFamily="2" charset="0"/>
              </a:rPr>
              <a:t> ৫৬.৪%। </a:t>
            </a:r>
            <a:r>
              <a:rPr lang="en-US" dirty="0" err="1" smtClean="0">
                <a:latin typeface="NikoshBAN" pitchFamily="2" charset="0"/>
                <a:ea typeface="Verdana" pitchFamily="34" charset="0"/>
                <a:cs typeface="NikoshBAN" pitchFamily="2" charset="0"/>
              </a:rPr>
              <a:t>সে</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ব্যয়ের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৫.১০%। ১৯৬৭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পর্যন্ত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ইসলামাবাদ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নির্মাণের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৩০০ </a:t>
            </a:r>
            <a:r>
              <a:rPr lang="en-US" dirty="0" err="1" smtClean="0">
                <a:latin typeface="NikoshBAN" pitchFamily="2" charset="0"/>
                <a:ea typeface="Verdana" pitchFamily="34" charset="0"/>
                <a:cs typeface="NikoshBAN" pitchFamily="2" charset="0"/>
              </a:rPr>
              <a:t>কোটি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টাকা,আর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ঢাকা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শহরের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২৫ </a:t>
            </a:r>
            <a:r>
              <a:rPr lang="en-US" dirty="0" err="1" smtClean="0">
                <a:latin typeface="NikoshBAN" pitchFamily="2" charset="0"/>
                <a:ea typeface="Verdana" pitchFamily="34" charset="0"/>
                <a:cs typeface="NikoshBAN" pitchFamily="2" charset="0"/>
              </a:rPr>
              <a:t>কোটি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টাকা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বেশি</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শিল্প-কারখানা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বেশি</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গড়ে</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ওঠেছিল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আর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কিছু</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শিল্প-কারখানা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গড়ে</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ওঠে</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মালিক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থেকে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স্বর্ণ</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টাকা-পয়সা</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যেতে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কিন্তু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থেকে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স্বর্ণ</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টাকা-পয়সা</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আসতে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সরকারের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নিষেধ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endParaRPr lang="en-US" dirty="0">
              <a:latin typeface="NikoshBAN" pitchFamily="2" charset="0"/>
              <a:ea typeface="Verdana" pitchFamily="34" charset="0"/>
              <a:cs typeface="NikoshBAN" pitchFamily="2" charset="0"/>
            </a:endParaRPr>
          </a:p>
        </p:txBody>
      </p:sp>
      <p:grpSp>
        <p:nvGrpSpPr>
          <p:cNvPr id="3" name="Group 21"/>
          <p:cNvGrpSpPr/>
          <p:nvPr/>
        </p:nvGrpSpPr>
        <p:grpSpPr>
          <a:xfrm>
            <a:off x="0" y="0"/>
            <a:ext cx="9144000" cy="7010400"/>
            <a:chOff x="0" y="0"/>
            <a:chExt cx="9144000" cy="7010400"/>
          </a:xfrm>
        </p:grpSpPr>
        <p:grpSp>
          <p:nvGrpSpPr>
            <p:cNvPr id="5"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6"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7"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8"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grpSp>
        <p:nvGrpSpPr>
          <p:cNvPr id="25" name="Group 24"/>
          <p:cNvGrpSpPr/>
          <p:nvPr/>
        </p:nvGrpSpPr>
        <p:grpSpPr>
          <a:xfrm>
            <a:off x="838200" y="914399"/>
            <a:ext cx="7391400" cy="2895601"/>
            <a:chOff x="838200" y="838201"/>
            <a:chExt cx="7429500" cy="3040380"/>
          </a:xfrm>
        </p:grpSpPr>
        <p:pic>
          <p:nvPicPr>
            <p:cNvPr id="8194" name="Picture 2" descr="Image result for à¦ªà¦¾à¦à¦¿à¦¸à§à¦¤à¦¾à¦¨ à¦à¦®à¦²à§à¦° à¦¢à¦¾à¦à¦¾ à¦¶à¦¹à¦°"/>
            <p:cNvPicPr>
              <a:picLocks noChangeAspect="1" noChangeArrowheads="1"/>
            </p:cNvPicPr>
            <p:nvPr/>
          </p:nvPicPr>
          <p:blipFill>
            <a:blip r:embed="rId3"/>
            <a:srcRect/>
            <a:stretch>
              <a:fillRect/>
            </a:stretch>
          </p:blipFill>
          <p:spPr bwMode="auto">
            <a:xfrm>
              <a:off x="4648200" y="838201"/>
              <a:ext cx="3619500" cy="3040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rot="5034411">
              <a:off x="4454381" y="1330179"/>
              <a:ext cx="1015021" cy="369332"/>
            </a:xfrm>
            <a:prstGeom prst="rect">
              <a:avLst/>
            </a:prstGeom>
          </p:spPr>
          <p:txBody>
            <a:bodyPr wrap="none">
              <a:spAutoFit/>
            </a:bodyPr>
            <a:lstStyle/>
            <a:p>
              <a:r>
                <a:rPr lang="en-US" dirty="0" err="1" smtClean="0">
                  <a:solidFill>
                    <a:srgbClr val="FF0000"/>
                  </a:solidFill>
                  <a:latin typeface="Verdana" pitchFamily="34" charset="0"/>
                  <a:ea typeface="Verdana" pitchFamily="34" charset="0"/>
                  <a:cs typeface="Verdana" pitchFamily="34" charset="0"/>
                </a:rPr>
                <a:t>রাজধানী</a:t>
              </a:r>
              <a:endParaRPr lang="en-US" dirty="0">
                <a:solidFill>
                  <a:srgbClr val="FF0000"/>
                </a:solidFill>
              </a:endParaRPr>
            </a:p>
          </p:txBody>
        </p:sp>
        <p:pic>
          <p:nvPicPr>
            <p:cNvPr id="8196" name="Picture 4" descr="Image result for à¦¶à¦¿à¦²à§à¦ª-à¦à¦¾à¦°à¦à¦¾à¦¨à¦¾"/>
            <p:cNvPicPr>
              <a:picLocks noChangeAspect="1" noChangeArrowheads="1"/>
            </p:cNvPicPr>
            <p:nvPr/>
          </p:nvPicPr>
          <p:blipFill>
            <a:blip r:embed="rId4"/>
            <a:srcRect/>
            <a:stretch>
              <a:fillRect/>
            </a:stretch>
          </p:blipFill>
          <p:spPr bwMode="auto">
            <a:xfrm>
              <a:off x="838200" y="838201"/>
              <a:ext cx="3657600" cy="3040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Rectangle 23"/>
            <p:cNvSpPr/>
            <p:nvPr/>
          </p:nvSpPr>
          <p:spPr>
            <a:xfrm>
              <a:off x="2438400" y="990600"/>
              <a:ext cx="1540104" cy="387798"/>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err="1" smtClean="0">
                  <a:latin typeface="NikoshBAN" pitchFamily="2" charset="0"/>
                  <a:ea typeface="Verdana" pitchFamily="34" charset="0"/>
                  <a:cs typeface="NikoshBAN" pitchFamily="2" charset="0"/>
                </a:rPr>
                <a:t>শিল্প-কারখানা</a:t>
              </a:r>
              <a:r>
                <a:rPr lang="en-US" dirty="0" smtClean="0">
                  <a:latin typeface="Verdana" pitchFamily="34" charset="0"/>
                  <a:ea typeface="Verdana" pitchFamily="34" charset="0"/>
                  <a:cs typeface="Verdana" pitchFamily="34" charset="0"/>
                </a:rPr>
                <a:t> </a:t>
              </a:r>
              <a:endParaRPr lang="en-US" dirty="0"/>
            </a:p>
          </p:txBody>
        </p:sp>
      </p:gr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914400" y="4495800"/>
            <a:ext cx="7239000" cy="1477328"/>
          </a:xfrm>
          <a:prstGeom prst="rect">
            <a:avLst/>
          </a:prstGeom>
          <a:solidFill>
            <a:schemeClr val="accent5">
              <a:lumMod val="60000"/>
              <a:lumOff val="40000"/>
            </a:schemeClr>
          </a:solidFill>
          <a:ln w="19050">
            <a:solidFill>
              <a:srgbClr val="7030A0"/>
            </a:solidFill>
          </a:ln>
        </p:spPr>
        <p:txBody>
          <a:bodyPr wrap="square" rtlCol="0">
            <a:spAutoFit/>
          </a:bodyPr>
          <a:lstStyle/>
          <a:p>
            <a:pPr algn="just"/>
            <a:r>
              <a:rPr lang="en-US" dirty="0" err="1" smtClean="0">
                <a:latin typeface="NikoshBAN" pitchFamily="2" charset="0"/>
                <a:ea typeface="Verdana" pitchFamily="34" charset="0"/>
                <a:cs typeface="NikoshBAN" pitchFamily="2" charset="0"/>
              </a:rPr>
              <a:t>শিক্ষা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শিক্ষা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ক্ষেত্রেও</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শিক্ষার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উন্নয়নের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চেষ্টাই</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শিক্ষা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খাতে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বরাদ্দের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চরম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দেখানো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১৯৫৫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থেকে</a:t>
            </a:r>
            <a:r>
              <a:rPr lang="en-US" dirty="0" smtClean="0">
                <a:latin typeface="NikoshBAN" pitchFamily="2" charset="0"/>
                <a:ea typeface="Verdana" pitchFamily="34" charset="0"/>
                <a:cs typeface="NikoshBAN" pitchFamily="2" charset="0"/>
              </a:rPr>
              <a:t> ১৯৬৭ </a:t>
            </a:r>
            <a:r>
              <a:rPr lang="en-US" dirty="0" err="1" smtClean="0">
                <a:latin typeface="NikoshBAN" pitchFamily="2" charset="0"/>
                <a:ea typeface="Verdana" pitchFamily="34" charset="0"/>
                <a:cs typeface="NikoshBAN" pitchFamily="2" charset="0"/>
              </a:rPr>
              <a:t>খ্রিস্টাব্দের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শিক্ষা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খাতে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বরাদ্দ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২০৮৪ </a:t>
            </a:r>
            <a:r>
              <a:rPr lang="en-US" dirty="0" err="1" smtClean="0">
                <a:latin typeface="NikoshBAN" pitchFamily="2" charset="0"/>
                <a:ea typeface="Verdana" pitchFamily="34" charset="0"/>
                <a:cs typeface="NikoshBAN" pitchFamily="2" charset="0"/>
              </a:rPr>
              <a:t>মিলিয়ন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রুপি</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এবং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৭৯৭ </a:t>
            </a:r>
            <a:r>
              <a:rPr lang="en-US" dirty="0" err="1" smtClean="0">
                <a:latin typeface="NikoshBAN" pitchFamily="2" charset="0"/>
                <a:ea typeface="Verdana" pitchFamily="34" charset="0"/>
                <a:cs typeface="NikoshBAN" pitchFamily="2" charset="0"/>
              </a:rPr>
              <a:t>মিলিয়ন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রুপি</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সর্বমোট</a:t>
            </a:r>
            <a:r>
              <a:rPr lang="en-US" dirty="0" smtClean="0">
                <a:latin typeface="NikoshBAN" pitchFamily="2" charset="0"/>
                <a:ea typeface="Verdana" pitchFamily="34" charset="0"/>
                <a:cs typeface="NikoshBAN" pitchFamily="2" charset="0"/>
              </a:rPr>
              <a:t> ৩৫টি </a:t>
            </a:r>
            <a:r>
              <a:rPr lang="en-US" dirty="0" err="1" smtClean="0">
                <a:latin typeface="NikoshBAN" pitchFamily="2" charset="0"/>
                <a:ea typeface="Verdana" pitchFamily="34" charset="0"/>
                <a:cs typeface="NikoshBAN" pitchFamily="2" charset="0"/>
              </a:rPr>
              <a:t>বৃত্তির</a:t>
            </a:r>
            <a:r>
              <a:rPr lang="en-US" dirty="0" smtClean="0">
                <a:latin typeface="NikoshBAN" pitchFamily="2" charset="0"/>
                <a:ea typeface="Verdana" pitchFamily="34" charset="0"/>
                <a:cs typeface="NikoshBAN" pitchFamily="2" charset="0"/>
              </a:rPr>
              <a:t> ৩০টি </a:t>
            </a:r>
            <a:r>
              <a:rPr lang="en-US" dirty="0" err="1" smtClean="0">
                <a:latin typeface="NikoshBAN" pitchFamily="2" charset="0"/>
                <a:ea typeface="Verdana" pitchFamily="34" charset="0"/>
                <a:cs typeface="NikoshBAN" pitchFamily="2" charset="0"/>
              </a:rPr>
              <a:t>পেয়েছিল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এবং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মাত্র</a:t>
            </a:r>
            <a:r>
              <a:rPr lang="en-US" dirty="0" smtClean="0">
                <a:latin typeface="NikoshBAN" pitchFamily="2" charset="0"/>
                <a:ea typeface="Verdana" pitchFamily="34" charset="0"/>
                <a:cs typeface="NikoshBAN" pitchFamily="2" charset="0"/>
              </a:rPr>
              <a:t> ৫টি </a:t>
            </a:r>
            <a:r>
              <a:rPr lang="en-US" dirty="0" err="1" smtClean="0">
                <a:latin typeface="NikoshBAN" pitchFamily="2" charset="0"/>
                <a:ea typeface="Verdana" pitchFamily="34" charset="0"/>
                <a:cs typeface="NikoshBAN" pitchFamily="2" charset="0"/>
              </a:rPr>
              <a:t>বরাদ্দ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endParaRPr lang="en-US" dirty="0">
              <a:latin typeface="NikoshBAN" pitchFamily="2" charset="0"/>
              <a:ea typeface="Verdana" pitchFamily="34" charset="0"/>
              <a:cs typeface="NikoshBAN" pitchFamily="2" charset="0"/>
            </a:endParaRPr>
          </a:p>
        </p:txBody>
      </p:sp>
      <p:grpSp>
        <p:nvGrpSpPr>
          <p:cNvPr id="22" name="Group 21"/>
          <p:cNvGrpSpPr/>
          <p:nvPr/>
        </p:nvGrpSpPr>
        <p:grpSpPr>
          <a:xfrm>
            <a:off x="0" y="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grpSp>
        <p:nvGrpSpPr>
          <p:cNvPr id="39" name="Group 38"/>
          <p:cNvGrpSpPr/>
          <p:nvPr/>
        </p:nvGrpSpPr>
        <p:grpSpPr>
          <a:xfrm>
            <a:off x="914400" y="914400"/>
            <a:ext cx="7162800" cy="3429000"/>
            <a:chOff x="838200" y="838200"/>
            <a:chExt cx="7429500" cy="3581400"/>
          </a:xfrm>
        </p:grpSpPr>
        <p:pic>
          <p:nvPicPr>
            <p:cNvPr id="7170" name="Picture 2" descr="Image result for à¦¶à¦¿à¦à§à¦·à¦¾à¦à§à¦·à§à¦¤à§à¦°"/>
            <p:cNvPicPr>
              <a:picLocks noChangeAspect="1" noChangeArrowheads="1"/>
            </p:cNvPicPr>
            <p:nvPr/>
          </p:nvPicPr>
          <p:blipFill>
            <a:blip r:embed="rId3"/>
            <a:srcRect/>
            <a:stretch>
              <a:fillRect/>
            </a:stretch>
          </p:blipFill>
          <p:spPr bwMode="auto">
            <a:xfrm>
              <a:off x="4191000" y="838200"/>
              <a:ext cx="40767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4" descr="Image result for à¦¶à¦¿à¦à§à¦·à¦¾ à¦ªà§à¦°à¦¤à¦¿à¦·à§à¦ à¦¾à¦¨ à¦¨à¦¿à¦°à§à¦®à¦¾à¦£ à¦à¦¾à¦"/>
            <p:cNvPicPr>
              <a:picLocks noChangeAspect="1" noChangeArrowheads="1"/>
            </p:cNvPicPr>
            <p:nvPr/>
          </p:nvPicPr>
          <p:blipFill>
            <a:blip r:embed="rId4"/>
            <a:srcRect/>
            <a:stretch>
              <a:fillRect/>
            </a:stretch>
          </p:blipFill>
          <p:spPr bwMode="auto">
            <a:xfrm>
              <a:off x="838200" y="838200"/>
              <a:ext cx="32766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914400" y="4800600"/>
            <a:ext cx="7239000" cy="1200329"/>
          </a:xfrm>
          <a:prstGeom prst="rect">
            <a:avLst/>
          </a:prstGeom>
          <a:solidFill>
            <a:schemeClr val="bg2">
              <a:lumMod val="50000"/>
            </a:schemeClr>
          </a:solidFill>
          <a:ln w="19050">
            <a:solidFill>
              <a:srgbClr val="7030A0"/>
            </a:solidFill>
          </a:ln>
        </p:spPr>
        <p:txBody>
          <a:bodyPr wrap="square" rtlCol="0">
            <a:spAutoFit/>
          </a:bodyPr>
          <a:lstStyle/>
          <a:p>
            <a:pPr algn="just"/>
            <a:r>
              <a:rPr lang="en-US" dirty="0" err="1" smtClean="0">
                <a:latin typeface="NikoshBAN" pitchFamily="2" charset="0"/>
                <a:ea typeface="Verdana" pitchFamily="34" charset="0"/>
                <a:cs typeface="NikoshBAN" pitchFamily="2" charset="0"/>
              </a:rPr>
              <a:t>সামাজিক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রাস্তাঘাট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স্কুল-কলেজ</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অফিস-আদালত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হাসপাতাল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ডাকঘর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টেলিফোন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টেলিগ্রাফ</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বিদ্যু</a:t>
            </a:r>
            <a:r>
              <a:rPr lang="en-US" dirty="0" smtClean="0">
                <a:latin typeface="NikoshBAN" pitchFamily="2" charset="0"/>
                <a:ea typeface="Verdana" pitchFamily="34" charset="0"/>
                <a:cs typeface="NikoshBAN" pitchFamily="2" charset="0"/>
              </a:rPr>
              <a:t>ৎ </a:t>
            </a:r>
            <a:r>
              <a:rPr lang="en-US" dirty="0" err="1" smtClean="0">
                <a:latin typeface="NikoshBAN" pitchFamily="2" charset="0"/>
                <a:ea typeface="Verdana" pitchFamily="34" charset="0"/>
                <a:cs typeface="NikoshBAN" pitchFamily="2" charset="0"/>
              </a:rPr>
              <a:t>প্রভৃতি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তুলনায়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বেশি</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সুবিধা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ভোগ</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সমাজকল্যাণ</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সেবামূলক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সুবিধা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বেশিরভাগ</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ফলে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সামগ্রিকভাবে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জীবনযাত্রার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অনেক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উন্নত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endParaRPr lang="en-US" dirty="0">
              <a:latin typeface="NikoshBAN" pitchFamily="2" charset="0"/>
              <a:ea typeface="Verdana" pitchFamily="34" charset="0"/>
              <a:cs typeface="NikoshBAN" pitchFamily="2" charset="0"/>
            </a:endParaRPr>
          </a:p>
        </p:txBody>
      </p:sp>
      <p:grpSp>
        <p:nvGrpSpPr>
          <p:cNvPr id="22" name="Group 21"/>
          <p:cNvGrpSpPr/>
          <p:nvPr/>
        </p:nvGrpSpPr>
        <p:grpSpPr>
          <a:xfrm>
            <a:off x="0" y="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39" name="Rectangle 38"/>
          <p:cNvSpPr/>
          <p:nvPr/>
        </p:nvSpPr>
        <p:spPr>
          <a:xfrm>
            <a:off x="6019800" y="3962400"/>
            <a:ext cx="748923" cy="369332"/>
          </a:xfrm>
          <a:prstGeom prst="rect">
            <a:avLst/>
          </a:prstGeom>
        </p:spPr>
        <p:txBody>
          <a:bodyPr wrap="none">
            <a:spAutoFit/>
          </a:bodyPr>
          <a:lstStyle/>
          <a:p>
            <a:r>
              <a:rPr lang="en-US" dirty="0" err="1" smtClean="0">
                <a:latin typeface="Verdana" pitchFamily="34" charset="0"/>
                <a:ea typeface="Verdana" pitchFamily="34" charset="0"/>
                <a:cs typeface="Verdana" pitchFamily="34" charset="0"/>
              </a:rPr>
              <a:t>বিদ্যু</a:t>
            </a:r>
            <a:r>
              <a:rPr lang="en-US" dirty="0" smtClean="0">
                <a:latin typeface="Verdana" pitchFamily="34" charset="0"/>
                <a:ea typeface="Verdana" pitchFamily="34" charset="0"/>
                <a:cs typeface="Verdana" pitchFamily="34" charset="0"/>
              </a:rPr>
              <a:t>ৎ</a:t>
            </a:r>
            <a:endParaRPr lang="en-US" dirty="0"/>
          </a:p>
        </p:txBody>
      </p:sp>
      <p:sp>
        <p:nvSpPr>
          <p:cNvPr id="6150" name="AutoShape 6" descr="Image result for à¦à§à¦²à¦¿à¦«à§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838200" y="838200"/>
            <a:ext cx="7419975" cy="3810001"/>
            <a:chOff x="838200" y="838200"/>
            <a:chExt cx="7419975" cy="3810001"/>
          </a:xfrm>
        </p:grpSpPr>
        <p:pic>
          <p:nvPicPr>
            <p:cNvPr id="6146" name="Picture 2" descr="Image result for à¦¬à¦¿à¦¦à§à¦¯à§à§ à¦à§à¦¨à§à¦¦à§à¦°"/>
            <p:cNvPicPr>
              <a:picLocks noChangeAspect="1" noChangeArrowheads="1"/>
            </p:cNvPicPr>
            <p:nvPr/>
          </p:nvPicPr>
          <p:blipFill>
            <a:blip r:embed="rId3"/>
            <a:srcRect/>
            <a:stretch>
              <a:fillRect/>
            </a:stretch>
          </p:blipFill>
          <p:spPr bwMode="auto">
            <a:xfrm>
              <a:off x="5867400" y="838200"/>
              <a:ext cx="2390775" cy="3724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8" name="Picture 4" descr="Image result for à¦¹à¦¾à¦¸à¦ªà¦¾à¦¤à¦¾à¦²"/>
            <p:cNvPicPr>
              <a:picLocks noChangeAspect="1" noChangeArrowheads="1"/>
            </p:cNvPicPr>
            <p:nvPr/>
          </p:nvPicPr>
          <p:blipFill>
            <a:blip r:embed="rId4"/>
            <a:srcRect/>
            <a:stretch>
              <a:fillRect/>
            </a:stretch>
          </p:blipFill>
          <p:spPr bwMode="auto">
            <a:xfrm>
              <a:off x="3124200" y="838200"/>
              <a:ext cx="2667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2" name="Picture 8" descr="Image result for à¦à§à¦²à¦¿à¦«à§à¦¨"/>
            <p:cNvPicPr>
              <a:picLocks noChangeAspect="1" noChangeArrowheads="1"/>
            </p:cNvPicPr>
            <p:nvPr/>
          </p:nvPicPr>
          <p:blipFill>
            <a:blip r:embed="rId5"/>
            <a:srcRect/>
            <a:stretch>
              <a:fillRect/>
            </a:stretch>
          </p:blipFill>
          <p:spPr bwMode="auto">
            <a:xfrm>
              <a:off x="838200" y="838201"/>
              <a:ext cx="22098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838200" y="4267200"/>
            <a:ext cx="7239000" cy="2031325"/>
          </a:xfrm>
          <a:prstGeom prst="rect">
            <a:avLst/>
          </a:prstGeom>
          <a:solidFill>
            <a:schemeClr val="tx2">
              <a:lumMod val="60000"/>
              <a:lumOff val="40000"/>
            </a:schemeClr>
          </a:solidFill>
          <a:ln w="19050">
            <a:solidFill>
              <a:srgbClr val="7030A0"/>
            </a:solidFill>
          </a:ln>
        </p:spPr>
        <p:txBody>
          <a:bodyPr wrap="square" rtlCol="0">
            <a:spAutoFit/>
          </a:bodyPr>
          <a:lstStyle/>
          <a:p>
            <a:pPr algn="just"/>
            <a:r>
              <a:rPr lang="en-US" dirty="0" err="1" smtClean="0">
                <a:latin typeface="NikoshBAN" pitchFamily="2" charset="0"/>
                <a:ea typeface="Verdana" pitchFamily="34" charset="0"/>
                <a:cs typeface="NikoshBAN" pitchFamily="2" charset="0"/>
              </a:rPr>
              <a:t>সাংস্কৃতিক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অধিবাসী</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জনসংখ্যার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প্রায়</a:t>
            </a:r>
            <a:r>
              <a:rPr lang="en-US" dirty="0" smtClean="0">
                <a:latin typeface="NikoshBAN" pitchFamily="2" charset="0"/>
                <a:ea typeface="Verdana" pitchFamily="34" charset="0"/>
                <a:cs typeface="NikoshBAN" pitchFamily="2" charset="0"/>
              </a:rPr>
              <a:t> ৫৬%। </a:t>
            </a:r>
            <a:r>
              <a:rPr lang="en-US" dirty="0" err="1" smtClean="0">
                <a:latin typeface="NikoshBAN" pitchFamily="2" charset="0"/>
                <a:ea typeface="Verdana" pitchFamily="34" charset="0"/>
                <a:cs typeface="NikoshBAN" pitchFamily="2" charset="0"/>
              </a:rPr>
              <a:t>অপরদিকে</a:t>
            </a:r>
            <a:r>
              <a:rPr lang="en-US" dirty="0" smtClean="0">
                <a:latin typeface="NikoshBAN" pitchFamily="2" charset="0"/>
                <a:ea typeface="Verdana" pitchFamily="34" charset="0"/>
                <a:cs typeface="NikoshBAN" pitchFamily="2" charset="0"/>
              </a:rPr>
              <a:t> ৪৪% </a:t>
            </a:r>
            <a:r>
              <a:rPr lang="en-US" dirty="0" err="1" smtClean="0">
                <a:latin typeface="NikoshBAN" pitchFamily="2" charset="0"/>
                <a:ea typeface="Verdana" pitchFamily="34" charset="0"/>
                <a:cs typeface="NikoshBAN" pitchFamily="2" charset="0"/>
              </a:rPr>
              <a:t>জনসংখ্যার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বিভিন্ন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ভাষা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জাতি</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সংস্কৃতি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বিদ্যমান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উর্দূভাষী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মাত্র</a:t>
            </a:r>
            <a:r>
              <a:rPr lang="en-US" dirty="0" smtClean="0">
                <a:latin typeface="NikoshBAN" pitchFamily="2" charset="0"/>
                <a:ea typeface="Verdana" pitchFamily="34" charset="0"/>
                <a:cs typeface="NikoshBAN" pitchFamily="2" charset="0"/>
              </a:rPr>
              <a:t> ৩.২৭%। </a:t>
            </a:r>
            <a:r>
              <a:rPr lang="en-US" dirty="0" err="1" smtClean="0">
                <a:latin typeface="NikoshBAN" pitchFamily="2" charset="0"/>
                <a:ea typeface="Verdana" pitchFamily="34" charset="0"/>
                <a:cs typeface="NikoshBAN" pitchFamily="2" charset="0"/>
              </a:rPr>
              <a:t>অথচ</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সংখ্যাগরিষ্ঠ</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ভাষা</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সুসমৃদ্ধ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সংস্কৃতিকে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মুছে</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ফেলার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চক্রান্তে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লিপ্ত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পশ্চিম</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শাসকরা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সংস্কৃতিকে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সমৃদ্ধ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করেছে</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রবীন্দ্রনাথের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সঙ্গীত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নাটক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সাহিত্য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সংস্কৃতিতে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আঘাত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রবীন্দ্র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সংগীত</a:t>
            </a:r>
            <a:r>
              <a:rPr lang="en-US" dirty="0" smtClean="0">
                <a:latin typeface="NikoshBAN" pitchFamily="2" charset="0"/>
                <a:ea typeface="Verdana" pitchFamily="34" charset="0"/>
                <a:cs typeface="NikoshBAN" pitchFamily="2" charset="0"/>
              </a:rPr>
              <a:t> ও </a:t>
            </a:r>
            <a:r>
              <a:rPr lang="en-US" dirty="0" err="1" smtClean="0">
                <a:latin typeface="NikoshBAN" pitchFamily="2" charset="0"/>
                <a:ea typeface="Verdana" pitchFamily="34" charset="0"/>
                <a:cs typeface="NikoshBAN" pitchFamily="2" charset="0"/>
              </a:rPr>
              <a:t>রচনাবলি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নিষিদ্ধ</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চেষ্টা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হয়েছে</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পহেলা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বৈশাখ</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নববর্ষ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উদযাপনকে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হিন্দু</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প্রভাব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উল্লেখ</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সেখানেও</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বাধাদানের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চেষ্টা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a:t>
            </a:r>
            <a:endParaRPr lang="en-US" dirty="0">
              <a:latin typeface="NikoshBAN" pitchFamily="2" charset="0"/>
              <a:ea typeface="Verdana" pitchFamily="34" charset="0"/>
              <a:cs typeface="NikoshBAN" pitchFamily="2" charset="0"/>
            </a:endParaRPr>
          </a:p>
        </p:txBody>
      </p:sp>
      <p:grpSp>
        <p:nvGrpSpPr>
          <p:cNvPr id="22" name="Group 21"/>
          <p:cNvGrpSpPr/>
          <p:nvPr/>
        </p:nvGrpSpPr>
        <p:grpSpPr>
          <a:xfrm>
            <a:off x="0" y="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grpSp>
        <p:nvGrpSpPr>
          <p:cNvPr id="39" name="Group 38"/>
          <p:cNvGrpSpPr/>
          <p:nvPr/>
        </p:nvGrpSpPr>
        <p:grpSpPr>
          <a:xfrm>
            <a:off x="838200" y="838200"/>
            <a:ext cx="7391400" cy="3276600"/>
            <a:chOff x="838200" y="838200"/>
            <a:chExt cx="7391400" cy="3276600"/>
          </a:xfrm>
        </p:grpSpPr>
        <p:pic>
          <p:nvPicPr>
            <p:cNvPr id="5122" name="Picture 2" descr="Image result for à¦¬à¦¾à¦à¦²à¦¾ à¦¨à¦¬à¦¬à¦°à§à¦· à§¨à§¦à§§à§¯"/>
            <p:cNvPicPr>
              <a:picLocks noChangeAspect="1" noChangeArrowheads="1"/>
            </p:cNvPicPr>
            <p:nvPr/>
          </p:nvPicPr>
          <p:blipFill>
            <a:blip r:embed="rId3"/>
            <a:srcRect/>
            <a:stretch>
              <a:fillRect/>
            </a:stretch>
          </p:blipFill>
          <p:spPr bwMode="auto">
            <a:xfrm>
              <a:off x="838200" y="838200"/>
              <a:ext cx="3429000" cy="32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Image result for à¦°à¦¬à§à¦¨à§à¦¦à§à¦°à¦¨à¦¾à¦¥à§à¦° à¦¸à¦à§à¦à§à¦¤"/>
            <p:cNvPicPr>
              <a:picLocks noChangeAspect="1" noChangeArrowheads="1"/>
            </p:cNvPicPr>
            <p:nvPr/>
          </p:nvPicPr>
          <p:blipFill>
            <a:blip r:embed="rId4"/>
            <a:srcRect/>
            <a:stretch>
              <a:fillRect/>
            </a:stretch>
          </p:blipFill>
          <p:spPr bwMode="auto">
            <a:xfrm>
              <a:off x="4419600" y="838200"/>
              <a:ext cx="3810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7010400"/>
            <a:chOff x="0" y="0"/>
            <a:chExt cx="9144000" cy="7010400"/>
          </a:xfrm>
        </p:grpSpPr>
        <p:grpSp>
          <p:nvGrpSpPr>
            <p:cNvPr id="3" name="Group 24"/>
            <p:cNvGrpSpPr/>
            <p:nvPr/>
          </p:nvGrpSpPr>
          <p:grpSpPr>
            <a:xfrm>
              <a:off x="0" y="0"/>
              <a:ext cx="9144000" cy="762000"/>
              <a:chOff x="0" y="0"/>
              <a:chExt cx="9144000" cy="762000"/>
            </a:xfrm>
          </p:grpSpPr>
          <p:pic>
            <p:nvPicPr>
              <p:cNvPr id="16" name="Picture 1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7" name="Picture 1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8" name="Picture 1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4" name="Group 25"/>
            <p:cNvGrpSpPr/>
            <p:nvPr/>
          </p:nvGrpSpPr>
          <p:grpSpPr>
            <a:xfrm>
              <a:off x="0" y="6248400"/>
              <a:ext cx="9144000" cy="762000"/>
              <a:chOff x="0" y="0"/>
              <a:chExt cx="9144000" cy="762000"/>
            </a:xfrm>
          </p:grpSpPr>
          <p:pic>
            <p:nvPicPr>
              <p:cNvPr id="13" name="Picture 1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4" name="Picture 1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5" name="Picture 1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5" name="Group 29"/>
            <p:cNvGrpSpPr/>
            <p:nvPr/>
          </p:nvGrpSpPr>
          <p:grpSpPr>
            <a:xfrm rot="5400000">
              <a:off x="-2362200" y="3124200"/>
              <a:ext cx="5486400" cy="762000"/>
              <a:chOff x="0" y="0"/>
              <a:chExt cx="9144000" cy="762000"/>
            </a:xfrm>
          </p:grpSpPr>
          <p:pic>
            <p:nvPicPr>
              <p:cNvPr id="10" name="Picture 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1" name="Picture 1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2" name="Picture 1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6" name="Group 33"/>
            <p:cNvGrpSpPr/>
            <p:nvPr/>
          </p:nvGrpSpPr>
          <p:grpSpPr>
            <a:xfrm rot="16200000">
              <a:off x="6019800" y="3124200"/>
              <a:ext cx="5486400" cy="762000"/>
              <a:chOff x="0" y="0"/>
              <a:chExt cx="9144000" cy="762000"/>
            </a:xfrm>
          </p:grpSpPr>
          <p:pic>
            <p:nvPicPr>
              <p:cNvPr id="7" name="Picture 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8" name="Picture 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9" name="Picture 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19" name="TextBox 18"/>
          <p:cNvSpPr txBox="1"/>
          <p:nvPr/>
        </p:nvSpPr>
        <p:spPr>
          <a:xfrm>
            <a:off x="762000" y="762000"/>
            <a:ext cx="7620000" cy="5632311"/>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20" name="TextBox 19"/>
          <p:cNvSpPr txBox="1"/>
          <p:nvPr/>
        </p:nvSpPr>
        <p:spPr>
          <a:xfrm>
            <a:off x="2819400" y="838200"/>
            <a:ext cx="3657600" cy="923330"/>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5400" b="1" dirty="0" smtClean="0">
                <a:solidFill>
                  <a:schemeClr val="tx1"/>
                </a:solidFill>
                <a:latin typeface="NikoshBAN" pitchFamily="2" charset="0"/>
                <a:cs typeface="NikoshBAN" pitchFamily="2" charset="0"/>
              </a:rPr>
              <a:t>উপসংহার</a:t>
            </a:r>
            <a:endParaRPr lang="en-US" sz="5400" b="1" dirty="0"/>
          </a:p>
        </p:txBody>
      </p:sp>
      <p:sp>
        <p:nvSpPr>
          <p:cNvPr id="21" name="TextBox 20"/>
          <p:cNvSpPr txBox="1"/>
          <p:nvPr/>
        </p:nvSpPr>
        <p:spPr>
          <a:xfrm>
            <a:off x="914400" y="2209800"/>
            <a:ext cx="7315200" cy="2677656"/>
          </a:xfrm>
          <a:prstGeom prst="rect">
            <a:avLst/>
          </a:prstGeom>
          <a:solidFill>
            <a:schemeClr val="accent6">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পাকিস্তান রাষ্ট্র গড়ে ওঠার সূচনালগ্ন থেকেই পশ্চিমা শাসকগোষ্ঠী পূর্ববাংলাকে তাদের উপনিবেশ হিসেবে বিবেচনা করে এ অঞ্চলের মানুষকে রাজনৈতিক, সামরিক, প্রশাসনিক, সামাজিক, শিক্ষা ও সাংস্কৃতিক ক্ষেত্রে ন্যায্য অধিকার থেকে বঞ্চিত করার অনুসরণ করতে থাকে। বাঙালি তাদের ওপর নির্যাতন ও নিপীড়নকে কখনো সহজে মেনে নেয়নি। অবশেষে চরম ত্যাগ স্বীকারের মাধ্যমে পাকিস্তানের শোষণ ও নির্যাতনের কবল থেকে আত্মরক্ষা করতে তথা স্বাধীনতা অর্জন করতে সক্ষম হয়।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from="(-#ppt_w/2)" to="(#ppt_x)" calcmode="lin" valueType="num">
                                      <p:cBhvr>
                                        <p:cTn id="7" dur="600" fill="hold">
                                          <p:stCondLst>
                                            <p:cond delay="0"/>
                                          </p:stCondLst>
                                        </p:cTn>
                                        <p:tgtEl>
                                          <p:spTgt spid="20"/>
                                        </p:tgtEl>
                                        <p:attrNameLst>
                                          <p:attrName>ppt_x</p:attrName>
                                        </p:attrNameLst>
                                      </p:cBhvr>
                                    </p:anim>
                                    <p:anim from="0" to="-1.0" calcmode="lin" valueType="num">
                                      <p:cBhvr>
                                        <p:cTn id="8" dur="200" decel="50000" autoRev="1" fill="hold">
                                          <p:stCondLst>
                                            <p:cond delay="600"/>
                                          </p:stCondLst>
                                        </p:cTn>
                                        <p:tgtEl>
                                          <p:spTgt spid="20"/>
                                        </p:tgtEl>
                                        <p:attrNameLst>
                                          <p:attrName>xshear</p:attrName>
                                        </p:attrNameLst>
                                      </p:cBhvr>
                                    </p:anim>
                                    <p:animScale>
                                      <p:cBhvr>
                                        <p:cTn id="9" dur="200" decel="100000" autoRev="1" fill="hold">
                                          <p:stCondLst>
                                            <p:cond delay="600"/>
                                          </p:stCondLst>
                                        </p:cTn>
                                        <p:tgtEl>
                                          <p:spTgt spid="20"/>
                                        </p:tgtEl>
                                      </p:cBhvr>
                                      <p:from x="100000" y="100000"/>
                                      <p:to x="80000" y="100000"/>
                                    </p:animScale>
                                    <p:anim by="(#ppt_h/3+#ppt_w*0.1)" calcmode="lin" valueType="num">
                                      <p:cBhvr additive="sum">
                                        <p:cTn id="10" dur="200" decel="100000" autoRev="1" fill="hold">
                                          <p:stCondLst>
                                            <p:cond delay="600"/>
                                          </p:stCondLst>
                                        </p:cTn>
                                        <p:tgtEl>
                                          <p:spTgt spid="2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extBox 2"/>
          <p:cNvSpPr txBox="1"/>
          <p:nvPr/>
        </p:nvSpPr>
        <p:spPr>
          <a:xfrm>
            <a:off x="2971800" y="1066800"/>
            <a:ext cx="1905000" cy="523220"/>
          </a:xfrm>
          <a:prstGeom prst="rect">
            <a:avLst/>
          </a:prstGeom>
          <a:solidFill>
            <a:schemeClr val="accent5">
              <a:lumMod val="60000"/>
              <a:lumOff val="40000"/>
            </a:schemeClr>
          </a:solidFill>
          <a:ln w="19050">
            <a:solidFill>
              <a:srgbClr val="00B050"/>
            </a:solidFill>
          </a:ln>
        </p:spPr>
        <p:txBody>
          <a:bodyPr wrap="square" rtlCol="0">
            <a:spAutoFit/>
          </a:bodyPr>
          <a:lstStyle/>
          <a:p>
            <a:pPr algn="ctr"/>
            <a:r>
              <a:rPr lang="en-US" sz="2800" dirty="0" smtClean="0">
                <a:latin typeface="Verdana" pitchFamily="34" charset="0"/>
                <a:ea typeface="Verdana" pitchFamily="34" charset="0"/>
                <a:cs typeface="Verdana" pitchFamily="34" charset="0"/>
              </a:rPr>
              <a:t>  </a:t>
            </a:r>
            <a:r>
              <a:rPr lang="en-US" sz="2800" dirty="0" err="1" smtClean="0">
                <a:latin typeface="NikoshBAN" pitchFamily="2" charset="0"/>
                <a:ea typeface="Verdana" pitchFamily="34" charset="0"/>
                <a:cs typeface="NikoshBAN" pitchFamily="2" charset="0"/>
              </a:rPr>
              <a:t>মুল্যায়ন</a:t>
            </a:r>
            <a:r>
              <a:rPr lang="en-US" sz="2800" dirty="0" smtClean="0">
                <a:latin typeface="NikoshBAN" pitchFamily="2" charset="0"/>
                <a:ea typeface="Verdana" pitchFamily="34" charset="0"/>
                <a:cs typeface="NikoshBAN" pitchFamily="2" charset="0"/>
              </a:rPr>
              <a:t> </a:t>
            </a:r>
            <a:endParaRPr lang="en-US" sz="2800" dirty="0">
              <a:latin typeface="NikoshBAN" pitchFamily="2" charset="0"/>
              <a:ea typeface="Verdana" pitchFamily="34" charset="0"/>
              <a:cs typeface="NikoshBAN" pitchFamily="2" charset="0"/>
            </a:endParaRPr>
          </a:p>
        </p:txBody>
      </p:sp>
      <p:sp>
        <p:nvSpPr>
          <p:cNvPr id="4" name="TextBox 3"/>
          <p:cNvSpPr txBox="1"/>
          <p:nvPr/>
        </p:nvSpPr>
        <p:spPr>
          <a:xfrm>
            <a:off x="1219200" y="1752600"/>
            <a:ext cx="6781800" cy="1477328"/>
          </a:xfrm>
          <a:prstGeom prst="rect">
            <a:avLst/>
          </a:prstGeom>
          <a:solidFill>
            <a:srgbClr val="92D050"/>
          </a:solidFill>
          <a:ln w="19050">
            <a:solidFill>
              <a:srgbClr val="7030A0"/>
            </a:solidFill>
          </a:ln>
        </p:spPr>
        <p:txBody>
          <a:bodyPr wrap="square" rtlCol="0">
            <a:spAutoFit/>
          </a:bodyPr>
          <a:lstStyle/>
          <a:p>
            <a:pPr algn="just"/>
            <a:r>
              <a:rPr lang="en-US" dirty="0" smtClean="0">
                <a:latin typeface="NikoshBAN" pitchFamily="2" charset="0"/>
                <a:ea typeface="Verdana" pitchFamily="34" charset="0"/>
                <a:cs typeface="NikoshBAN" pitchFamily="2" charset="0"/>
              </a:rPr>
              <a:t>১। ১৯৬২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মন্ত্রণালয়গুলোতে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শীর্ষস্থানীয়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কর্মকর্তার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মধ্যে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বাঙালি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কতজন</a:t>
            </a:r>
            <a:r>
              <a:rPr lang="en-US" dirty="0" smtClean="0">
                <a:latin typeface="NikoshBAN" pitchFamily="2" charset="0"/>
                <a:ea typeface="Verdana" pitchFamily="34" charset="0"/>
                <a:cs typeface="NikoshBAN" pitchFamily="2" charset="0"/>
              </a:rPr>
              <a:t> ?</a:t>
            </a:r>
          </a:p>
          <a:p>
            <a:pPr algn="just"/>
            <a:r>
              <a:rPr lang="en-US" dirty="0" smtClean="0">
                <a:latin typeface="NikoshBAN" pitchFamily="2" charset="0"/>
                <a:ea typeface="Verdana" pitchFamily="34" charset="0"/>
                <a:cs typeface="NikoshBAN" pitchFamily="2" charset="0"/>
              </a:rPr>
              <a:t>২। </a:t>
            </a:r>
            <a:r>
              <a:rPr lang="en-US" dirty="0" err="1" smtClean="0">
                <a:latin typeface="NikoshBAN" pitchFamily="2" charset="0"/>
                <a:ea typeface="Verdana" pitchFamily="34" charset="0"/>
                <a:cs typeface="NikoshBAN" pitchFamily="2" charset="0"/>
              </a:rPr>
              <a:t>আইয়ুব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খানের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শাসনামলে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বাজেটের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কতভাগ</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বাজেট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 </a:t>
            </a:r>
          </a:p>
          <a:p>
            <a:pPr algn="just"/>
            <a:r>
              <a:rPr lang="en-US" dirty="0" smtClean="0">
                <a:latin typeface="NikoshBAN" pitchFamily="2" charset="0"/>
                <a:ea typeface="Verdana" pitchFamily="34" charset="0"/>
                <a:cs typeface="NikoshBAN" pitchFamily="2" charset="0"/>
              </a:rPr>
              <a:t>৩। ১৯৫৬ </a:t>
            </a:r>
            <a:r>
              <a:rPr lang="en-US" dirty="0" err="1" smtClean="0">
                <a:latin typeface="NikoshBAN" pitchFamily="2" charset="0"/>
                <a:ea typeface="Verdana" pitchFamily="34" charset="0"/>
                <a:cs typeface="NikoshBAN" pitchFamily="2" charset="0"/>
              </a:rPr>
              <a:t>সালে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করাচির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উন্নয়নের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হয়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টাকা</a:t>
            </a:r>
            <a:r>
              <a:rPr lang="en-US" dirty="0" smtClean="0">
                <a:latin typeface="NikoshBAN" pitchFamily="2" charset="0"/>
                <a:ea typeface="Verdana" pitchFamily="34" charset="0"/>
                <a:cs typeface="NikoshBAN" pitchFamily="2" charset="0"/>
              </a:rPr>
              <a:t> ?  </a:t>
            </a:r>
          </a:p>
          <a:p>
            <a:pPr algn="just"/>
            <a:r>
              <a:rPr lang="en-US" dirty="0" smtClean="0">
                <a:latin typeface="NikoshBAN" pitchFamily="2" charset="0"/>
                <a:ea typeface="Verdana" pitchFamily="34" charset="0"/>
                <a:cs typeface="NikoshBAN" pitchFamily="2" charset="0"/>
              </a:rPr>
              <a:t>৪।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অধিবাসী</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মোট</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জনসংখ্যার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ভাগ</a:t>
            </a:r>
            <a:r>
              <a:rPr lang="en-US" dirty="0" smtClean="0">
                <a:latin typeface="NikoshBAN" pitchFamily="2" charset="0"/>
                <a:ea typeface="Verdana" pitchFamily="34" charset="0"/>
                <a:cs typeface="NikoshBAN" pitchFamily="2" charset="0"/>
              </a:rPr>
              <a:t> ? </a:t>
            </a:r>
          </a:p>
          <a:p>
            <a:pPr algn="just"/>
            <a:r>
              <a:rPr lang="en-US" dirty="0" smtClean="0">
                <a:latin typeface="NikoshBAN" pitchFamily="2" charset="0"/>
                <a:ea typeface="Verdana" pitchFamily="34" charset="0"/>
                <a:cs typeface="NikoshBAN" pitchFamily="2" charset="0"/>
              </a:rPr>
              <a:t>৫। </a:t>
            </a:r>
            <a:r>
              <a:rPr lang="en-US" dirty="0" err="1" smtClean="0">
                <a:latin typeface="NikoshBAN" pitchFamily="2" charset="0"/>
                <a:ea typeface="Verdana" pitchFamily="34" charset="0"/>
                <a:cs typeface="NikoshBAN" pitchFamily="2" charset="0"/>
              </a:rPr>
              <a:t>পাকিস্তানে</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উর্দুভাষী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ছিল</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শতকরা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জন</a:t>
            </a:r>
            <a:r>
              <a:rPr lang="en-US" dirty="0" smtClean="0">
                <a:latin typeface="NikoshBAN" pitchFamily="2" charset="0"/>
                <a:ea typeface="Verdana" pitchFamily="34" charset="0"/>
                <a:cs typeface="NikoshBAN" pitchFamily="2" charset="0"/>
              </a:rPr>
              <a:t> ?  </a:t>
            </a:r>
          </a:p>
        </p:txBody>
      </p:sp>
      <p:grpSp>
        <p:nvGrpSpPr>
          <p:cNvPr id="22" name="Group 21"/>
          <p:cNvGrpSpPr/>
          <p:nvPr/>
        </p:nvGrpSpPr>
        <p:grpSpPr>
          <a:xfrm>
            <a:off x="0" y="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39" name="TextBox 38"/>
          <p:cNvSpPr txBox="1"/>
          <p:nvPr/>
        </p:nvSpPr>
        <p:spPr>
          <a:xfrm>
            <a:off x="3429000" y="3505200"/>
            <a:ext cx="1676400" cy="461665"/>
          </a:xfrm>
          <a:prstGeom prst="rect">
            <a:avLst/>
          </a:prstGeom>
          <a:solidFill>
            <a:schemeClr val="accent4"/>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উত্তর </a:t>
            </a:r>
            <a:endParaRPr lang="en-US" sz="2400" dirty="0">
              <a:latin typeface="NikoshBAN" pitchFamily="2" charset="0"/>
              <a:cs typeface="NikoshBAN" pitchFamily="2" charset="0"/>
            </a:endParaRPr>
          </a:p>
        </p:txBody>
      </p:sp>
      <p:sp>
        <p:nvSpPr>
          <p:cNvPr id="40" name="TextBox 39"/>
          <p:cNvSpPr txBox="1"/>
          <p:nvPr/>
        </p:nvSpPr>
        <p:spPr>
          <a:xfrm>
            <a:off x="2209800" y="4191000"/>
            <a:ext cx="4419600" cy="1631216"/>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000" dirty="0" smtClean="0">
                <a:latin typeface="NikoshBAN" pitchFamily="2" charset="0"/>
                <a:cs typeface="NikoshBAN" pitchFamily="2" charset="0"/>
              </a:rPr>
              <a:t>১। উঃ ১১৯ </a:t>
            </a:r>
            <a:r>
              <a:rPr lang="en-US" sz="2000" dirty="0" smtClean="0">
                <a:latin typeface="NikoshBAN" pitchFamily="2" charset="0"/>
                <a:ea typeface="Verdana" pitchFamily="34" charset="0"/>
                <a:cs typeface="NikoshBAN" pitchFamily="2" charset="0"/>
              </a:rPr>
              <a:t> </a:t>
            </a:r>
            <a:r>
              <a:rPr lang="en-US" sz="2000" dirty="0" err="1" smtClean="0">
                <a:latin typeface="NikoshBAN" pitchFamily="2" charset="0"/>
                <a:ea typeface="Verdana" pitchFamily="34" charset="0"/>
                <a:cs typeface="NikoshBAN" pitchFamily="2" charset="0"/>
              </a:rPr>
              <a:t>জন</a:t>
            </a:r>
            <a:r>
              <a:rPr lang="bn-IN" sz="2000" dirty="0" smtClean="0">
                <a:latin typeface="NikoshBAN" pitchFamily="2" charset="0"/>
                <a:ea typeface="Verdana" pitchFamily="34" charset="0"/>
                <a:cs typeface="NikoshBAN" pitchFamily="2" charset="0"/>
              </a:rPr>
              <a:t>। </a:t>
            </a:r>
            <a:endParaRPr lang="bn-IN" sz="2000" dirty="0" smtClean="0">
              <a:latin typeface="NikoshBAN" pitchFamily="2" charset="0"/>
              <a:cs typeface="NikoshBAN" pitchFamily="2" charset="0"/>
            </a:endParaRPr>
          </a:p>
          <a:p>
            <a:r>
              <a:rPr lang="bn-IN" sz="2000" dirty="0" smtClean="0">
                <a:latin typeface="NikoshBAN" pitchFamily="2" charset="0"/>
                <a:cs typeface="NikoshBAN" pitchFamily="2" charset="0"/>
              </a:rPr>
              <a:t>২। উঃ ৬০  ভাগ।</a:t>
            </a:r>
          </a:p>
          <a:p>
            <a:r>
              <a:rPr lang="bn-IN" sz="2000" dirty="0" smtClean="0">
                <a:latin typeface="NikoshBAN" pitchFamily="2" charset="0"/>
                <a:cs typeface="NikoshBAN" pitchFamily="2" charset="0"/>
              </a:rPr>
              <a:t>৩। উঃ ৫৭০ কোটি টাকা।</a:t>
            </a:r>
          </a:p>
          <a:p>
            <a:r>
              <a:rPr lang="bn-IN" sz="2000" dirty="0" smtClean="0">
                <a:latin typeface="NikoshBAN" pitchFamily="2" charset="0"/>
                <a:cs typeface="NikoshBAN" pitchFamily="2" charset="0"/>
              </a:rPr>
              <a:t>৪। উঃ ৫৬ ভাগ।</a:t>
            </a:r>
          </a:p>
          <a:p>
            <a:r>
              <a:rPr lang="bn-IN" sz="2000" dirty="0" smtClean="0">
                <a:latin typeface="NikoshBAN" pitchFamily="2" charset="0"/>
                <a:cs typeface="NikoshBAN" pitchFamily="2" charset="0"/>
              </a:rPr>
              <a:t>৫। উঃ ৩.২৭ </a:t>
            </a:r>
            <a:r>
              <a:rPr lang="en-US" sz="2000" dirty="0" err="1" smtClean="0">
                <a:latin typeface="NikoshBAN" pitchFamily="2" charset="0"/>
                <a:ea typeface="Verdana" pitchFamily="34" charset="0"/>
                <a:cs typeface="NikoshBAN" pitchFamily="2" charset="0"/>
              </a:rPr>
              <a:t>জন</a:t>
            </a:r>
            <a:r>
              <a:rPr lang="bn-IN" sz="2000" dirty="0" smtClean="0">
                <a:latin typeface="NikoshBAN" pitchFamily="2" charset="0"/>
                <a:ea typeface="Verdana" pitchFamily="34" charset="0"/>
                <a:cs typeface="NikoshBAN" pitchFamily="2" charset="0"/>
              </a:rPr>
              <a:t>।</a:t>
            </a:r>
            <a:endParaRPr lang="en-US" sz="2000" dirty="0">
              <a:latin typeface="NikoshBAN" pitchFamily="2" charset="0"/>
              <a:cs typeface="NikoshBAN" pitchFamily="2"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amond(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amond(in)">
                                      <p:cBhvr>
                                        <p:cTn id="2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40" name="TextBox 39"/>
          <p:cNvSpPr txBox="1"/>
          <p:nvPr/>
        </p:nvSpPr>
        <p:spPr>
          <a:xfrm>
            <a:off x="762000" y="762000"/>
            <a:ext cx="7620000" cy="5632311"/>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2" name="Picture 41" descr="C:\Users\jahid\Pictures\New folder\IMG_20210219_134410.jpg"/>
          <p:cNvPicPr/>
          <p:nvPr/>
        </p:nvPicPr>
        <p:blipFill>
          <a:blip r:embed="rId3" cstate="print"/>
          <a:srcRect/>
          <a:stretch>
            <a:fillRect/>
          </a:stretch>
        </p:blipFill>
        <p:spPr bwMode="auto">
          <a:xfrm>
            <a:off x="990600" y="1447800"/>
            <a:ext cx="25146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Picture 2" descr="No photo description available."/>
          <p:cNvPicPr>
            <a:picLocks noChangeAspect="1" noChangeArrowheads="1"/>
          </p:cNvPicPr>
          <p:nvPr/>
        </p:nvPicPr>
        <p:blipFill>
          <a:blip r:embed="rId4"/>
          <a:srcRect/>
          <a:stretch>
            <a:fillRect/>
          </a:stretch>
        </p:blipFill>
        <p:spPr bwMode="auto">
          <a:xfrm>
            <a:off x="5715000" y="990600"/>
            <a:ext cx="2514600" cy="2057400"/>
          </a:xfrm>
          <a:prstGeom prst="rect">
            <a:avLst/>
          </a:prstGeom>
          <a:solidFill>
            <a:schemeClr val="accent6">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45" name="Down Arrow 5">
            <a:extLst>
              <a:ext uri="{FF2B5EF4-FFF2-40B4-BE49-F238E27FC236}">
                <a16:creationId xmlns:a16="http://schemas.microsoft.com/office/drawing/2014/main" xmlns="" id="{94189E4E-4D29-4689-99D1-F682A26BBA4C}"/>
              </a:ext>
            </a:extLst>
          </p:cNvPr>
          <p:cNvSpPr/>
          <p:nvPr/>
        </p:nvSpPr>
        <p:spPr>
          <a:xfrm>
            <a:off x="762000" y="838200"/>
            <a:ext cx="7876903" cy="1524000"/>
          </a:xfrm>
          <a:prstGeom prst="downArrow">
            <a:avLst>
              <a:gd name="adj1" fmla="val 50000"/>
              <a:gd name="adj2" fmla="val 5199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solidFill>
                  <a:srgbClr val="FF0000"/>
                </a:solidFill>
                <a:latin typeface="NikoshBAN" pitchFamily="2" charset="0"/>
                <a:cs typeface="NikoshBAN" pitchFamily="2" charset="0"/>
              </a:rPr>
              <a:t>শিক্ষক পরিচিতি</a:t>
            </a:r>
            <a:endParaRPr lang="en-US" sz="5400" b="1" dirty="0">
              <a:solidFill>
                <a:srgbClr val="FF0000"/>
              </a:solidFill>
              <a:latin typeface="NikoshBAN" pitchFamily="2" charset="0"/>
              <a:cs typeface="NikoshBAN" pitchFamily="2" charset="0"/>
            </a:endParaRPr>
          </a:p>
        </p:txBody>
      </p:sp>
      <p:sp>
        <p:nvSpPr>
          <p:cNvPr id="46" name="TextBox 45"/>
          <p:cNvSpPr txBox="1"/>
          <p:nvPr/>
        </p:nvSpPr>
        <p:spPr>
          <a:xfrm>
            <a:off x="838200" y="4191000"/>
            <a:ext cx="3505200" cy="2031325"/>
          </a:xfrm>
          <a:prstGeom prst="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smtClean="0">
                <a:solidFill>
                  <a:srgbClr val="0070C0"/>
                </a:solidFill>
                <a:latin typeface="NikoshBAN" pitchFamily="2" charset="0"/>
                <a:ea typeface="Verdana" pitchFamily="34" charset="0"/>
                <a:cs typeface="NikoshBAN" pitchFamily="2" charset="0"/>
              </a:rPr>
              <a:t>মোঃ</a:t>
            </a:r>
            <a:r>
              <a:rPr lang="en-US" dirty="0" smtClean="0">
                <a:solidFill>
                  <a:srgbClr val="0070C0"/>
                </a:solidFill>
                <a:latin typeface="NikoshBAN" pitchFamily="2" charset="0"/>
                <a:ea typeface="Verdana" pitchFamily="34" charset="0"/>
                <a:cs typeface="NikoshBAN" pitchFamily="2" charset="0"/>
              </a:rPr>
              <a:t> </a:t>
            </a:r>
            <a:r>
              <a:rPr lang="bn-IN" dirty="0" smtClean="0">
                <a:solidFill>
                  <a:srgbClr val="0070C0"/>
                </a:solidFill>
                <a:latin typeface="NikoshBAN" pitchFamily="2" charset="0"/>
                <a:ea typeface="Verdana" pitchFamily="34" charset="0"/>
                <a:cs typeface="NikoshBAN" pitchFamily="2" charset="0"/>
              </a:rPr>
              <a:t>জাহিদুল ইসলাম</a:t>
            </a:r>
            <a:r>
              <a:rPr lang="en-US" dirty="0" smtClean="0">
                <a:solidFill>
                  <a:srgbClr val="0070C0"/>
                </a:solidFill>
                <a:latin typeface="NikoshBAN" pitchFamily="2" charset="0"/>
                <a:ea typeface="Verdana" pitchFamily="34" charset="0"/>
                <a:cs typeface="NikoshBAN" pitchFamily="2" charset="0"/>
              </a:rPr>
              <a:t> </a:t>
            </a:r>
          </a:p>
          <a:p>
            <a:pPr algn="ctr"/>
            <a:r>
              <a:rPr lang="en-US" dirty="0" err="1" smtClean="0">
                <a:latin typeface="NikoshBAN" pitchFamily="2" charset="0"/>
                <a:ea typeface="Verdana" pitchFamily="34" charset="0"/>
                <a:cs typeface="NikoshBAN" pitchFamily="2" charset="0"/>
              </a:rPr>
              <a:t>সহকারী</a:t>
            </a:r>
            <a:r>
              <a:rPr lang="en-US" dirty="0" smtClean="0">
                <a:latin typeface="NikoshBAN" pitchFamily="2" charset="0"/>
                <a:ea typeface="Verdana" pitchFamily="34" charset="0"/>
                <a:cs typeface="NikoshBAN" pitchFamily="2" charset="0"/>
              </a:rPr>
              <a:t> </a:t>
            </a:r>
            <a:r>
              <a:rPr lang="bn-IN" dirty="0" smtClean="0">
                <a:latin typeface="NikoshBAN" pitchFamily="2" charset="0"/>
                <a:ea typeface="Verdana" pitchFamily="34" charset="0"/>
                <a:cs typeface="NikoshBAN" pitchFamily="2" charset="0"/>
              </a:rPr>
              <a:t>অধ্যাপ</a:t>
            </a:r>
            <a:r>
              <a:rPr lang="en-US" dirty="0" smtClean="0">
                <a:latin typeface="NikoshBAN" pitchFamily="2" charset="0"/>
                <a:ea typeface="Verdana" pitchFamily="34" charset="0"/>
                <a:cs typeface="NikoshBAN" pitchFamily="2" charset="0"/>
              </a:rPr>
              <a:t>ক</a:t>
            </a:r>
            <a:r>
              <a:rPr lang="bn-IN" dirty="0" smtClean="0">
                <a:latin typeface="NikoshBAN" pitchFamily="2" charset="0"/>
                <a:ea typeface="Verdana" pitchFamily="34" charset="0"/>
                <a:cs typeface="NikoshBAN" pitchFamily="2" charset="0"/>
              </a:rPr>
              <a:t>,</a:t>
            </a:r>
            <a:r>
              <a:rPr lang="en-US" dirty="0" smtClean="0">
                <a:latin typeface="NikoshBAN" pitchFamily="2" charset="0"/>
                <a:ea typeface="Verdana" pitchFamily="34" charset="0"/>
                <a:cs typeface="NikoshBAN" pitchFamily="2" charset="0"/>
              </a:rPr>
              <a:t> </a:t>
            </a:r>
            <a:r>
              <a:rPr lang="bn-IN" dirty="0" smtClean="0">
                <a:latin typeface="NikoshBAN" pitchFamily="2" charset="0"/>
                <a:ea typeface="Verdana" pitchFamily="34" charset="0"/>
                <a:cs typeface="NikoshBAN" pitchFamily="2" charset="0"/>
              </a:rPr>
              <a:t>ইতিহাস বিভাগ </a:t>
            </a:r>
            <a:endParaRPr lang="en-US" dirty="0" smtClean="0">
              <a:latin typeface="NikoshBAN" pitchFamily="2" charset="0"/>
              <a:ea typeface="Verdana" pitchFamily="34" charset="0"/>
              <a:cs typeface="NikoshBAN" pitchFamily="2" charset="0"/>
            </a:endParaRPr>
          </a:p>
          <a:p>
            <a:pPr algn="ctr"/>
            <a:r>
              <a:rPr lang="bn-IN" dirty="0" smtClean="0">
                <a:latin typeface="NikoshBAN" pitchFamily="2" charset="0"/>
                <a:ea typeface="Verdana" pitchFamily="34" charset="0"/>
                <a:cs typeface="NikoshBAN" pitchFamily="2" charset="0"/>
              </a:rPr>
              <a:t>পল্লবী ডিগ্রী </a:t>
            </a:r>
            <a:r>
              <a:rPr lang="en-US" dirty="0" err="1" smtClean="0">
                <a:latin typeface="NikoshBAN" pitchFamily="2" charset="0"/>
                <a:ea typeface="Verdana" pitchFamily="34" charset="0"/>
                <a:cs typeface="NikoshBAN" pitchFamily="2" charset="0"/>
              </a:rPr>
              <a:t>কলেজ</a:t>
            </a:r>
            <a:r>
              <a:rPr lang="bn-IN" dirty="0" smtClean="0">
                <a:latin typeface="NikoshBAN" pitchFamily="2" charset="0"/>
                <a:ea typeface="Verdana" pitchFamily="34" charset="0"/>
                <a:cs typeface="NikoshBAN" pitchFamily="2" charset="0"/>
              </a:rPr>
              <a:t>, প্লট#১/১, রোড#৫,</a:t>
            </a:r>
            <a:endParaRPr lang="en-US" dirty="0" smtClean="0">
              <a:latin typeface="NikoshBAN" pitchFamily="2" charset="0"/>
              <a:ea typeface="Verdana" pitchFamily="34" charset="0"/>
              <a:cs typeface="NikoshBAN" pitchFamily="2" charset="0"/>
            </a:endParaRPr>
          </a:p>
          <a:p>
            <a:pPr algn="ctr"/>
            <a:r>
              <a:rPr lang="bn-IN" dirty="0" smtClean="0">
                <a:latin typeface="NikoshBAN" pitchFamily="2" charset="0"/>
                <a:ea typeface="Verdana" pitchFamily="34" charset="0"/>
                <a:cs typeface="NikoshBAN" pitchFamily="2" charset="0"/>
              </a:rPr>
              <a:t>সেকশন#৮, দুয়ারীপাড়া, রুপনগর,</a:t>
            </a:r>
          </a:p>
          <a:p>
            <a:pPr algn="ctr"/>
            <a:r>
              <a:rPr lang="bn-IN" dirty="0" smtClean="0">
                <a:latin typeface="NikoshBAN" pitchFamily="2" charset="0"/>
                <a:ea typeface="Verdana" pitchFamily="34" charset="0"/>
                <a:cs typeface="NikoshBAN" pitchFamily="2" charset="0"/>
              </a:rPr>
              <a:t>ঢাকা-১২১৬</a:t>
            </a:r>
            <a:r>
              <a:rPr lang="en-US" dirty="0" smtClean="0">
                <a:latin typeface="NikoshBAN" pitchFamily="2" charset="0"/>
                <a:ea typeface="Verdana" pitchFamily="34" charset="0"/>
                <a:cs typeface="NikoshBAN" pitchFamily="2" charset="0"/>
              </a:rPr>
              <a:t>। </a:t>
            </a:r>
          </a:p>
          <a:p>
            <a:pPr algn="ctr"/>
            <a:r>
              <a:rPr lang="bn-IN" dirty="0" smtClean="0">
                <a:latin typeface="NikoshBAN" pitchFamily="2" charset="0"/>
                <a:ea typeface="Verdana" pitchFamily="34" charset="0"/>
                <a:cs typeface="NikoshBAN" pitchFamily="2" charset="0"/>
              </a:rPr>
              <a:t>ফোন-</a:t>
            </a:r>
            <a:r>
              <a:rPr lang="en-US" dirty="0" smtClean="0">
                <a:latin typeface="NikoshBAN" pitchFamily="2" charset="0"/>
                <a:ea typeface="Verdana" pitchFamily="34" charset="0"/>
                <a:cs typeface="NikoshBAN" pitchFamily="2" charset="0"/>
              </a:rPr>
              <a:t>01552460695</a:t>
            </a:r>
            <a:r>
              <a:rPr lang="bn-IN" dirty="0" smtClean="0">
                <a:latin typeface="NikoshBAN" pitchFamily="2" charset="0"/>
                <a:ea typeface="Verdana" pitchFamily="34" charset="0"/>
                <a:cs typeface="NikoshBAN" pitchFamily="2" charset="0"/>
              </a:rPr>
              <a:t> </a:t>
            </a:r>
            <a:endParaRPr lang="en-US" dirty="0" smtClean="0">
              <a:latin typeface="NikoshBAN" pitchFamily="2" charset="0"/>
              <a:ea typeface="Verdana" pitchFamily="34" charset="0"/>
              <a:cs typeface="NikoshBAN" pitchFamily="2" charset="0"/>
            </a:endParaRPr>
          </a:p>
          <a:p>
            <a:pPr algn="ctr"/>
            <a:r>
              <a:rPr lang="en-US" dirty="0" smtClean="0">
                <a:latin typeface="NikoshBAN" pitchFamily="2" charset="0"/>
                <a:ea typeface="Verdana" pitchFamily="34" charset="0"/>
                <a:cs typeface="NikoshBAN" pitchFamily="2" charset="0"/>
              </a:rPr>
              <a:t>jahid01081971@gmail.com</a:t>
            </a:r>
            <a:endParaRPr lang="en-US" dirty="0">
              <a:latin typeface="NikoshBAN" pitchFamily="2" charset="0"/>
              <a:ea typeface="Verdana" pitchFamily="34" charset="0"/>
              <a:cs typeface="NikoshBAN" pitchFamily="2" charset="0"/>
            </a:endParaRPr>
          </a:p>
        </p:txBody>
      </p:sp>
      <p:sp>
        <p:nvSpPr>
          <p:cNvPr id="47" name="TextBox 3"/>
          <p:cNvSpPr txBox="1"/>
          <p:nvPr/>
        </p:nvSpPr>
        <p:spPr>
          <a:xfrm>
            <a:off x="4648200" y="4038600"/>
            <a:ext cx="3505200" cy="2062103"/>
          </a:xfrm>
          <a:prstGeom prst="rect">
            <a:avLst/>
          </a:prstGeom>
          <a:solidFill>
            <a:srgbClr val="00B0F0"/>
          </a:solid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NikoshBAN" pitchFamily="2" charset="0"/>
                <a:cs typeface="NikoshBAN" pitchFamily="2" charset="0"/>
              </a:rPr>
              <a:t> </a:t>
            </a:r>
            <a:r>
              <a:rPr lang="en-SG" sz="20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err="1" smtClean="0">
                <a:solidFill>
                  <a:schemeClr val="accent2">
                    <a:lumMod val="75000"/>
                  </a:schemeClr>
                </a:solidFill>
                <a:latin typeface="NikoshBAN" panose="02000000000000000000" pitchFamily="2" charset="0"/>
                <a:cs typeface="NikoshBAN" panose="02000000000000000000" pitchFamily="2" charset="0"/>
              </a:rPr>
              <a:t>বি</a:t>
            </a:r>
            <a:r>
              <a:rPr lang="as-IN" sz="2000" dirty="0" smtClean="0">
                <a:solidFill>
                  <a:schemeClr val="accent2">
                    <a:lumMod val="75000"/>
                  </a:schemeClr>
                </a:solidFill>
                <a:latin typeface="NikoshBAN" panose="02000000000000000000" pitchFamily="2" charset="0"/>
                <a:cs typeface="NikoshBAN" panose="02000000000000000000" pitchFamily="2" charset="0"/>
              </a:rPr>
              <a:t>ষ</a:t>
            </a:r>
            <a:r>
              <a:rPr lang="en-SG" sz="2000" dirty="0" smtClean="0">
                <a:solidFill>
                  <a:schemeClr val="accent2">
                    <a:lumMod val="75000"/>
                  </a:schemeClr>
                </a:solidFill>
                <a:latin typeface="NikoshBAN" panose="02000000000000000000" pitchFamily="2" charset="0"/>
                <a:cs typeface="NikoshBAN" panose="02000000000000000000" pitchFamily="2" charset="0"/>
              </a:rPr>
              <a:t>য়</a:t>
            </a:r>
            <a:endParaRPr lang="bn-IN" sz="2000" dirty="0" smtClean="0">
              <a:solidFill>
                <a:schemeClr val="accent2">
                  <a:lumMod val="75000"/>
                </a:schemeClr>
              </a:solidFill>
              <a:latin typeface="NikoshBAN" panose="02000000000000000000" pitchFamily="2" charset="0"/>
              <a:cs typeface="NikoshBAN" panose="02000000000000000000" pitchFamily="2" charset="0"/>
            </a:endParaRPr>
          </a:p>
          <a:p>
            <a:r>
              <a:rPr lang="en-SG" sz="20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bn-IN" sz="20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000" dirty="0" smtClean="0">
                <a:solidFill>
                  <a:schemeClr val="accent2">
                    <a:lumMod val="75000"/>
                  </a:schemeClr>
                </a:solidFill>
                <a:latin typeface="NikoshBAN" panose="02000000000000000000" pitchFamily="2" charset="0"/>
                <a:cs typeface="NikoshBAN" panose="02000000000000000000" pitchFamily="2" charset="0"/>
              </a:rPr>
              <a:t>, </a:t>
            </a:r>
            <a:r>
              <a:rPr lang="bn-IN" sz="2000" dirty="0" smtClean="0">
                <a:solidFill>
                  <a:schemeClr val="accent2">
                    <a:lumMod val="75000"/>
                  </a:schemeClr>
                </a:solidFill>
                <a:latin typeface="NikoshBAN" panose="02000000000000000000" pitchFamily="2" charset="0"/>
                <a:cs typeface="NikoshBAN" panose="02000000000000000000" pitchFamily="2" charset="0"/>
              </a:rPr>
              <a:t>পত্র-প্রথম,  </a:t>
            </a:r>
          </a:p>
          <a:p>
            <a:r>
              <a:rPr lang="bn-IN" sz="2000" dirty="0" smtClean="0">
                <a:solidFill>
                  <a:schemeClr val="accent2">
                    <a:lumMod val="75000"/>
                  </a:schemeClr>
                </a:solidFill>
                <a:latin typeface="NikoshBAN" panose="02000000000000000000" pitchFamily="2" charset="0"/>
                <a:cs typeface="NikoshBAN" panose="02000000000000000000" pitchFamily="2" charset="0"/>
              </a:rPr>
              <a:t> বিষয়</a:t>
            </a:r>
            <a:r>
              <a:rPr lang="bn-IN" sz="2000" b="1" dirty="0" smtClean="0">
                <a:solidFill>
                  <a:schemeClr val="accent2">
                    <a:lumMod val="75000"/>
                  </a:schemeClr>
                </a:solidFill>
                <a:latin typeface="NikoshBAN" panose="02000000000000000000" pitchFamily="2" charset="0"/>
                <a:cs typeface="NikoshBAN" panose="02000000000000000000" pitchFamily="2" charset="0"/>
              </a:rPr>
              <a:t>-</a:t>
            </a:r>
            <a:r>
              <a:rPr lang="en-SG" sz="20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000" dirty="0" smtClean="0">
                <a:solidFill>
                  <a:schemeClr val="accent2">
                    <a:lumMod val="75000"/>
                  </a:schemeClr>
                </a:solidFill>
                <a:latin typeface="NikoshBAN" panose="02000000000000000000" pitchFamily="2" charset="0"/>
                <a:cs typeface="NikoshBAN" panose="02000000000000000000" pitchFamily="2" charset="0"/>
              </a:rPr>
              <a:t>স</a:t>
            </a:r>
            <a:r>
              <a:rPr lang="bn-IN" sz="2000" b="1" dirty="0" smtClean="0">
                <a:solidFill>
                  <a:schemeClr val="accent2">
                    <a:lumMod val="75000"/>
                  </a:schemeClr>
                </a:solidFill>
                <a:latin typeface="NikoshBAN" panose="02000000000000000000" pitchFamily="2" charset="0"/>
                <a:cs typeface="NikoshBAN" panose="02000000000000000000" pitchFamily="2" charset="0"/>
              </a:rPr>
              <a:t>, </a:t>
            </a:r>
            <a:r>
              <a:rPr lang="en-SG" sz="2000" dirty="0" smtClean="0">
                <a:solidFill>
                  <a:schemeClr val="accent2">
                    <a:lumMod val="75000"/>
                  </a:schemeClr>
                </a:solidFill>
                <a:latin typeface="NikoshBAN" panose="02000000000000000000" pitchFamily="2" charset="0"/>
                <a:cs typeface="NikoshBAN" panose="02000000000000000000" pitchFamily="2" charset="0"/>
              </a:rPr>
              <a:t>অ</a:t>
            </a:r>
            <a:r>
              <a:rPr lang="as-IN" sz="2000" dirty="0" smtClean="0">
                <a:solidFill>
                  <a:schemeClr val="accent2">
                    <a:lumMod val="75000"/>
                  </a:schemeClr>
                </a:solidFill>
                <a:latin typeface="NikoshBAN" panose="02000000000000000000" pitchFamily="2" charset="0"/>
                <a:cs typeface="NikoshBAN" panose="02000000000000000000" pitchFamily="2" charset="0"/>
              </a:rPr>
              <a:t>ধ</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as-IN" sz="2000" dirty="0" smtClean="0">
                <a:solidFill>
                  <a:schemeClr val="accent2">
                    <a:lumMod val="75000"/>
                  </a:schemeClr>
                </a:solidFill>
                <a:latin typeface="NikoshBAN" panose="02000000000000000000" pitchFamily="2" charset="0"/>
                <a:cs typeface="NikoshBAN" panose="02000000000000000000" pitchFamily="2" charset="0"/>
              </a:rPr>
              <a:t>য</a:t>
            </a:r>
            <a:r>
              <a:rPr lang="en-SG" sz="2000" dirty="0" smtClean="0">
                <a:solidFill>
                  <a:schemeClr val="accent2">
                    <a:lumMod val="75000"/>
                  </a:schemeClr>
                </a:solidFill>
                <a:latin typeface="NikoshBAN" panose="02000000000000000000" pitchFamily="2" charset="0"/>
                <a:cs typeface="NikoshBAN" panose="02000000000000000000" pitchFamily="2" charset="0"/>
              </a:rPr>
              <a:t>া</a:t>
            </a:r>
            <a:r>
              <a:rPr lang="as-IN" sz="2000" dirty="0" smtClean="0">
                <a:solidFill>
                  <a:schemeClr val="accent2">
                    <a:lumMod val="75000"/>
                  </a:schemeClr>
                </a:solidFill>
                <a:latin typeface="NikoshBAN" panose="02000000000000000000" pitchFamily="2" charset="0"/>
                <a:cs typeface="NikoshBAN" panose="02000000000000000000" pitchFamily="2" charset="0"/>
              </a:rPr>
              <a:t>য়</a:t>
            </a:r>
            <a:r>
              <a:rPr lang="bn-IN" sz="2000" dirty="0" smtClean="0">
                <a:solidFill>
                  <a:schemeClr val="accent2">
                    <a:lumMod val="75000"/>
                  </a:schemeClr>
                </a:solidFill>
                <a:latin typeface="NikoshBAN" panose="02000000000000000000" pitchFamily="2" charset="0"/>
                <a:cs typeface="NikoshBAN" panose="02000000000000000000" pitchFamily="2" charset="0"/>
              </a:rPr>
              <a:t>-পঞ্চম</a:t>
            </a:r>
            <a:r>
              <a:rPr lang="en-SG" sz="2000" dirty="0" smtClean="0">
                <a:solidFill>
                  <a:schemeClr val="accent2">
                    <a:lumMod val="75000"/>
                  </a:schemeClr>
                </a:solidFill>
                <a:latin typeface="NikoshBAN" panose="02000000000000000000" pitchFamily="2" charset="0"/>
                <a:cs typeface="NikoshBAN" panose="02000000000000000000" pitchFamily="2" charset="0"/>
              </a:rPr>
              <a:t>,</a:t>
            </a:r>
          </a:p>
          <a:p>
            <a:r>
              <a:rPr lang="bn-IN" sz="16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dirty="0" smtClean="0">
                <a:solidFill>
                  <a:schemeClr val="accent2">
                    <a:lumMod val="75000"/>
                  </a:schemeClr>
                </a:solidFill>
                <a:latin typeface="NikoshBAN" panose="02000000000000000000" pitchFamily="2" charset="0"/>
                <a:cs typeface="NikoshBAN" panose="02000000000000000000" pitchFamily="2" charset="0"/>
              </a:rPr>
              <a:t>পূর্ববাংলার স্বায়ত্তশাসন ও স্বাধিকার আন্দোলন,</a:t>
            </a:r>
          </a:p>
          <a:p>
            <a:r>
              <a:rPr lang="bn-IN" sz="1400" dirty="0" smtClean="0">
                <a:solidFill>
                  <a:schemeClr val="accent2">
                    <a:lumMod val="75000"/>
                  </a:schemeClr>
                </a:solidFill>
                <a:latin typeface="NikoshBAN" panose="02000000000000000000" pitchFamily="2" charset="0"/>
                <a:cs typeface="NikoshBAN" panose="02000000000000000000" pitchFamily="2" charset="0"/>
              </a:rPr>
              <a:t>টপিক-পাকিস্তান আমলে বাংলাদেশের </a:t>
            </a:r>
            <a:r>
              <a:rPr lang="bn-IN" sz="1400" smtClean="0">
                <a:solidFill>
                  <a:schemeClr val="accent2">
                    <a:lumMod val="75000"/>
                  </a:schemeClr>
                </a:solidFill>
                <a:latin typeface="NikoshBAN" panose="02000000000000000000" pitchFamily="2" charset="0"/>
                <a:cs typeface="NikoshBAN" panose="02000000000000000000" pitchFamily="2" charset="0"/>
              </a:rPr>
              <a:t>প্রতি বৈষম্যনীতি,   </a:t>
            </a:r>
            <a:endParaRPr lang="bn-IN" sz="1400" dirty="0" smtClean="0">
              <a:solidFill>
                <a:schemeClr val="accent2">
                  <a:lumMod val="75000"/>
                </a:schemeClr>
              </a:solidFill>
              <a:latin typeface="NikoshBAN" panose="02000000000000000000" pitchFamily="2" charset="0"/>
              <a:cs typeface="NikoshBAN" panose="02000000000000000000" pitchFamily="2" charset="0"/>
            </a:endParaRPr>
          </a:p>
          <a:p>
            <a:r>
              <a:rPr lang="bn-IN" sz="2000" dirty="0" smtClean="0">
                <a:solidFill>
                  <a:schemeClr val="accent2">
                    <a:lumMod val="75000"/>
                  </a:schemeClr>
                </a:solidFill>
                <a:latin typeface="NikoshBAN" panose="02000000000000000000" pitchFamily="2" charset="0"/>
                <a:cs typeface="NikoshBAN" panose="02000000000000000000" pitchFamily="2" charset="0"/>
              </a:rPr>
              <a:t>কোড-৩০৪, শনিবার,সময়- ১০টা। </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slide(fromBottom)">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slide(fromBottom)">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checkerboard(across)">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0"/>
            <a:ext cx="9144000" cy="7010400"/>
            <a:chOff x="0" y="0"/>
            <a:chExt cx="9144000" cy="7010400"/>
          </a:xfrm>
        </p:grpSpPr>
        <p:grpSp>
          <p:nvGrpSpPr>
            <p:cNvPr id="24" name="Group 24"/>
            <p:cNvGrpSpPr/>
            <p:nvPr/>
          </p:nvGrpSpPr>
          <p:grpSpPr>
            <a:xfrm>
              <a:off x="0" y="0"/>
              <a:ext cx="9144000" cy="762000"/>
              <a:chOff x="0" y="0"/>
              <a:chExt cx="9144000" cy="762000"/>
            </a:xfrm>
          </p:grpSpPr>
          <p:pic>
            <p:nvPicPr>
              <p:cNvPr id="37" name="Picture 3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9" name="Picture 3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5"/>
            <p:cNvGrpSpPr/>
            <p:nvPr/>
          </p:nvGrpSpPr>
          <p:grpSpPr>
            <a:xfrm>
              <a:off x="0" y="6248400"/>
              <a:ext cx="9144000" cy="762000"/>
              <a:chOff x="0" y="0"/>
              <a:chExt cx="9144000" cy="762000"/>
            </a:xfrm>
          </p:grpSpPr>
          <p:pic>
            <p:nvPicPr>
              <p:cNvPr id="34" name="Picture 33"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6" name="Picture 35"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29"/>
            <p:cNvGrpSpPr/>
            <p:nvPr/>
          </p:nvGrpSpPr>
          <p:grpSpPr>
            <a:xfrm rot="5400000">
              <a:off x="-2362200" y="3124200"/>
              <a:ext cx="5486400" cy="762000"/>
              <a:chOff x="0" y="0"/>
              <a:chExt cx="9144000" cy="762000"/>
            </a:xfrm>
          </p:grpSpPr>
          <p:pic>
            <p:nvPicPr>
              <p:cNvPr id="31" name="Picture 30"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3" name="Picture 32"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7" name="Group 33"/>
            <p:cNvGrpSpPr/>
            <p:nvPr/>
          </p:nvGrpSpPr>
          <p:grpSpPr>
            <a:xfrm rot="16200000">
              <a:off x="6019800" y="3124200"/>
              <a:ext cx="5486400" cy="762000"/>
              <a:chOff x="0" y="0"/>
              <a:chExt cx="9144000" cy="762000"/>
            </a:xfrm>
          </p:grpSpPr>
          <p:pic>
            <p:nvPicPr>
              <p:cNvPr id="28" name="Picture 27"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0" name="Picture 29"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21" name="TextBox 20"/>
          <p:cNvSpPr txBox="1"/>
          <p:nvPr/>
        </p:nvSpPr>
        <p:spPr>
          <a:xfrm>
            <a:off x="762000" y="762000"/>
            <a:ext cx="7620000" cy="5632311"/>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23" name="Oval 22"/>
          <p:cNvSpPr/>
          <p:nvPr/>
        </p:nvSpPr>
        <p:spPr>
          <a:xfrm>
            <a:off x="2743200" y="838200"/>
            <a:ext cx="3581400" cy="1143000"/>
          </a:xfrm>
          <a:prstGeom prst="ellipse">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একক</a:t>
            </a:r>
            <a:r>
              <a:rPr lang="en-US" sz="40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4000" dirty="0"/>
          </a:p>
        </p:txBody>
      </p:sp>
      <p:pic>
        <p:nvPicPr>
          <p:cNvPr id="40" name="Google Shape;224;p14"/>
          <p:cNvPicPr preferRelativeResize="0"/>
          <p:nvPr/>
        </p:nvPicPr>
        <p:blipFill rotWithShape="1">
          <a:blip r:embed="rId3">
            <a:alphaModFix/>
          </a:blip>
          <a:srcRect/>
          <a:stretch/>
        </p:blipFill>
        <p:spPr>
          <a:xfrm>
            <a:off x="1066800" y="2057400"/>
            <a:ext cx="3581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Google Shape;264;p18"/>
          <p:cNvPicPr preferRelativeResize="0"/>
          <p:nvPr/>
        </p:nvPicPr>
        <p:blipFill rotWithShape="1">
          <a:blip r:embed="rId4">
            <a:alphaModFix/>
          </a:blip>
          <a:srcRect/>
          <a:stretch/>
        </p:blipFill>
        <p:spPr>
          <a:xfrm>
            <a:off x="4800600" y="2057400"/>
            <a:ext cx="35052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2" name="Content Placeholder 2"/>
          <p:cNvSpPr txBox="1">
            <a:spLocks/>
          </p:cNvSpPr>
          <p:nvPr/>
        </p:nvSpPr>
        <p:spPr>
          <a:xfrm>
            <a:off x="1371600" y="5105400"/>
            <a:ext cx="6781800" cy="1143000"/>
          </a:xfrm>
          <a:prstGeom prst="rect">
            <a:avLst/>
          </a:prstGeom>
          <a:blipFill>
            <a:blip r:embed="rId5"/>
            <a:tile tx="0" ty="0" sx="100000" sy="100000" flip="none" algn="tl"/>
          </a:blip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a:bodyPr>
          <a:lstStyle/>
          <a:p>
            <a:pPr marL="571500" marR="0" lvl="0" indent="-571500" algn="l" defTabSz="914400" rtl="0" eaLnBrk="1" fontAlgn="auto" latinLnBrk="0" hangingPunct="1">
              <a:lnSpc>
                <a:spcPct val="100000"/>
              </a:lnSpc>
              <a:spcBef>
                <a:spcPct val="20000"/>
              </a:spcBef>
              <a:spcAft>
                <a:spcPts val="0"/>
              </a:spcAft>
              <a:buClrTx/>
              <a:buSzTx/>
              <a:tabLst/>
              <a:defRPr/>
            </a:pPr>
            <a:r>
              <a:rPr lang="bn-IN" sz="2800" b="1" dirty="0" smtClean="0">
                <a:latin typeface="NikoshBAN" pitchFamily="2" charset="0"/>
                <a:cs typeface="NikoshBAN" pitchFamily="2" charset="0"/>
                <a:sym typeface="Wingdings 2"/>
              </a:rPr>
              <a:t>    </a:t>
            </a:r>
            <a:r>
              <a:rPr lang="en-US" sz="2800" b="1" dirty="0" smtClean="0">
                <a:latin typeface="NikoshBAN" pitchFamily="2" charset="0"/>
                <a:cs typeface="NikoshBAN" pitchFamily="2" charset="0"/>
                <a:sym typeface="Wingdings 2"/>
              </a:rPr>
              <a:t></a:t>
            </a:r>
            <a:r>
              <a:rPr lang="bn-IN" sz="2800" b="1" dirty="0" smtClean="0">
                <a:latin typeface="NikoshBAN" pitchFamily="2" charset="0"/>
                <a:cs typeface="NikoshBAN" pitchFamily="2" charset="0"/>
                <a:sym typeface="Wingdings 2"/>
              </a:rPr>
              <a:t>কোন কোন ক্ষেত্রে পূর্ব ও পশ্চিম পাকিস্তানের মধ্যে রাজনৈতিক বৈষম্য তার একটি তালিকা তৈরি কর।  </a:t>
            </a:r>
            <a:endParaRPr kumimoji="0" lang="en-US" sz="2800" b="1" i="0" u="none" strike="noStrike" kern="1200" cap="none" spc="0" normalizeH="0" baseline="0" noProof="0" dirty="0" smtClean="0">
              <a:ln>
                <a:noFill/>
              </a:ln>
              <a:solidFill>
                <a:schemeClr val="dk1"/>
              </a:solidFill>
              <a:effectLst/>
              <a:uLnTx/>
              <a:uFillTx/>
              <a:latin typeface="NikoshBAN" pitchFamily="2" charset="0"/>
              <a:ea typeface="+mn-ea"/>
              <a:cs typeface="NikoshBAN" pitchFamily="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diamond(in)">
                                      <p:cBhvr>
                                        <p:cTn id="13" dur="20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diamond(in)">
                                      <p:cBhvr>
                                        <p:cTn id="18" dur="20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2">
                                            <p:bg/>
                                          </p:spTgt>
                                        </p:tgtEl>
                                        <p:attrNameLst>
                                          <p:attrName>style.visibility</p:attrName>
                                        </p:attrNameLst>
                                      </p:cBhvr>
                                      <p:to>
                                        <p:strVal val="visible"/>
                                      </p:to>
                                    </p:set>
                                    <p:anim from="(-#ppt_w/2)" to="(#ppt_x)" calcmode="lin" valueType="num">
                                      <p:cBhvr>
                                        <p:cTn id="23" dur="600" fill="hold">
                                          <p:stCondLst>
                                            <p:cond delay="0"/>
                                          </p:stCondLst>
                                        </p:cTn>
                                        <p:tgtEl>
                                          <p:spTgt spid="42">
                                            <p:bg/>
                                          </p:spTgt>
                                        </p:tgtEl>
                                        <p:attrNameLst>
                                          <p:attrName>ppt_x</p:attrName>
                                        </p:attrNameLst>
                                      </p:cBhvr>
                                    </p:anim>
                                    <p:anim from="0" to="-1.0" calcmode="lin" valueType="num">
                                      <p:cBhvr>
                                        <p:cTn id="24" dur="200" decel="50000" autoRev="1" fill="hold">
                                          <p:stCondLst>
                                            <p:cond delay="600"/>
                                          </p:stCondLst>
                                        </p:cTn>
                                        <p:tgtEl>
                                          <p:spTgt spid="42">
                                            <p:bg/>
                                          </p:spTgt>
                                        </p:tgtEl>
                                        <p:attrNameLst>
                                          <p:attrName>xshear</p:attrName>
                                        </p:attrNameLst>
                                      </p:cBhvr>
                                    </p:anim>
                                    <p:animScale>
                                      <p:cBhvr>
                                        <p:cTn id="25" dur="200" decel="100000" autoRev="1" fill="hold">
                                          <p:stCondLst>
                                            <p:cond delay="600"/>
                                          </p:stCondLst>
                                        </p:cTn>
                                        <p:tgtEl>
                                          <p:spTgt spid="42">
                                            <p:bg/>
                                          </p:spTgt>
                                        </p:tgtEl>
                                      </p:cBhvr>
                                      <p:from x="100000" y="100000"/>
                                      <p:to x="80000" y="100000"/>
                                    </p:animScale>
                                    <p:anim by="(#ppt_h/3+#ppt_w*0.1)" calcmode="lin" valueType="num">
                                      <p:cBhvr additive="sum">
                                        <p:cTn id="26" dur="200" decel="100000" autoRev="1" fill="hold">
                                          <p:stCondLst>
                                            <p:cond delay="600"/>
                                          </p:stCondLst>
                                        </p:cTn>
                                        <p:tgtEl>
                                          <p:spTgt spid="42">
                                            <p:bg/>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anim from="(-#ppt_w/2)" to="(#ppt_x)" calcmode="lin" valueType="num">
                                      <p:cBhvr>
                                        <p:cTn id="31" dur="600" fill="hold">
                                          <p:stCondLst>
                                            <p:cond delay="0"/>
                                          </p:stCondLst>
                                        </p:cTn>
                                        <p:tgtEl>
                                          <p:spTgt spid="42">
                                            <p:txEl>
                                              <p:pRg st="0" end="0"/>
                                            </p:txEl>
                                          </p:spTgt>
                                        </p:tgtEl>
                                        <p:attrNameLst>
                                          <p:attrName>ppt_x</p:attrName>
                                        </p:attrNameLst>
                                      </p:cBhvr>
                                    </p:anim>
                                    <p:anim from="0" to="-1.0" calcmode="lin" valueType="num">
                                      <p:cBhvr>
                                        <p:cTn id="32" dur="200" decel="50000" autoRev="1" fill="hold">
                                          <p:stCondLst>
                                            <p:cond delay="600"/>
                                          </p:stCondLst>
                                        </p:cTn>
                                        <p:tgtEl>
                                          <p:spTgt spid="42">
                                            <p:txEl>
                                              <p:pRg st="0" end="0"/>
                                            </p:txEl>
                                          </p:spTgt>
                                        </p:tgtEl>
                                        <p:attrNameLst>
                                          <p:attrName>xshear</p:attrName>
                                        </p:attrNameLst>
                                      </p:cBhvr>
                                    </p:anim>
                                    <p:animScale>
                                      <p:cBhvr>
                                        <p:cTn id="33" dur="200" decel="100000" autoRev="1" fill="hold">
                                          <p:stCondLst>
                                            <p:cond delay="600"/>
                                          </p:stCondLst>
                                        </p:cTn>
                                        <p:tgtEl>
                                          <p:spTgt spid="42">
                                            <p:txEl>
                                              <p:pRg st="0" end="0"/>
                                            </p:txEl>
                                          </p:spTgt>
                                        </p:tgtEl>
                                      </p:cBhvr>
                                      <p:from x="100000" y="100000"/>
                                      <p:to x="80000" y="100000"/>
                                    </p:animScale>
                                    <p:anim by="(#ppt_h/3+#ppt_w*0.1)" calcmode="lin" valueType="num">
                                      <p:cBhvr additive="sum">
                                        <p:cTn id="34" dur="200" decel="100000" autoRev="1" fill="hold">
                                          <p:stCondLst>
                                            <p:cond delay="600"/>
                                          </p:stCondLst>
                                        </p:cTn>
                                        <p:tgtEl>
                                          <p:spTgt spid="42">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7010400"/>
            <a:chOff x="0" y="0"/>
            <a:chExt cx="9144000" cy="7010400"/>
          </a:xfrm>
        </p:grpSpPr>
        <p:grpSp>
          <p:nvGrpSpPr>
            <p:cNvPr id="3" name="Group 24"/>
            <p:cNvGrpSpPr/>
            <p:nvPr/>
          </p:nvGrpSpPr>
          <p:grpSpPr>
            <a:xfrm>
              <a:off x="0" y="0"/>
              <a:ext cx="9144000" cy="762000"/>
              <a:chOff x="0" y="0"/>
              <a:chExt cx="9144000" cy="762000"/>
            </a:xfrm>
          </p:grpSpPr>
          <p:pic>
            <p:nvPicPr>
              <p:cNvPr id="16" name="Picture 1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7" name="Picture 1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8" name="Picture 1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4" name="Group 25"/>
            <p:cNvGrpSpPr/>
            <p:nvPr/>
          </p:nvGrpSpPr>
          <p:grpSpPr>
            <a:xfrm>
              <a:off x="0" y="6248400"/>
              <a:ext cx="9144000" cy="762000"/>
              <a:chOff x="0" y="0"/>
              <a:chExt cx="9144000" cy="762000"/>
            </a:xfrm>
          </p:grpSpPr>
          <p:pic>
            <p:nvPicPr>
              <p:cNvPr id="13" name="Picture 1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4" name="Picture 1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5" name="Picture 1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5" name="Group 29"/>
            <p:cNvGrpSpPr/>
            <p:nvPr/>
          </p:nvGrpSpPr>
          <p:grpSpPr>
            <a:xfrm rot="5400000">
              <a:off x="-2362200" y="3124200"/>
              <a:ext cx="5486400" cy="762000"/>
              <a:chOff x="0" y="0"/>
              <a:chExt cx="9144000" cy="762000"/>
            </a:xfrm>
          </p:grpSpPr>
          <p:pic>
            <p:nvPicPr>
              <p:cNvPr id="10" name="Picture 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1" name="Picture 1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2" name="Picture 1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6" name="Group 33"/>
            <p:cNvGrpSpPr/>
            <p:nvPr/>
          </p:nvGrpSpPr>
          <p:grpSpPr>
            <a:xfrm rot="16200000">
              <a:off x="6019800" y="3124200"/>
              <a:ext cx="5486400" cy="762000"/>
              <a:chOff x="0" y="0"/>
              <a:chExt cx="9144000" cy="762000"/>
            </a:xfrm>
          </p:grpSpPr>
          <p:pic>
            <p:nvPicPr>
              <p:cNvPr id="7" name="Picture 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8" name="Picture 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9" name="Picture 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19" name="TextBox 18"/>
          <p:cNvSpPr txBox="1"/>
          <p:nvPr/>
        </p:nvSpPr>
        <p:spPr>
          <a:xfrm>
            <a:off x="762000" y="762000"/>
            <a:ext cx="7620000" cy="5632311"/>
          </a:xfrm>
          <a:prstGeom prst="rect">
            <a:avLst/>
          </a:prstGeom>
          <a:solidFill>
            <a:schemeClr val="bg1">
              <a:lumMod val="8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20" name="Google Shape;123;p10"/>
          <p:cNvSpPr/>
          <p:nvPr/>
        </p:nvSpPr>
        <p:spPr>
          <a:xfrm>
            <a:off x="2286000" y="838200"/>
            <a:ext cx="4495800" cy="807408"/>
          </a:xfrm>
          <a:prstGeom prst="flowChartTerminator">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bn-IN" sz="2800" b="1" dirty="0" smtClean="0">
                <a:solidFill>
                  <a:srgbClr val="00FF00"/>
                </a:solidFill>
                <a:latin typeface="NikoshBAN" pitchFamily="2" charset="0"/>
                <a:cs typeface="NikoshBAN" pitchFamily="2" charset="0"/>
              </a:rPr>
              <a:t>জোড়ায় কাজ</a:t>
            </a:r>
            <a:r>
              <a:rPr lang="en-GB" sz="2800" b="1" dirty="0" smtClean="0">
                <a:solidFill>
                  <a:srgbClr val="00FF00"/>
                </a:solidFill>
                <a:latin typeface="NikoshBAN" pitchFamily="2" charset="0"/>
                <a:cs typeface="NikoshBAN" pitchFamily="2" charset="0"/>
              </a:rPr>
              <a:t> </a:t>
            </a:r>
            <a:r>
              <a:rPr lang="bn-IN" sz="2800" b="1" dirty="0" smtClean="0">
                <a:solidFill>
                  <a:srgbClr val="00FF00"/>
                </a:solidFill>
                <a:latin typeface="NikoshBAN" pitchFamily="2" charset="0"/>
                <a:cs typeface="NikoshBAN" pitchFamily="2" charset="0"/>
              </a:rPr>
              <a:t> </a:t>
            </a:r>
            <a:endParaRPr sz="2800" b="1" i="0" u="none" strike="noStrike" cap="none">
              <a:solidFill>
                <a:srgbClr val="00FF00"/>
              </a:solidFill>
              <a:latin typeface="NikoshBAN" pitchFamily="2" charset="0"/>
              <a:ea typeface="Arial"/>
              <a:cs typeface="NikoshBAN" pitchFamily="2" charset="0"/>
              <a:sym typeface="Arial"/>
            </a:endParaRPr>
          </a:p>
        </p:txBody>
      </p:sp>
      <p:pic>
        <p:nvPicPr>
          <p:cNvPr id="21" name="Picture 2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1752600"/>
            <a:ext cx="74676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914400" y="5638800"/>
            <a:ext cx="7315200" cy="461665"/>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a:t>
            </a:r>
            <a:r>
              <a:rPr lang="bn-BD" sz="2400" dirty="0" smtClean="0">
                <a:latin typeface="NikoshBAN" pitchFamily="2" charset="0"/>
                <a:cs typeface="NikoshBAN" pitchFamily="2" charset="0"/>
              </a:rPr>
              <a:t>সর্বক্ষেত্রে বৈষম্যই ছিল ছয়দফা আন্দোলনের মুল ক্ষেত্রভুমি</a:t>
            </a:r>
            <a:r>
              <a:rPr lang="bn-IN" sz="2400" dirty="0" smtClean="0">
                <a:latin typeface="NikoshBAN" pitchFamily="2" charset="0"/>
                <a:cs typeface="NikoshBAN" pitchFamily="2" charset="0"/>
              </a:rPr>
              <a:t>’</a:t>
            </a:r>
            <a:r>
              <a:rPr lang="bn-BD" sz="2400" dirty="0" smtClean="0">
                <a:latin typeface="NikoshBAN" pitchFamily="2" charset="0"/>
                <a:cs typeface="NikoshBAN" pitchFamily="2" charset="0"/>
              </a:rPr>
              <a:t> আলোচ</a:t>
            </a:r>
            <a:r>
              <a:rPr lang="bn-IN" sz="2400" dirty="0" smtClean="0">
                <a:latin typeface="NikoshBAN" pitchFamily="2" charset="0"/>
                <a:cs typeface="NikoshBAN" pitchFamily="2" charset="0"/>
              </a:rPr>
              <a:t>না </a:t>
            </a:r>
            <a:r>
              <a:rPr lang="bn-BD" sz="2400" dirty="0" smtClean="0">
                <a:latin typeface="NikoshBAN" pitchFamily="2" charset="0"/>
                <a:cs typeface="NikoshBAN" pitchFamily="2" charset="0"/>
              </a:rPr>
              <a:t>কর</a:t>
            </a:r>
            <a:r>
              <a:rPr lang="bn-IN"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IN" sz="2400" dirty="0" smtClean="0">
                <a:latin typeface="NikoshBAN" pitchFamily="2" charset="0"/>
                <a:cs typeface="NikoshBAN" pitchFamily="2" charset="0"/>
              </a:rPr>
              <a:t> </a:t>
            </a:r>
            <a:endParaRPr lang="bn-BD"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heckerboard(across)">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 from="(-#ppt_w/2)" to="(#ppt_x)" calcmode="lin" valueType="num">
                                      <p:cBhvr>
                                        <p:cTn id="16" dur="600" fill="hold">
                                          <p:stCondLst>
                                            <p:cond delay="0"/>
                                          </p:stCondLst>
                                        </p:cTn>
                                        <p:tgtEl>
                                          <p:spTgt spid="22"/>
                                        </p:tgtEl>
                                        <p:attrNameLst>
                                          <p:attrName>ppt_x</p:attrName>
                                        </p:attrNameLst>
                                      </p:cBhvr>
                                    </p:anim>
                                    <p:anim from="0" to="-1.0" calcmode="lin" valueType="num">
                                      <p:cBhvr>
                                        <p:cTn id="17" dur="200" decel="50000" autoRev="1" fill="hold">
                                          <p:stCondLst>
                                            <p:cond delay="600"/>
                                          </p:stCondLst>
                                        </p:cTn>
                                        <p:tgtEl>
                                          <p:spTgt spid="22"/>
                                        </p:tgtEl>
                                        <p:attrNameLst>
                                          <p:attrName>xshear</p:attrName>
                                        </p:attrNameLst>
                                      </p:cBhvr>
                                    </p:anim>
                                    <p:animScale>
                                      <p:cBhvr>
                                        <p:cTn id="18" dur="200" decel="100000" autoRev="1" fill="hold">
                                          <p:stCondLst>
                                            <p:cond delay="600"/>
                                          </p:stCondLst>
                                        </p:cTn>
                                        <p:tgtEl>
                                          <p:spTgt spid="22"/>
                                        </p:tgtEl>
                                      </p:cBhvr>
                                      <p:from x="100000" y="100000"/>
                                      <p:to x="80000" y="100000"/>
                                    </p:animScale>
                                    <p:anim by="(#ppt_h/3+#ppt_w*0.1)" calcmode="lin" valueType="num">
                                      <p:cBhvr additive="sum">
                                        <p:cTn id="19" dur="200" decel="100000" autoRev="1" fill="hold">
                                          <p:stCondLst>
                                            <p:cond delay="600"/>
                                          </p:stCondLst>
                                        </p:cTn>
                                        <p:tgtEl>
                                          <p:spTgt spid="2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109639"/>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grpSp>
        <p:nvGrpSpPr>
          <p:cNvPr id="9" name="Group 8"/>
          <p:cNvGrpSpPr/>
          <p:nvPr/>
        </p:nvGrpSpPr>
        <p:grpSpPr>
          <a:xfrm>
            <a:off x="0" y="0"/>
            <a:ext cx="9144000" cy="7010400"/>
            <a:chOff x="0" y="0"/>
            <a:chExt cx="9144000" cy="7010400"/>
          </a:xfrm>
        </p:grpSpPr>
        <p:grpSp>
          <p:nvGrpSpPr>
            <p:cNvPr id="10" name="Group 24"/>
            <p:cNvGrpSpPr/>
            <p:nvPr/>
          </p:nvGrpSpPr>
          <p:grpSpPr>
            <a:xfrm>
              <a:off x="0" y="0"/>
              <a:ext cx="9144000" cy="762000"/>
              <a:chOff x="0" y="0"/>
              <a:chExt cx="9144000" cy="762000"/>
            </a:xfrm>
          </p:grpSpPr>
          <p:pic>
            <p:nvPicPr>
              <p:cNvPr id="23" name="Picture 2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4" name="Picture 2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5" name="Picture 2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11" name="Group 25"/>
            <p:cNvGrpSpPr/>
            <p:nvPr/>
          </p:nvGrpSpPr>
          <p:grpSpPr>
            <a:xfrm>
              <a:off x="0" y="6248400"/>
              <a:ext cx="9144000" cy="762000"/>
              <a:chOff x="0" y="0"/>
              <a:chExt cx="9144000" cy="762000"/>
            </a:xfrm>
          </p:grpSpPr>
          <p:pic>
            <p:nvPicPr>
              <p:cNvPr id="20" name="Picture 1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1" name="Picture 2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2" name="Picture 2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12" name="Group 29"/>
            <p:cNvGrpSpPr/>
            <p:nvPr/>
          </p:nvGrpSpPr>
          <p:grpSpPr>
            <a:xfrm rot="5400000">
              <a:off x="-2362200" y="3124200"/>
              <a:ext cx="5486400" cy="762000"/>
              <a:chOff x="0" y="0"/>
              <a:chExt cx="9144000" cy="762000"/>
            </a:xfrm>
          </p:grpSpPr>
          <p:pic>
            <p:nvPicPr>
              <p:cNvPr id="17" name="Picture 1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8" name="Picture 1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9" name="Picture 1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13" name="Group 33"/>
            <p:cNvGrpSpPr/>
            <p:nvPr/>
          </p:nvGrpSpPr>
          <p:grpSpPr>
            <a:xfrm rot="16200000">
              <a:off x="6019800" y="3124200"/>
              <a:ext cx="5486400" cy="762000"/>
              <a:chOff x="0" y="0"/>
              <a:chExt cx="9144000" cy="762000"/>
            </a:xfrm>
          </p:grpSpPr>
          <p:pic>
            <p:nvPicPr>
              <p:cNvPr id="14" name="Picture 13"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5" name="Picture 14"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6" name="Picture 15"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26" name="Round Diagonal Corner Rectangle 25"/>
          <p:cNvSpPr/>
          <p:nvPr/>
        </p:nvSpPr>
        <p:spPr>
          <a:xfrm>
            <a:off x="2971800" y="838200"/>
            <a:ext cx="3581400" cy="685800"/>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NikoshBAN" pitchFamily="2" charset="0"/>
                <a:cs typeface="NikoshBAN" pitchFamily="2" charset="0"/>
              </a:rPr>
              <a:t>দল</a:t>
            </a:r>
            <a:r>
              <a:rPr lang="bn-IN" sz="4000" b="1" dirty="0" smtClean="0">
                <a:solidFill>
                  <a:srgbClr val="002060"/>
                </a:solidFill>
                <a:latin typeface="NikoshBAN" pitchFamily="2" charset="0"/>
                <a:cs typeface="NikoshBAN" pitchFamily="2" charset="0"/>
              </a:rPr>
              <a:t>গত</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কাজ</a:t>
            </a:r>
            <a:endParaRPr lang="en-US" sz="4000" b="1" dirty="0" smtClean="0">
              <a:solidFill>
                <a:srgbClr val="002060"/>
              </a:solidFill>
              <a:latin typeface="NikoshBAN" pitchFamily="2" charset="0"/>
              <a:cs typeface="NikoshBAN" pitchFamily="2" charset="0"/>
            </a:endParaRPr>
          </a:p>
        </p:txBody>
      </p:sp>
      <p:pic>
        <p:nvPicPr>
          <p:cNvPr id="27" name="Google Shape;256;p17"/>
          <p:cNvPicPr preferRelativeResize="0"/>
          <p:nvPr/>
        </p:nvPicPr>
        <p:blipFill rotWithShape="1">
          <a:blip r:embed="rId3">
            <a:alphaModFix/>
          </a:blip>
          <a:srcRect/>
          <a:stretch/>
        </p:blipFill>
        <p:spPr>
          <a:xfrm>
            <a:off x="838200" y="1600200"/>
            <a:ext cx="74676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914400" y="5181600"/>
            <a:ext cx="7086600" cy="1015663"/>
          </a:xfrm>
          <a:prstGeom prst="rect">
            <a:avLst/>
          </a:prstGeom>
          <a:solidFill>
            <a:srgbClr val="00B05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   </a:t>
            </a:r>
            <a:r>
              <a:rPr lang="en-US" sz="3200" b="1" dirty="0" smtClean="0">
                <a:latin typeface="NikoshBAN" pitchFamily="2" charset="0"/>
                <a:cs typeface="NikoshBAN" pitchFamily="2" charset="0"/>
                <a:sym typeface="Wingdings 2"/>
              </a:rPr>
              <a:t></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ক্ষেত্রে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পশ্চিম</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পাকিস্তানের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প্রশাসনিক</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বৈষম্য</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ছিল</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তালিকা</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2800" dirty="0" smtClean="0">
                <a:latin typeface="NikoshBAN" pitchFamily="2"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amond(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from="(-#ppt_w/2)" to="(#ppt_x)" calcmode="lin" valueType="num">
                                      <p:cBhvr>
                                        <p:cTn id="17" dur="600" fill="hold">
                                          <p:stCondLst>
                                            <p:cond delay="0"/>
                                          </p:stCondLst>
                                        </p:cTn>
                                        <p:tgtEl>
                                          <p:spTgt spid="28"/>
                                        </p:tgtEl>
                                        <p:attrNameLst>
                                          <p:attrName>ppt_x</p:attrName>
                                        </p:attrNameLst>
                                      </p:cBhvr>
                                    </p:anim>
                                    <p:anim from="0" to="-1.0" calcmode="lin" valueType="num">
                                      <p:cBhvr>
                                        <p:cTn id="18" dur="200" decel="50000" autoRev="1" fill="hold">
                                          <p:stCondLst>
                                            <p:cond delay="600"/>
                                          </p:stCondLst>
                                        </p:cTn>
                                        <p:tgtEl>
                                          <p:spTgt spid="28"/>
                                        </p:tgtEl>
                                        <p:attrNameLst>
                                          <p:attrName>xshear</p:attrName>
                                        </p:attrNameLst>
                                      </p:cBhvr>
                                    </p:anim>
                                    <p:animScale>
                                      <p:cBhvr>
                                        <p:cTn id="19" dur="200" decel="100000" autoRev="1" fill="hold">
                                          <p:stCondLst>
                                            <p:cond delay="600"/>
                                          </p:stCondLst>
                                        </p:cTn>
                                        <p:tgtEl>
                                          <p:spTgt spid="28"/>
                                        </p:tgtEl>
                                      </p:cBhvr>
                                      <p:from x="100000" y="100000"/>
                                      <p:to x="80000" y="100000"/>
                                    </p:animScale>
                                    <p:anim by="(#ppt_h/3+#ppt_w*0.1)" calcmode="lin" valueType="num">
                                      <p:cBhvr additive="sum">
                                        <p:cTn id="20" dur="200" decel="100000" autoRev="1" fill="hold">
                                          <p:stCondLst>
                                            <p:cond delay="600"/>
                                          </p:stCondLst>
                                        </p:cTn>
                                        <p:tgtEl>
                                          <p:spTgt spid="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pSp>
        <p:nvGrpSpPr>
          <p:cNvPr id="22" name="Group 21"/>
          <p:cNvGrpSpPr/>
          <p:nvPr/>
        </p:nvGrpSpPr>
        <p:grpSpPr>
          <a:xfrm>
            <a:off x="0" y="-152400"/>
            <a:ext cx="9144000" cy="7391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pic>
        <p:nvPicPr>
          <p:cNvPr id="2050" name="Picture 2" descr="সুন্দর বাড়ি ছবি - YouTube"/>
          <p:cNvPicPr>
            <a:picLocks noChangeAspect="1" noChangeArrowheads="1"/>
          </p:cNvPicPr>
          <p:nvPr/>
        </p:nvPicPr>
        <p:blipFill>
          <a:blip r:embed="rId3"/>
          <a:srcRect/>
          <a:stretch>
            <a:fillRect/>
          </a:stretch>
        </p:blipFill>
        <p:spPr bwMode="auto">
          <a:xfrm>
            <a:off x="990600" y="1752600"/>
            <a:ext cx="6934200" cy="320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TextBox 38"/>
          <p:cNvSpPr txBox="1"/>
          <p:nvPr/>
        </p:nvSpPr>
        <p:spPr>
          <a:xfrm>
            <a:off x="2590800" y="685800"/>
            <a:ext cx="3657600" cy="923330"/>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b="1" dirty="0" err="1" smtClean="0">
                <a:solidFill>
                  <a:schemeClr val="tx1"/>
                </a:solidFill>
                <a:latin typeface="NikoshBAN" pitchFamily="2" charset="0"/>
                <a:cs typeface="NikoshBAN" pitchFamily="2" charset="0"/>
              </a:rPr>
              <a:t>বাড়ীর</a:t>
            </a:r>
            <a:r>
              <a:rPr lang="en-US" sz="5400" b="1" dirty="0" smtClean="0">
                <a:solidFill>
                  <a:schemeClr val="tx1"/>
                </a:solidFill>
                <a:latin typeface="NikoshBAN" pitchFamily="2" charset="0"/>
                <a:cs typeface="NikoshBAN" pitchFamily="2" charset="0"/>
              </a:rPr>
              <a:t> </a:t>
            </a:r>
            <a:r>
              <a:rPr lang="en-US" sz="5400" b="1" dirty="0" err="1" smtClean="0">
                <a:solidFill>
                  <a:schemeClr val="tx1"/>
                </a:solidFill>
                <a:latin typeface="NikoshBAN" pitchFamily="2" charset="0"/>
                <a:cs typeface="NikoshBAN" pitchFamily="2" charset="0"/>
              </a:rPr>
              <a:t>কাজ</a:t>
            </a:r>
            <a:endParaRPr lang="en-US" sz="5400" b="1" dirty="0"/>
          </a:p>
        </p:txBody>
      </p:sp>
      <p:sp>
        <p:nvSpPr>
          <p:cNvPr id="40" name="TextBox 39"/>
          <p:cNvSpPr txBox="1"/>
          <p:nvPr/>
        </p:nvSpPr>
        <p:spPr>
          <a:xfrm>
            <a:off x="1143000" y="5181600"/>
            <a:ext cx="6553200" cy="1015663"/>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smtClean="0">
                <a:latin typeface="NikoshBAN" pitchFamily="2" charset="0"/>
                <a:cs typeface="NikoshBAN" pitchFamily="2" charset="0"/>
              </a:rPr>
              <a:t> </a:t>
            </a:r>
            <a:r>
              <a:rPr lang="bn-IN" sz="32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sym typeface="Wingdings 2"/>
              </a:rPr>
              <a:t></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ক্ষেত্রে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পশ্চিম</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পাকিস্তানের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সামরিক</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বৈষম্য</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ছিল</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তালিকা</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from="(-#ppt_w/2)" to="(#ppt_x)" calcmode="lin" valueType="num">
                                      <p:cBhvr>
                                        <p:cTn id="12" dur="600" fill="hold">
                                          <p:stCondLst>
                                            <p:cond delay="0"/>
                                          </p:stCondLst>
                                        </p:cTn>
                                        <p:tgtEl>
                                          <p:spTgt spid="39"/>
                                        </p:tgtEl>
                                        <p:attrNameLst>
                                          <p:attrName>ppt_x</p:attrName>
                                        </p:attrNameLst>
                                      </p:cBhvr>
                                    </p:anim>
                                    <p:anim from="0" to="-1.0" calcmode="lin" valueType="num">
                                      <p:cBhvr>
                                        <p:cTn id="13" dur="200" decel="50000" autoRev="1" fill="hold">
                                          <p:stCondLst>
                                            <p:cond delay="600"/>
                                          </p:stCondLst>
                                        </p:cTn>
                                        <p:tgtEl>
                                          <p:spTgt spid="39"/>
                                        </p:tgtEl>
                                        <p:attrNameLst>
                                          <p:attrName>xshear</p:attrName>
                                        </p:attrNameLst>
                                      </p:cBhvr>
                                    </p:anim>
                                    <p:animScale>
                                      <p:cBhvr>
                                        <p:cTn id="14" dur="200" decel="100000" autoRev="1" fill="hold">
                                          <p:stCondLst>
                                            <p:cond delay="600"/>
                                          </p:stCondLst>
                                        </p:cTn>
                                        <p:tgtEl>
                                          <p:spTgt spid="39"/>
                                        </p:tgtEl>
                                      </p:cBhvr>
                                      <p:from x="100000" y="100000"/>
                                      <p:to x="80000" y="100000"/>
                                    </p:animScale>
                                    <p:anim by="(#ppt_h/3+#ppt_w*0.1)" calcmode="lin" valueType="num">
                                      <p:cBhvr additive="sum">
                                        <p:cTn id="15" dur="200" decel="100000" autoRev="1" fill="hold">
                                          <p:stCondLst>
                                            <p:cond delay="600"/>
                                          </p:stCondLst>
                                        </p:cTn>
                                        <p:tgtEl>
                                          <p:spTgt spid="39"/>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 from="(-#ppt_w/2)" to="(#ppt_x)" calcmode="lin" valueType="num">
                                      <p:cBhvr>
                                        <p:cTn id="20" dur="600" fill="hold">
                                          <p:stCondLst>
                                            <p:cond delay="0"/>
                                          </p:stCondLst>
                                        </p:cTn>
                                        <p:tgtEl>
                                          <p:spTgt spid="40"/>
                                        </p:tgtEl>
                                        <p:attrNameLst>
                                          <p:attrName>ppt_x</p:attrName>
                                        </p:attrNameLst>
                                      </p:cBhvr>
                                    </p:anim>
                                    <p:anim from="0" to="-1.0" calcmode="lin" valueType="num">
                                      <p:cBhvr>
                                        <p:cTn id="21" dur="200" decel="50000" autoRev="1" fill="hold">
                                          <p:stCondLst>
                                            <p:cond delay="600"/>
                                          </p:stCondLst>
                                        </p:cTn>
                                        <p:tgtEl>
                                          <p:spTgt spid="40"/>
                                        </p:tgtEl>
                                        <p:attrNameLst>
                                          <p:attrName>xshear</p:attrName>
                                        </p:attrNameLst>
                                      </p:cBhvr>
                                    </p:anim>
                                    <p:animScale>
                                      <p:cBhvr>
                                        <p:cTn id="22" dur="200" decel="100000" autoRev="1" fill="hold">
                                          <p:stCondLst>
                                            <p:cond delay="600"/>
                                          </p:stCondLst>
                                        </p:cTn>
                                        <p:tgtEl>
                                          <p:spTgt spid="40"/>
                                        </p:tgtEl>
                                      </p:cBhvr>
                                      <p:from x="100000" y="100000"/>
                                      <p:to x="80000" y="100000"/>
                                    </p:animScale>
                                    <p:anim by="(#ppt_h/3+#ppt_w*0.1)" calcmode="lin" valueType="num">
                                      <p:cBhvr additive="sum">
                                        <p:cTn id="23" dur="200" decel="100000" autoRev="1" fill="hold">
                                          <p:stCondLst>
                                            <p:cond delay="600"/>
                                          </p:stCondLst>
                                        </p:cTn>
                                        <p:tgtEl>
                                          <p:spTgt spid="4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grpSp>
        <p:nvGrpSpPr>
          <p:cNvPr id="23" name="Group 22"/>
          <p:cNvGrpSpPr/>
          <p:nvPr/>
        </p:nvGrpSpPr>
        <p:grpSpPr>
          <a:xfrm>
            <a:off x="0" y="0"/>
            <a:ext cx="9144000" cy="7010400"/>
            <a:chOff x="0" y="0"/>
            <a:chExt cx="9144000" cy="7010400"/>
          </a:xfrm>
        </p:grpSpPr>
        <p:grpSp>
          <p:nvGrpSpPr>
            <p:cNvPr id="24" name="Group 24"/>
            <p:cNvGrpSpPr/>
            <p:nvPr/>
          </p:nvGrpSpPr>
          <p:grpSpPr>
            <a:xfrm>
              <a:off x="0" y="0"/>
              <a:ext cx="9144000" cy="762000"/>
              <a:chOff x="0" y="0"/>
              <a:chExt cx="9144000" cy="762000"/>
            </a:xfrm>
          </p:grpSpPr>
          <p:pic>
            <p:nvPicPr>
              <p:cNvPr id="37" name="Picture 3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9" name="Picture 3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5"/>
            <p:cNvGrpSpPr/>
            <p:nvPr/>
          </p:nvGrpSpPr>
          <p:grpSpPr>
            <a:xfrm>
              <a:off x="0" y="6248400"/>
              <a:ext cx="9144000" cy="762000"/>
              <a:chOff x="0" y="0"/>
              <a:chExt cx="9144000" cy="762000"/>
            </a:xfrm>
          </p:grpSpPr>
          <p:pic>
            <p:nvPicPr>
              <p:cNvPr id="34" name="Picture 33"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6" name="Picture 35"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29"/>
            <p:cNvGrpSpPr/>
            <p:nvPr/>
          </p:nvGrpSpPr>
          <p:grpSpPr>
            <a:xfrm rot="5400000">
              <a:off x="-2362200" y="3124200"/>
              <a:ext cx="5486400" cy="762000"/>
              <a:chOff x="0" y="0"/>
              <a:chExt cx="9144000" cy="762000"/>
            </a:xfrm>
          </p:grpSpPr>
          <p:pic>
            <p:nvPicPr>
              <p:cNvPr id="31" name="Picture 30"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3" name="Picture 32"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7" name="Group 33"/>
            <p:cNvGrpSpPr/>
            <p:nvPr/>
          </p:nvGrpSpPr>
          <p:grpSpPr>
            <a:xfrm rot="16200000">
              <a:off x="6019800" y="3124200"/>
              <a:ext cx="5486400" cy="762000"/>
              <a:chOff x="0" y="0"/>
              <a:chExt cx="9144000" cy="762000"/>
            </a:xfrm>
          </p:grpSpPr>
          <p:pic>
            <p:nvPicPr>
              <p:cNvPr id="28" name="Picture 27"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0" name="Picture 29" descr="ফুল ৪.jpg"/>
              <p:cNvPicPr>
                <a:picLocks noChangeAspect="1"/>
              </p:cNvPicPr>
              <p:nvPr/>
            </p:nvPicPr>
            <p:blipFill>
              <a:blip r:embed="rId2" cstate="print"/>
              <a:stretch>
                <a:fillRect/>
              </a:stretch>
            </p:blipFill>
            <p:spPr>
              <a:xfrm>
                <a:off x="6096000" y="0"/>
                <a:ext cx="3048000" cy="762000"/>
              </a:xfrm>
              <a:prstGeom prst="rect">
                <a:avLst/>
              </a:prstGeom>
            </p:spPr>
          </p:pic>
        </p:grpSp>
      </p:grpSp>
      <p:pic>
        <p:nvPicPr>
          <p:cNvPr id="40" name="Picture 39" descr="ফুল ৪.jpg"/>
          <p:cNvPicPr>
            <a:picLocks noChangeAspect="1"/>
          </p:cNvPicPr>
          <p:nvPr/>
        </p:nvPicPr>
        <p:blipFill>
          <a:blip r:embed="rId2" cstate="print"/>
          <a:stretch>
            <a:fillRect/>
          </a:stretch>
        </p:blipFill>
        <p:spPr>
          <a:xfrm>
            <a:off x="1905000" y="2438400"/>
            <a:ext cx="5334000" cy="3276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2" name="Title 1"/>
          <p:cNvSpPr txBox="1">
            <a:spLocks/>
          </p:cNvSpPr>
          <p:nvPr/>
        </p:nvSpPr>
        <p:spPr>
          <a:xfrm>
            <a:off x="1066800" y="1066800"/>
            <a:ext cx="7086600" cy="1032746"/>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50" normalizeH="0" baseline="0" noProof="0" dirty="0" err="1"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স</a:t>
            </a:r>
            <a:r>
              <a:rPr kumimoji="0" lang="en-US" sz="7200" b="1" i="0" u="none" strike="noStrike" kern="1200" cap="none" spc="50" normalizeH="0" baseline="0" noProof="0" dirty="0" err="1" smtClean="0">
                <a:ln w="11430"/>
                <a:solidFill>
                  <a:srgbClr val="00B05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বা</a:t>
            </a:r>
            <a:r>
              <a:rPr kumimoji="0" lang="en-US" sz="7200" b="1" i="0" u="none" strike="noStrike" kern="1200" cap="none" spc="50" normalizeH="0" baseline="0" noProof="0" dirty="0" err="1"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ইকে</a:t>
            </a:r>
            <a:r>
              <a:rPr kumimoji="0" lang="en-US" sz="72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kumimoji="0" lang="en-US" sz="7200" b="1" i="0" u="none" strike="noStrike" kern="1200" cap="none" spc="50" normalizeH="0" baseline="0" noProof="0" dirty="0" err="1" smtClean="0">
                <a:ln w="11430"/>
                <a:solidFill>
                  <a:schemeClr val="tx1"/>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ধন্য</a:t>
            </a:r>
            <a:r>
              <a:rPr kumimoji="0" lang="en-US" sz="7200" b="1" i="0" u="none" strike="noStrike" kern="1200" cap="none" spc="50" normalizeH="0" baseline="0" noProof="0" dirty="0" err="1" smtClean="0">
                <a:ln w="11430"/>
                <a:solidFill>
                  <a:srgbClr val="00206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বা</a:t>
            </a:r>
            <a:r>
              <a:rPr kumimoji="0" lang="en-US" sz="7200" b="1" i="0" u="none" strike="noStrike" kern="1200" cap="none"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দ</a:t>
            </a:r>
            <a:endParaRPr kumimoji="0" lang="en-US" sz="7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amond(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60000"/>
              <a:lumOff val="40000"/>
            </a:schemeClr>
          </a:solidFill>
          <a:ln>
            <a:solidFill>
              <a:srgbClr val="00B050"/>
            </a:solidFill>
          </a:ln>
        </p:spPr>
        <p:txBody>
          <a:bodyPr wrap="square" rtlCol="0">
            <a:spAutoFit/>
          </a:bodyPr>
          <a:lstStyle/>
          <a:p>
            <a:r>
              <a:rPr lang="en-US" dirty="0" err="1" smtClean="0">
                <a:latin typeface="Verdana" pitchFamily="34" charset="0"/>
                <a:ea typeface="Verdana" pitchFamily="34" charset="0"/>
                <a:cs typeface="Verdana" pitchFamily="34" charset="0"/>
              </a:rPr>
              <a:t>পাঠ</a:t>
            </a:r>
            <a:r>
              <a:rPr lang="en-US" dirty="0" smtClean="0">
                <a:latin typeface="Verdana" pitchFamily="34" charset="0"/>
                <a:ea typeface="Verdana" pitchFamily="34" charset="0"/>
                <a:cs typeface="Verdana" pitchFamily="34" charset="0"/>
              </a:rPr>
              <a:t> </a:t>
            </a:r>
            <a:r>
              <a:rPr lang="en-US" dirty="0" err="1" smtClean="0">
                <a:latin typeface="Verdana" pitchFamily="34" charset="0"/>
                <a:ea typeface="Verdana" pitchFamily="34" charset="0"/>
                <a:cs typeface="Verdana" pitchFamily="34" charset="0"/>
              </a:rPr>
              <a:t>ঘোষণা</a:t>
            </a:r>
            <a:r>
              <a:rPr lang="en-US" dirty="0" smtClean="0">
                <a:latin typeface="Verdana" pitchFamily="34" charset="0"/>
                <a:ea typeface="Verdana" pitchFamily="34" charset="0"/>
                <a:cs typeface="Verdana" pitchFamily="34" charset="0"/>
              </a:rPr>
              <a:t> </a:t>
            </a:r>
            <a:endParaRPr lang="en-US" dirty="0">
              <a:latin typeface="Verdana" pitchFamily="34" charset="0"/>
              <a:ea typeface="Verdana" pitchFamily="34" charset="0"/>
              <a:cs typeface="Verdana" pitchFamily="34" charset="0"/>
            </a:endParaRPr>
          </a:p>
        </p:txBody>
      </p:sp>
      <p:grpSp>
        <p:nvGrpSpPr>
          <p:cNvPr id="22" name="Group 21"/>
          <p:cNvGrpSpPr/>
          <p:nvPr/>
        </p:nvGrpSpPr>
        <p:grpSpPr>
          <a:xfrm>
            <a:off x="-152400" y="0"/>
            <a:ext cx="9144000" cy="7010400"/>
            <a:chOff x="0" y="0"/>
            <a:chExt cx="9144000" cy="7010400"/>
          </a:xfrm>
          <a:solidFill>
            <a:schemeClr val="accent6">
              <a:lumMod val="60000"/>
              <a:lumOff val="40000"/>
            </a:schemeClr>
          </a:solidFill>
        </p:grpSpPr>
        <p:grpSp>
          <p:nvGrpSpPr>
            <p:cNvPr id="23" name="Group 24"/>
            <p:cNvGrpSpPr/>
            <p:nvPr/>
          </p:nvGrpSpPr>
          <p:grpSpPr>
            <a:xfrm>
              <a:off x="0" y="0"/>
              <a:ext cx="9144000" cy="762000"/>
              <a:chOff x="0" y="0"/>
              <a:chExt cx="9144000" cy="762000"/>
            </a:xfrm>
            <a:grpFill/>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a:grpFill/>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a:grpFill/>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a:grpFill/>
            </p:spPr>
          </p:pic>
        </p:grpSp>
        <p:grpSp>
          <p:nvGrpSpPr>
            <p:cNvPr id="24" name="Group 25"/>
            <p:cNvGrpSpPr/>
            <p:nvPr/>
          </p:nvGrpSpPr>
          <p:grpSpPr>
            <a:xfrm>
              <a:off x="0" y="6248400"/>
              <a:ext cx="9144000" cy="762000"/>
              <a:chOff x="0" y="0"/>
              <a:chExt cx="9144000" cy="762000"/>
            </a:xfrm>
            <a:grpFill/>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a:grpFill/>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a:grpFill/>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a:grpFill/>
            </p:spPr>
          </p:pic>
        </p:grpSp>
        <p:grpSp>
          <p:nvGrpSpPr>
            <p:cNvPr id="25" name="Group 29"/>
            <p:cNvGrpSpPr/>
            <p:nvPr/>
          </p:nvGrpSpPr>
          <p:grpSpPr>
            <a:xfrm rot="5400000">
              <a:off x="-2362200" y="3124200"/>
              <a:ext cx="5486400" cy="762000"/>
              <a:chOff x="0" y="0"/>
              <a:chExt cx="9144000" cy="762000"/>
            </a:xfrm>
            <a:grpFill/>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a:grpFill/>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a:grpFill/>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a:grpFill/>
            </p:spPr>
          </p:pic>
        </p:grpSp>
        <p:grpSp>
          <p:nvGrpSpPr>
            <p:cNvPr id="26" name="Group 33"/>
            <p:cNvGrpSpPr/>
            <p:nvPr/>
          </p:nvGrpSpPr>
          <p:grpSpPr>
            <a:xfrm rot="16200000">
              <a:off x="6019800" y="3124200"/>
              <a:ext cx="5486400" cy="762000"/>
              <a:chOff x="0" y="0"/>
              <a:chExt cx="9144000" cy="762000"/>
            </a:xfrm>
            <a:grpFill/>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a:grpFill/>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a:grpFill/>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a:grpFill/>
            </p:spPr>
          </p:pic>
        </p:grpSp>
      </p:grpSp>
      <p:sp>
        <p:nvSpPr>
          <p:cNvPr id="48" name="TextBox 47"/>
          <p:cNvSpPr txBox="1"/>
          <p:nvPr/>
        </p:nvSpPr>
        <p:spPr>
          <a:xfrm>
            <a:off x="533400" y="838200"/>
            <a:ext cx="7620000" cy="5632311"/>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20482" name="Picture 2" descr="পূর্ব পাকিস্তান ছিল অভ্যন্তরীণ উপনিবেশবাদ একটি অঞ্চল?"/>
          <p:cNvPicPr>
            <a:picLocks noChangeAspect="1" noChangeArrowheads="1"/>
          </p:cNvPicPr>
          <p:nvPr/>
        </p:nvPicPr>
        <p:blipFill>
          <a:blip r:embed="rId3"/>
          <a:srcRect/>
          <a:stretch>
            <a:fillRect/>
          </a:stretch>
        </p:blipFill>
        <p:spPr bwMode="auto">
          <a:xfrm>
            <a:off x="609601" y="838200"/>
            <a:ext cx="274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484" name="AutoShape 4" descr="পাকিস্তান আমলের বৈষম্য ও বাংলাদে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পাকিস্তান আমলের বৈষম্য ও বাংলাদে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পাকিস্তান আমলের বৈষম্য ও বাংলাদে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পাকিস্তান আমলে পূর্ব পাকিস্তান ও বাংলা ভাষার অবমূল্যায়ন"/>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2" name="AutoShape 12" descr="পাকিস্তান আমলে পূর্ব পাকিস্তান ও বাংলা ভাষার অবমূল্যায়ন"/>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4" name="Picture 14" descr="কেন আজও পাকিস্তানকে ঘৃণা করতে হয় | মতামত"/>
          <p:cNvPicPr>
            <a:picLocks noChangeAspect="1" noChangeArrowheads="1"/>
          </p:cNvPicPr>
          <p:nvPr/>
        </p:nvPicPr>
        <p:blipFill>
          <a:blip r:embed="rId4" cstate="print"/>
          <a:srcRect/>
          <a:stretch>
            <a:fillRect/>
          </a:stretch>
        </p:blipFill>
        <p:spPr bwMode="auto">
          <a:xfrm>
            <a:off x="5943600" y="838201"/>
            <a:ext cx="2104495" cy="2057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496" name="Picture 16" descr="কেন ভারত ও বাংলাদেশের মাথাপিছু জিডিপি তুলনা বেঠিক | প্রথম আলো"/>
          <p:cNvPicPr>
            <a:picLocks noChangeAspect="1" noChangeArrowheads="1"/>
          </p:cNvPicPr>
          <p:nvPr/>
        </p:nvPicPr>
        <p:blipFill>
          <a:blip r:embed="rId5"/>
          <a:srcRect/>
          <a:stretch>
            <a:fillRect/>
          </a:stretch>
        </p:blipFill>
        <p:spPr bwMode="auto">
          <a:xfrm>
            <a:off x="3505200" y="838200"/>
            <a:ext cx="2286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 name="Title 1"/>
          <p:cNvSpPr txBox="1">
            <a:spLocks/>
          </p:cNvSpPr>
          <p:nvPr/>
        </p:nvSpPr>
        <p:spPr>
          <a:xfrm>
            <a:off x="1371600" y="2971800"/>
            <a:ext cx="5638800" cy="533400"/>
          </a:xfrm>
          <a:prstGeom prst="rect">
            <a:avLst/>
          </a:prstGeom>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2800" b="1" dirty="0" smtClean="0">
                <a:solidFill>
                  <a:schemeClr val="tx1"/>
                </a:solidFill>
                <a:latin typeface="NikoshBAN" pitchFamily="2" charset="0"/>
                <a:cs typeface="NikoshBAN" pitchFamily="2" charset="0"/>
              </a:rPr>
              <a:t>ছু</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grpSp>
        <p:nvGrpSpPr>
          <p:cNvPr id="40" name="Group 39"/>
          <p:cNvGrpSpPr/>
          <p:nvPr/>
        </p:nvGrpSpPr>
        <p:grpSpPr>
          <a:xfrm>
            <a:off x="609600" y="3657600"/>
            <a:ext cx="2590800" cy="2743200"/>
            <a:chOff x="310256" y="1355163"/>
            <a:chExt cx="4670949" cy="5443281"/>
          </a:xfrm>
        </p:grpSpPr>
        <p:pic>
          <p:nvPicPr>
            <p:cNvPr id="41" name="Picture 4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28292" y="1355163"/>
              <a:ext cx="4652913" cy="2952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2" name="Picture 4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10256" y="4164972"/>
              <a:ext cx="4656636" cy="2633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43" name="Picture 4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352800" y="3657600"/>
            <a:ext cx="24384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4" name="Picture 4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6019800" y="3657600"/>
            <a:ext cx="20574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from="(-#ppt_w/2)" to="(#ppt_x)" calcmode="lin" valueType="num">
                                      <p:cBhvr>
                                        <p:cTn id="7" dur="600" fill="hold">
                                          <p:stCondLst>
                                            <p:cond delay="0"/>
                                          </p:stCondLst>
                                        </p:cTn>
                                        <p:tgtEl>
                                          <p:spTgt spid="39"/>
                                        </p:tgtEl>
                                        <p:attrNameLst>
                                          <p:attrName>ppt_x</p:attrName>
                                        </p:attrNameLst>
                                      </p:cBhvr>
                                    </p:anim>
                                    <p:anim from="0" to="-1.0" calcmode="lin" valueType="num">
                                      <p:cBhvr>
                                        <p:cTn id="8" dur="200" decel="50000" autoRev="1" fill="hold">
                                          <p:stCondLst>
                                            <p:cond delay="600"/>
                                          </p:stCondLst>
                                        </p:cTn>
                                        <p:tgtEl>
                                          <p:spTgt spid="39"/>
                                        </p:tgtEl>
                                        <p:attrNameLst>
                                          <p:attrName>xshear</p:attrName>
                                        </p:attrNameLst>
                                      </p:cBhvr>
                                    </p:anim>
                                    <p:animScale>
                                      <p:cBhvr>
                                        <p:cTn id="9" dur="200" decel="100000" autoRev="1" fill="hold">
                                          <p:stCondLst>
                                            <p:cond delay="600"/>
                                          </p:stCondLst>
                                        </p:cTn>
                                        <p:tgtEl>
                                          <p:spTgt spid="39"/>
                                        </p:tgtEl>
                                      </p:cBhvr>
                                      <p:from x="100000" y="100000"/>
                                      <p:to x="80000" y="100000"/>
                                    </p:animScale>
                                    <p:anim by="(#ppt_h/3+#ppt_w*0.1)" calcmode="lin" valueType="num">
                                      <p:cBhvr additive="sum">
                                        <p:cTn id="10" dur="200" decel="100000" autoRev="1" fill="hold">
                                          <p:stCondLst>
                                            <p:cond delay="600"/>
                                          </p:stCondLst>
                                        </p:cTn>
                                        <p:tgtEl>
                                          <p:spTgt spid="3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par>
                                <p:cTn id="18" presetID="53" presetClass="entr" presetSubtype="16"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par>
                                <p:cTn id="23" presetID="53" presetClass="entr" presetSubtype="16"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482"/>
                                        </p:tgtEl>
                                        <p:attrNameLst>
                                          <p:attrName>style.visibility</p:attrName>
                                        </p:attrNameLst>
                                      </p:cBhvr>
                                      <p:to>
                                        <p:strVal val="visible"/>
                                      </p:to>
                                    </p:set>
                                    <p:animEffect transition="in" filter="checkerboard(across)">
                                      <p:cBhvr>
                                        <p:cTn id="32" dur="500"/>
                                        <p:tgtEl>
                                          <p:spTgt spid="2048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0496"/>
                                        </p:tgtEl>
                                        <p:attrNameLst>
                                          <p:attrName>style.visibility</p:attrName>
                                        </p:attrNameLst>
                                      </p:cBhvr>
                                      <p:to>
                                        <p:strVal val="visible"/>
                                      </p:to>
                                    </p:set>
                                    <p:animEffect transition="in" filter="diamond(in)">
                                      <p:cBhvr>
                                        <p:cTn id="37" dur="2000"/>
                                        <p:tgtEl>
                                          <p:spTgt spid="2049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0494"/>
                                        </p:tgtEl>
                                        <p:attrNameLst>
                                          <p:attrName>style.visibility</p:attrName>
                                        </p:attrNameLst>
                                      </p:cBhvr>
                                      <p:to>
                                        <p:strVal val="visible"/>
                                      </p:to>
                                    </p:set>
                                    <p:animEffect transition="in" filter="circle(in)">
                                      <p:cBhvr>
                                        <p:cTn id="42" dur="20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 name="Picture 3" descr="পূর্ব পাকিস্তানে শোষণ ও বৈষম্য প্রতিয়মান: বঙ্গবন্ধু"/>
          <p:cNvPicPr/>
          <p:nvPr/>
        </p:nvPicPr>
        <p:blipFill>
          <a:blip r:embed="rId2"/>
          <a:srcRect/>
          <a:stretch>
            <a:fillRect/>
          </a:stretch>
        </p:blipFill>
        <p:spPr bwMode="auto">
          <a:xfrm>
            <a:off x="381000" y="1676400"/>
            <a:ext cx="8229600" cy="4114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Google Shape;94;p6"/>
          <p:cNvSpPr/>
          <p:nvPr/>
        </p:nvSpPr>
        <p:spPr>
          <a:xfrm>
            <a:off x="2286000" y="0"/>
            <a:ext cx="4433400" cy="1123926"/>
          </a:xfrm>
          <a:prstGeom prst="wedgeEllipseCallout">
            <a:avLst>
              <a:gd name="adj1" fmla="val -19816"/>
              <a:gd name="adj2" fmla="val 90204"/>
            </a:avLst>
          </a:prstGeom>
          <a:solidFill>
            <a:schemeClr val="accent3">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GB" sz="3600" i="0" u="none" strike="noStrike" cap="none" dirty="0" err="1">
                <a:solidFill>
                  <a:srgbClr val="980000"/>
                </a:solidFill>
                <a:latin typeface="NikoshBAN" pitchFamily="2" charset="0"/>
                <a:ea typeface="Arial"/>
                <a:cs typeface="NikoshBAN" pitchFamily="2" charset="0"/>
                <a:sym typeface="Arial"/>
              </a:rPr>
              <a:t>আজকের</a:t>
            </a:r>
            <a:r>
              <a:rPr lang="en-GB" sz="3600" i="0" u="none" strike="noStrike" cap="none" dirty="0">
                <a:solidFill>
                  <a:srgbClr val="980000"/>
                </a:solidFill>
                <a:latin typeface="NikoshBAN" pitchFamily="2" charset="0"/>
                <a:ea typeface="Arial"/>
                <a:cs typeface="NikoshBAN" pitchFamily="2" charset="0"/>
                <a:sym typeface="Arial"/>
              </a:rPr>
              <a:t> </a:t>
            </a:r>
            <a:r>
              <a:rPr lang="en-GB" sz="3600" i="0" u="none" strike="noStrike" cap="none" dirty="0" err="1" smtClean="0">
                <a:solidFill>
                  <a:srgbClr val="980000"/>
                </a:solidFill>
                <a:latin typeface="NikoshBAN" pitchFamily="2" charset="0"/>
                <a:ea typeface="Arial"/>
                <a:cs typeface="NikoshBAN" pitchFamily="2" charset="0"/>
                <a:sym typeface="Arial"/>
              </a:rPr>
              <a:t>পাঠ</a:t>
            </a:r>
            <a:r>
              <a:rPr lang="bn-IN" sz="3600" i="0" u="none" strike="noStrike" cap="none" dirty="0" smtClean="0">
                <a:solidFill>
                  <a:srgbClr val="980000"/>
                </a:solidFill>
                <a:latin typeface="NikoshBAN" pitchFamily="2" charset="0"/>
                <a:ea typeface="Arial"/>
                <a:cs typeface="NikoshBAN" pitchFamily="2" charset="0"/>
                <a:sym typeface="Arial"/>
              </a:rPr>
              <a:t> </a:t>
            </a:r>
            <a:endParaRPr sz="3600" i="0" u="none" strike="noStrike" cap="none">
              <a:solidFill>
                <a:srgbClr val="980000"/>
              </a:solidFill>
              <a:latin typeface="NikoshBAN" pitchFamily="2" charset="0"/>
              <a:ea typeface="Arial"/>
              <a:cs typeface="NikoshBAN" pitchFamily="2" charset="0"/>
              <a:sym typeface="Arial"/>
            </a:endParaRPr>
          </a:p>
        </p:txBody>
      </p:sp>
      <p:sp>
        <p:nvSpPr>
          <p:cNvPr id="7" name="Title 1"/>
          <p:cNvSpPr txBox="1">
            <a:spLocks/>
          </p:cNvSpPr>
          <p:nvPr/>
        </p:nvSpPr>
        <p:spPr>
          <a:xfrm>
            <a:off x="304800" y="6324600"/>
            <a:ext cx="8534400" cy="533400"/>
          </a:xfrm>
          <a:prstGeom prst="rect">
            <a:avLst/>
          </a:prstGeom>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IN" sz="2800" b="1" dirty="0" smtClean="0">
                <a:solidFill>
                  <a:schemeClr val="tx1"/>
                </a:solidFill>
                <a:latin typeface="NikoshBAN" pitchFamily="2" charset="0"/>
                <a:cs typeface="NikoshBAN" pitchFamily="2" charset="0"/>
              </a:rPr>
              <a:t>পাকিস্তান শাসনামলে পূর্ব পাকিস্তানের প্রতি পাকিস্তানের বৈষম্য। </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from="(-#ppt_w/2)" to="(#ppt_x)" calcmode="lin" valueType="num">
                                      <p:cBhvr>
                                        <p:cTn id="16" dur="600" fill="hold">
                                          <p:stCondLst>
                                            <p:cond delay="0"/>
                                          </p:stCondLst>
                                        </p:cTn>
                                        <p:tgtEl>
                                          <p:spTgt spid="7"/>
                                        </p:tgtEl>
                                        <p:attrNameLst>
                                          <p:attrName>ppt_x</p:attrName>
                                        </p:attrNameLst>
                                      </p:cBhvr>
                                    </p:anim>
                                    <p:anim from="0" to="-1.0" calcmode="lin" valueType="num">
                                      <p:cBhvr>
                                        <p:cTn id="17" dur="200" decel="50000" autoRev="1" fill="hold">
                                          <p:stCondLst>
                                            <p:cond delay="600"/>
                                          </p:stCondLst>
                                        </p:cTn>
                                        <p:tgtEl>
                                          <p:spTgt spid="7"/>
                                        </p:tgtEl>
                                        <p:attrNameLst>
                                          <p:attrName>xshear</p:attrName>
                                        </p:attrNameLst>
                                      </p:cBhvr>
                                    </p:anim>
                                    <p:animScale>
                                      <p:cBhvr>
                                        <p:cTn id="18" dur="200" decel="100000" autoRev="1" fill="hold">
                                          <p:stCondLst>
                                            <p:cond delay="600"/>
                                          </p:stCondLst>
                                        </p:cTn>
                                        <p:tgtEl>
                                          <p:spTgt spid="7"/>
                                        </p:tgtEl>
                                      </p:cBhvr>
                                      <p:from x="100000" y="100000"/>
                                      <p:to x="80000" y="100000"/>
                                    </p:animScale>
                                    <p:anim by="(#ppt_h/3+#ppt_w*0.1)" calcmode="lin" valueType="num">
                                      <p:cBhvr additive="sum">
                                        <p:cTn id="19"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bn-IN" dirty="0" smtClean="0"/>
          </a:p>
          <a:p>
            <a:endParaRPr lang="en-US" dirty="0"/>
          </a:p>
        </p:txBody>
      </p:sp>
      <p:graphicFrame>
        <p:nvGraphicFramePr>
          <p:cNvPr id="1026" name="Object 2">
            <a:hlinkClick r:id="" action="ppaction://ole?verb=0"/>
          </p:cNvPr>
          <p:cNvGraphicFramePr>
            <a:graphicFrameLocks noChangeAspect="1"/>
          </p:cNvGraphicFramePr>
          <p:nvPr/>
        </p:nvGraphicFramePr>
        <p:xfrm>
          <a:off x="3122613" y="2070100"/>
          <a:ext cx="3349625" cy="2824163"/>
        </p:xfrm>
        <a:graphic>
          <a:graphicData uri="http://schemas.openxmlformats.org/presentationml/2006/ole">
            <p:oleObj spid="_x0000_s1026" name="Packager Shell Object" showAsIcon="1" r:id="rId3" imgW="914400" imgH="771480" progId="Package">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7017306"/>
          </a:xfrm>
          <a:prstGeom prst="rect">
            <a:avLst/>
          </a:prstGeom>
          <a:solidFill>
            <a:schemeClr val="accent6">
              <a:lumMod val="60000"/>
              <a:lumOff val="40000"/>
            </a:schemeClr>
          </a:solidFill>
          <a:ln>
            <a:solidFill>
              <a:srgbClr val="00B050"/>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bn-IN" dirty="0" smtClean="0"/>
              <a:t> </a:t>
            </a:r>
            <a:endParaRPr lang="en-US" dirty="0"/>
          </a:p>
        </p:txBody>
      </p:sp>
      <p:sp>
        <p:nvSpPr>
          <p:cNvPr id="35" name="TextBox 34"/>
          <p:cNvSpPr txBox="1"/>
          <p:nvPr/>
        </p:nvSpPr>
        <p:spPr>
          <a:xfrm>
            <a:off x="1066800" y="4267200"/>
            <a:ext cx="6705600" cy="830997"/>
          </a:xfrm>
          <a:prstGeom prst="rect">
            <a:avLst/>
          </a:prstGeom>
          <a:solidFill>
            <a:schemeClr val="accent5">
              <a:lumMod val="60000"/>
              <a:lumOff val="40000"/>
            </a:schemeClr>
          </a:solidFill>
          <a:ln>
            <a:solidFill>
              <a:srgbClr val="C00000"/>
            </a:solidFill>
          </a:ln>
        </p:spPr>
        <p:txBody>
          <a:bodyPr wrap="square" rtlCol="0">
            <a:spAutoFit/>
          </a:bodyPr>
          <a:lstStyle/>
          <a:p>
            <a:r>
              <a:rPr lang="en-US" sz="2400" dirty="0" err="1" smtClean="0">
                <a:latin typeface="NikoshBAN" pitchFamily="2" charset="0"/>
                <a:ea typeface="Verdana" pitchFamily="34" charset="0"/>
                <a:cs typeface="NikoshBAN" pitchFamily="2" charset="0"/>
              </a:rPr>
              <a:t>উক্ত</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তথ্য</a:t>
            </a:r>
            <a:r>
              <a:rPr lang="en-US" sz="2400" dirty="0" smtClean="0">
                <a:latin typeface="NikoshBAN" pitchFamily="2" charset="0"/>
                <a:ea typeface="Verdana" pitchFamily="34" charset="0"/>
                <a:cs typeface="NikoshBAN" pitchFamily="2" charset="0"/>
              </a:rPr>
              <a:t> ও </a:t>
            </a:r>
            <a:r>
              <a:rPr lang="en-US" sz="2400" dirty="0" err="1" smtClean="0">
                <a:latin typeface="NikoshBAN" pitchFamily="2" charset="0"/>
                <a:ea typeface="Verdana" pitchFamily="34" charset="0"/>
                <a:cs typeface="NikoshBAN" pitchFamily="2" charset="0"/>
              </a:rPr>
              <a:t>চিত্র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হতে</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পূর্ব</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পাকিস্তান</a:t>
            </a:r>
            <a:r>
              <a:rPr lang="en-US" sz="2400" dirty="0" smtClean="0">
                <a:latin typeface="NikoshBAN" pitchFamily="2" charset="0"/>
                <a:ea typeface="Verdana" pitchFamily="34" charset="0"/>
                <a:cs typeface="NikoshBAN" pitchFamily="2" charset="0"/>
              </a:rPr>
              <a:t> ও  </a:t>
            </a:r>
            <a:r>
              <a:rPr lang="en-US" sz="2400" dirty="0" err="1" smtClean="0">
                <a:latin typeface="NikoshBAN" pitchFamily="2" charset="0"/>
                <a:ea typeface="Verdana" pitchFamily="34" charset="0"/>
                <a:cs typeface="NikoshBAN" pitchFamily="2" charset="0"/>
              </a:rPr>
              <a:t>পশ্চিম</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পাকিস্তানের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মধ্যে</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কোন</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বিষয়</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ফুটে</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উঠেছে</a:t>
            </a:r>
            <a:r>
              <a:rPr lang="en-US" sz="2400" dirty="0" smtClean="0">
                <a:latin typeface="NikoshBAN" pitchFamily="2" charset="0"/>
                <a:ea typeface="Verdana" pitchFamily="34" charset="0"/>
                <a:cs typeface="NikoshBAN" pitchFamily="2" charset="0"/>
              </a:rPr>
              <a:t> ? </a:t>
            </a:r>
            <a:endParaRPr lang="en-US" sz="2400" dirty="0">
              <a:latin typeface="NikoshBAN" pitchFamily="2" charset="0"/>
              <a:ea typeface="Verdana" pitchFamily="34" charset="0"/>
              <a:cs typeface="NikoshBAN" pitchFamily="2" charset="0"/>
            </a:endParaRPr>
          </a:p>
        </p:txBody>
      </p:sp>
      <p:sp>
        <p:nvSpPr>
          <p:cNvPr id="36" name="TextBox 35"/>
          <p:cNvSpPr txBox="1"/>
          <p:nvPr/>
        </p:nvSpPr>
        <p:spPr>
          <a:xfrm>
            <a:off x="1143000" y="5257800"/>
            <a:ext cx="3810000" cy="461665"/>
          </a:xfrm>
          <a:prstGeom prst="rect">
            <a:avLst/>
          </a:prstGeom>
          <a:solidFill>
            <a:schemeClr val="accent5">
              <a:lumMod val="60000"/>
              <a:lumOff val="40000"/>
            </a:schemeClr>
          </a:solidFill>
          <a:ln>
            <a:solidFill>
              <a:srgbClr val="C00000"/>
            </a:solidFill>
          </a:ln>
        </p:spPr>
        <p:txBody>
          <a:bodyPr wrap="square" rtlCol="0">
            <a:spAutoFit/>
          </a:bodyPr>
          <a:lstStyle/>
          <a:p>
            <a:pPr algn="ctr"/>
            <a:r>
              <a:rPr lang="en-US" sz="2400" dirty="0" err="1" smtClean="0">
                <a:latin typeface="NikoshBAN" pitchFamily="2" charset="0"/>
                <a:ea typeface="Verdana" pitchFamily="34" charset="0"/>
                <a:cs typeface="NikoshBAN" pitchFamily="2" charset="0"/>
              </a:rPr>
              <a:t>পূর্ব</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পাকিস্তানের</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প্রতি</a:t>
            </a:r>
            <a:r>
              <a:rPr lang="en-US" sz="2400" dirty="0" smtClean="0">
                <a:latin typeface="NikoshBAN" pitchFamily="2" charset="0"/>
                <a:ea typeface="Verdana" pitchFamily="34" charset="0"/>
                <a:cs typeface="NikoshBAN" pitchFamily="2" charset="0"/>
              </a:rPr>
              <a:t> </a:t>
            </a:r>
            <a:r>
              <a:rPr lang="en-US" sz="2400" dirty="0" err="1" smtClean="0">
                <a:latin typeface="NikoshBAN" pitchFamily="2" charset="0"/>
                <a:ea typeface="Verdana" pitchFamily="34" charset="0"/>
                <a:cs typeface="NikoshBAN" pitchFamily="2" charset="0"/>
              </a:rPr>
              <a:t>বৈষম্য</a:t>
            </a:r>
            <a:r>
              <a:rPr lang="en-US" sz="2400" dirty="0" smtClean="0">
                <a:latin typeface="NikoshBAN" pitchFamily="2" charset="0"/>
                <a:ea typeface="Verdana" pitchFamily="34" charset="0"/>
                <a:cs typeface="NikoshBAN" pitchFamily="2" charset="0"/>
              </a:rPr>
              <a:t> </a:t>
            </a:r>
            <a:endParaRPr lang="en-US" sz="2400" dirty="0">
              <a:latin typeface="NikoshBAN" pitchFamily="2" charset="0"/>
              <a:ea typeface="Verdana" pitchFamily="34" charset="0"/>
              <a:cs typeface="NikoshBAN" pitchFamily="2" charset="0"/>
            </a:endParaRPr>
          </a:p>
        </p:txBody>
      </p:sp>
      <p:grpSp>
        <p:nvGrpSpPr>
          <p:cNvPr id="28" name="Group 27"/>
          <p:cNvGrpSpPr/>
          <p:nvPr/>
        </p:nvGrpSpPr>
        <p:grpSpPr>
          <a:xfrm>
            <a:off x="0" y="0"/>
            <a:ext cx="9144000" cy="7239000"/>
            <a:chOff x="0" y="0"/>
            <a:chExt cx="9144000" cy="7010400"/>
          </a:xfrm>
        </p:grpSpPr>
        <p:grpSp>
          <p:nvGrpSpPr>
            <p:cNvPr id="29" name="Group 24"/>
            <p:cNvGrpSpPr/>
            <p:nvPr/>
          </p:nvGrpSpPr>
          <p:grpSpPr>
            <a:xfrm>
              <a:off x="0" y="0"/>
              <a:ext cx="9144000" cy="762000"/>
              <a:chOff x="0" y="0"/>
              <a:chExt cx="9144000" cy="762000"/>
            </a:xfrm>
          </p:grpSpPr>
          <p:pic>
            <p:nvPicPr>
              <p:cNvPr id="44" name="Picture 43" descr="ফুল ৪.jpg"/>
              <p:cNvPicPr>
                <a:picLocks noChangeAspect="1"/>
              </p:cNvPicPr>
              <p:nvPr/>
            </p:nvPicPr>
            <p:blipFill>
              <a:blip r:embed="rId3" cstate="print"/>
              <a:stretch>
                <a:fillRect/>
              </a:stretch>
            </p:blipFill>
            <p:spPr>
              <a:xfrm>
                <a:off x="0" y="0"/>
                <a:ext cx="3124200" cy="762000"/>
              </a:xfrm>
              <a:prstGeom prst="rect">
                <a:avLst/>
              </a:prstGeom>
            </p:spPr>
          </p:pic>
          <p:pic>
            <p:nvPicPr>
              <p:cNvPr id="45" name="Picture 44" descr="ফুল ৪.jpg"/>
              <p:cNvPicPr>
                <a:picLocks noChangeAspect="1"/>
              </p:cNvPicPr>
              <p:nvPr/>
            </p:nvPicPr>
            <p:blipFill>
              <a:blip r:embed="rId3" cstate="print"/>
              <a:stretch>
                <a:fillRect/>
              </a:stretch>
            </p:blipFill>
            <p:spPr>
              <a:xfrm>
                <a:off x="3124200" y="0"/>
                <a:ext cx="2971800" cy="762000"/>
              </a:xfrm>
              <a:prstGeom prst="rect">
                <a:avLst/>
              </a:prstGeom>
            </p:spPr>
          </p:pic>
          <p:pic>
            <p:nvPicPr>
              <p:cNvPr id="46" name="Picture 45" descr="ফুল ৪.jpg"/>
              <p:cNvPicPr>
                <a:picLocks noChangeAspect="1"/>
              </p:cNvPicPr>
              <p:nvPr/>
            </p:nvPicPr>
            <p:blipFill>
              <a:blip r:embed="rId3" cstate="print"/>
              <a:stretch>
                <a:fillRect/>
              </a:stretch>
            </p:blipFill>
            <p:spPr>
              <a:xfrm>
                <a:off x="6096000" y="0"/>
                <a:ext cx="3048000" cy="762000"/>
              </a:xfrm>
              <a:prstGeom prst="rect">
                <a:avLst/>
              </a:prstGeom>
            </p:spPr>
          </p:pic>
        </p:grpSp>
        <p:grpSp>
          <p:nvGrpSpPr>
            <p:cNvPr id="30" name="Group 25"/>
            <p:cNvGrpSpPr/>
            <p:nvPr/>
          </p:nvGrpSpPr>
          <p:grpSpPr>
            <a:xfrm>
              <a:off x="0" y="6248400"/>
              <a:ext cx="9144000" cy="762000"/>
              <a:chOff x="0" y="0"/>
              <a:chExt cx="9144000" cy="762000"/>
            </a:xfrm>
          </p:grpSpPr>
          <p:pic>
            <p:nvPicPr>
              <p:cNvPr id="41" name="Picture 40" descr="ফুল ৪.jpg"/>
              <p:cNvPicPr>
                <a:picLocks noChangeAspect="1"/>
              </p:cNvPicPr>
              <p:nvPr/>
            </p:nvPicPr>
            <p:blipFill>
              <a:blip r:embed="rId3" cstate="print"/>
              <a:stretch>
                <a:fillRect/>
              </a:stretch>
            </p:blipFill>
            <p:spPr>
              <a:xfrm>
                <a:off x="0" y="0"/>
                <a:ext cx="3124200" cy="762000"/>
              </a:xfrm>
              <a:prstGeom prst="rect">
                <a:avLst/>
              </a:prstGeom>
            </p:spPr>
          </p:pic>
          <p:pic>
            <p:nvPicPr>
              <p:cNvPr id="42" name="Picture 41" descr="ফুল ৪.jpg"/>
              <p:cNvPicPr>
                <a:picLocks noChangeAspect="1"/>
              </p:cNvPicPr>
              <p:nvPr/>
            </p:nvPicPr>
            <p:blipFill>
              <a:blip r:embed="rId3" cstate="print"/>
              <a:stretch>
                <a:fillRect/>
              </a:stretch>
            </p:blipFill>
            <p:spPr>
              <a:xfrm>
                <a:off x="3124200" y="0"/>
                <a:ext cx="2971800" cy="762000"/>
              </a:xfrm>
              <a:prstGeom prst="rect">
                <a:avLst/>
              </a:prstGeom>
            </p:spPr>
          </p:pic>
          <p:pic>
            <p:nvPicPr>
              <p:cNvPr id="43" name="Picture 42" descr="ফুল ৪.jpg"/>
              <p:cNvPicPr>
                <a:picLocks noChangeAspect="1"/>
              </p:cNvPicPr>
              <p:nvPr/>
            </p:nvPicPr>
            <p:blipFill>
              <a:blip r:embed="rId3" cstate="print"/>
              <a:stretch>
                <a:fillRect/>
              </a:stretch>
            </p:blipFill>
            <p:spPr>
              <a:xfrm>
                <a:off x="6096000" y="0"/>
                <a:ext cx="3048000" cy="762000"/>
              </a:xfrm>
              <a:prstGeom prst="rect">
                <a:avLst/>
              </a:prstGeom>
            </p:spPr>
          </p:pic>
        </p:grpSp>
        <p:grpSp>
          <p:nvGrpSpPr>
            <p:cNvPr id="31" name="Group 29"/>
            <p:cNvGrpSpPr/>
            <p:nvPr/>
          </p:nvGrpSpPr>
          <p:grpSpPr>
            <a:xfrm rot="5400000">
              <a:off x="-2362200" y="3124200"/>
              <a:ext cx="5486400" cy="762000"/>
              <a:chOff x="0" y="0"/>
              <a:chExt cx="9144000" cy="762000"/>
            </a:xfrm>
          </p:grpSpPr>
          <p:pic>
            <p:nvPicPr>
              <p:cNvPr id="38" name="Picture 37" descr="ফুল ৪.jpg"/>
              <p:cNvPicPr>
                <a:picLocks noChangeAspect="1"/>
              </p:cNvPicPr>
              <p:nvPr/>
            </p:nvPicPr>
            <p:blipFill>
              <a:blip r:embed="rId3" cstate="print"/>
              <a:stretch>
                <a:fillRect/>
              </a:stretch>
            </p:blipFill>
            <p:spPr>
              <a:xfrm>
                <a:off x="0" y="0"/>
                <a:ext cx="3124200" cy="762000"/>
              </a:xfrm>
              <a:prstGeom prst="rect">
                <a:avLst/>
              </a:prstGeom>
            </p:spPr>
          </p:pic>
          <p:pic>
            <p:nvPicPr>
              <p:cNvPr id="39" name="Picture 38" descr="ফুল ৪.jpg"/>
              <p:cNvPicPr>
                <a:picLocks noChangeAspect="1"/>
              </p:cNvPicPr>
              <p:nvPr/>
            </p:nvPicPr>
            <p:blipFill>
              <a:blip r:embed="rId3" cstate="print"/>
              <a:stretch>
                <a:fillRect/>
              </a:stretch>
            </p:blipFill>
            <p:spPr>
              <a:xfrm>
                <a:off x="3124200" y="0"/>
                <a:ext cx="2971800" cy="762000"/>
              </a:xfrm>
              <a:prstGeom prst="rect">
                <a:avLst/>
              </a:prstGeom>
            </p:spPr>
          </p:pic>
          <p:pic>
            <p:nvPicPr>
              <p:cNvPr id="40" name="Picture 39" descr="ফুল ৪.jpg"/>
              <p:cNvPicPr>
                <a:picLocks noChangeAspect="1"/>
              </p:cNvPicPr>
              <p:nvPr/>
            </p:nvPicPr>
            <p:blipFill>
              <a:blip r:embed="rId3" cstate="print"/>
              <a:stretch>
                <a:fillRect/>
              </a:stretch>
            </p:blipFill>
            <p:spPr>
              <a:xfrm>
                <a:off x="6096000" y="0"/>
                <a:ext cx="3048000" cy="762000"/>
              </a:xfrm>
              <a:prstGeom prst="rect">
                <a:avLst/>
              </a:prstGeom>
            </p:spPr>
          </p:pic>
        </p:grpSp>
        <p:grpSp>
          <p:nvGrpSpPr>
            <p:cNvPr id="32" name="Group 33"/>
            <p:cNvGrpSpPr/>
            <p:nvPr/>
          </p:nvGrpSpPr>
          <p:grpSpPr>
            <a:xfrm rot="16200000">
              <a:off x="6019800" y="3124200"/>
              <a:ext cx="5486400" cy="762000"/>
              <a:chOff x="0" y="0"/>
              <a:chExt cx="9144000" cy="762000"/>
            </a:xfrm>
          </p:grpSpPr>
          <p:pic>
            <p:nvPicPr>
              <p:cNvPr id="33" name="Picture 32" descr="ফুল ৪.jpg"/>
              <p:cNvPicPr>
                <a:picLocks noChangeAspect="1"/>
              </p:cNvPicPr>
              <p:nvPr/>
            </p:nvPicPr>
            <p:blipFill>
              <a:blip r:embed="rId3"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3" cstate="print"/>
              <a:stretch>
                <a:fillRect/>
              </a:stretch>
            </p:blipFill>
            <p:spPr>
              <a:xfrm>
                <a:off x="3124200" y="0"/>
                <a:ext cx="2971800" cy="762000"/>
              </a:xfrm>
              <a:prstGeom prst="rect">
                <a:avLst/>
              </a:prstGeom>
            </p:spPr>
          </p:pic>
          <p:pic>
            <p:nvPicPr>
              <p:cNvPr id="37" name="Picture 36" descr="ফুল ৪.jpg"/>
              <p:cNvPicPr>
                <a:picLocks noChangeAspect="1"/>
              </p:cNvPicPr>
              <p:nvPr/>
            </p:nvPicPr>
            <p:blipFill>
              <a:blip r:embed="rId3" cstate="print"/>
              <a:stretch>
                <a:fillRect/>
              </a:stretch>
            </p:blipFill>
            <p:spPr>
              <a:xfrm>
                <a:off x="6096000" y="0"/>
                <a:ext cx="3048000" cy="762000"/>
              </a:xfrm>
              <a:prstGeom prst="rect">
                <a:avLst/>
              </a:prstGeom>
            </p:spPr>
          </p:pic>
        </p:grpSp>
      </p:grpSp>
      <p:graphicFrame>
        <p:nvGraphicFramePr>
          <p:cNvPr id="22" name="Table 21"/>
          <p:cNvGraphicFramePr>
            <a:graphicFrameLocks noGrp="1"/>
          </p:cNvGraphicFramePr>
          <p:nvPr/>
        </p:nvGraphicFramePr>
        <p:xfrm>
          <a:off x="1219200" y="1905000"/>
          <a:ext cx="6629400" cy="1854200"/>
        </p:xfrm>
        <a:graphic>
          <a:graphicData uri="http://schemas.openxmlformats.org/drawingml/2006/table">
            <a:tbl>
              <a:tblPr firstRow="1" bandRow="1">
                <a:tableStyleId>{5C22544A-7EE6-4342-B048-85BDC9FD1C3A}</a:tableStyleId>
              </a:tblPr>
              <a:tblGrid>
                <a:gridCol w="2486025"/>
                <a:gridCol w="1933575"/>
                <a:gridCol w="2209800"/>
              </a:tblGrid>
              <a:tr h="370840">
                <a:tc>
                  <a:txBody>
                    <a:bodyPr/>
                    <a:lstStyle/>
                    <a:p>
                      <a:r>
                        <a:rPr lang="en-US" dirty="0" err="1" smtClean="0">
                          <a:latin typeface="NikoshBAN" pitchFamily="2" charset="0"/>
                          <a:ea typeface="Verdana" pitchFamily="34" charset="0"/>
                          <a:cs typeface="NikoshBAN" pitchFamily="2" charset="0"/>
                        </a:rPr>
                        <a:t>বিষয়</a:t>
                      </a:r>
                      <a:r>
                        <a:rPr lang="en-US" dirty="0" smtClean="0">
                          <a:latin typeface="NikoshBAN" pitchFamily="2" charset="0"/>
                          <a:ea typeface="Verdana" pitchFamily="34" charset="0"/>
                          <a:cs typeface="NikoshBAN" pitchFamily="2" charset="0"/>
                        </a:rPr>
                        <a:t> </a:t>
                      </a:r>
                      <a:endParaRPr lang="en-US" dirty="0">
                        <a:latin typeface="NikoshBAN" pitchFamily="2" charset="0"/>
                        <a:ea typeface="Verdana" pitchFamily="34" charset="0"/>
                        <a:cs typeface="NikoshBAN" pitchFamily="2" charset="0"/>
                      </a:endParaRPr>
                    </a:p>
                  </a:txBody>
                  <a:tcPr/>
                </a:tc>
                <a:tc>
                  <a:txBody>
                    <a:bodyPr/>
                    <a:lstStyle/>
                    <a:p>
                      <a:r>
                        <a:rPr lang="bn-IN" sz="1800" dirty="0" smtClean="0">
                          <a:latin typeface="NikoshBAN" pitchFamily="2" charset="0"/>
                          <a:ea typeface="Verdana" pitchFamily="34" charset="0"/>
                          <a:cs typeface="NikoshBAN" pitchFamily="2" charset="0"/>
                        </a:rPr>
                        <a:t> পূর্ব</a:t>
                      </a:r>
                      <a:r>
                        <a:rPr lang="bn-IN" sz="1800" baseline="0" dirty="0" smtClean="0">
                          <a:latin typeface="NikoshBAN" pitchFamily="2" charset="0"/>
                          <a:ea typeface="Verdana" pitchFamily="34" charset="0"/>
                          <a:cs typeface="NikoshBAN" pitchFamily="2" charset="0"/>
                        </a:rPr>
                        <a:t>  পাকিস্তান</a:t>
                      </a:r>
                      <a:endParaRPr lang="en-US" sz="1800" dirty="0">
                        <a:latin typeface="NikoshBAN" pitchFamily="2" charset="0"/>
                        <a:ea typeface="Verdana" pitchFamily="34" charset="0"/>
                        <a:cs typeface="NikoshBAN" pitchFamily="2" charset="0"/>
                      </a:endParaRPr>
                    </a:p>
                  </a:txBody>
                  <a:tcPr/>
                </a:tc>
                <a:tc>
                  <a:txBody>
                    <a:bodyPr/>
                    <a:lstStyle/>
                    <a:p>
                      <a:r>
                        <a:rPr lang="en-US" sz="1800" dirty="0" err="1" smtClean="0">
                          <a:latin typeface="NikoshBAN" pitchFamily="2" charset="0"/>
                          <a:ea typeface="Verdana" pitchFamily="34" charset="0"/>
                          <a:cs typeface="NikoshBAN" pitchFamily="2" charset="0"/>
                        </a:rPr>
                        <a:t>পশ্চিম</a:t>
                      </a:r>
                      <a:r>
                        <a:rPr lang="en-US" sz="1800" baseline="0" dirty="0" smtClean="0">
                          <a:latin typeface="NikoshBAN" pitchFamily="2" charset="0"/>
                          <a:ea typeface="Verdana" pitchFamily="34" charset="0"/>
                          <a:cs typeface="NikoshBAN" pitchFamily="2" charset="0"/>
                        </a:rPr>
                        <a:t> </a:t>
                      </a:r>
                      <a:r>
                        <a:rPr lang="en-US" sz="1800" baseline="0" dirty="0" err="1" smtClean="0">
                          <a:latin typeface="NikoshBAN" pitchFamily="2" charset="0"/>
                          <a:ea typeface="Verdana" pitchFamily="34" charset="0"/>
                          <a:cs typeface="NikoshBAN" pitchFamily="2" charset="0"/>
                        </a:rPr>
                        <a:t>পাকিস্তান</a:t>
                      </a:r>
                      <a:endParaRPr lang="en-US" sz="1800" dirty="0">
                        <a:latin typeface="NikoshBAN" pitchFamily="2" charset="0"/>
                        <a:ea typeface="Verdana" pitchFamily="34" charset="0"/>
                        <a:cs typeface="NikoshBAN" pitchFamily="2" charset="0"/>
                      </a:endParaRPr>
                    </a:p>
                  </a:txBody>
                  <a:tcPr/>
                </a:tc>
              </a:tr>
              <a:tr h="370840">
                <a:tc>
                  <a:txBody>
                    <a:bodyPr/>
                    <a:lstStyle/>
                    <a:p>
                      <a:pPr algn="l"/>
                      <a:r>
                        <a:rPr lang="en-US" sz="1800" dirty="0" err="1" smtClean="0">
                          <a:latin typeface="NikoshBAN" pitchFamily="2" charset="0"/>
                          <a:ea typeface="Verdana" pitchFamily="34" charset="0"/>
                          <a:cs typeface="NikoshBAN" pitchFamily="2" charset="0"/>
                        </a:rPr>
                        <a:t>মন্ত্রণালয়ের</a:t>
                      </a:r>
                      <a:r>
                        <a:rPr lang="en-US" sz="1800" dirty="0" smtClean="0">
                          <a:latin typeface="NikoshBAN" pitchFamily="2" charset="0"/>
                          <a:ea typeface="Verdana" pitchFamily="34" charset="0"/>
                          <a:cs typeface="NikoshBAN" pitchFamily="2" charset="0"/>
                        </a:rPr>
                        <a:t> </a:t>
                      </a:r>
                      <a:r>
                        <a:rPr lang="en-US" sz="1800" dirty="0" err="1" smtClean="0">
                          <a:latin typeface="NikoshBAN" pitchFamily="2" charset="0"/>
                          <a:ea typeface="Verdana" pitchFamily="34" charset="0"/>
                          <a:cs typeface="NikoshBAN" pitchFamily="2" charset="0"/>
                        </a:rPr>
                        <a:t>কর্মকর্তা</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c>
                  <a:txBody>
                    <a:bodyPr/>
                    <a:lstStyle/>
                    <a:p>
                      <a:pPr algn="ctr"/>
                      <a:r>
                        <a:rPr lang="en-US" sz="1800" dirty="0" smtClean="0">
                          <a:latin typeface="NikoshBAN" pitchFamily="2" charset="0"/>
                          <a:ea typeface="Verdana" pitchFamily="34" charset="0"/>
                          <a:cs typeface="NikoshBAN" pitchFamily="2" charset="0"/>
                        </a:rPr>
                        <a:t>১১৯ </a:t>
                      </a:r>
                      <a:r>
                        <a:rPr lang="en-US" sz="1800" dirty="0" err="1" smtClean="0">
                          <a:latin typeface="NikoshBAN" pitchFamily="2" charset="0"/>
                          <a:ea typeface="Verdana" pitchFamily="34" charset="0"/>
                          <a:cs typeface="NikoshBAN" pitchFamily="2" charset="0"/>
                        </a:rPr>
                        <a:t>জন</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c>
                  <a:txBody>
                    <a:bodyPr/>
                    <a:lstStyle/>
                    <a:p>
                      <a:pPr algn="ctr"/>
                      <a:r>
                        <a:rPr lang="en-US" sz="1800" dirty="0" smtClean="0">
                          <a:latin typeface="NikoshBAN" pitchFamily="2" charset="0"/>
                          <a:ea typeface="Verdana" pitchFamily="34" charset="0"/>
                          <a:cs typeface="NikoshBAN" pitchFamily="2" charset="0"/>
                        </a:rPr>
                        <a:t>৯৫৪ </a:t>
                      </a:r>
                      <a:r>
                        <a:rPr lang="en-US" sz="1800" dirty="0" err="1" smtClean="0">
                          <a:latin typeface="NikoshBAN" pitchFamily="2" charset="0"/>
                          <a:ea typeface="Verdana" pitchFamily="34" charset="0"/>
                          <a:cs typeface="NikoshBAN" pitchFamily="2" charset="0"/>
                        </a:rPr>
                        <a:t>জন</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r>
              <a:tr h="370840">
                <a:tc>
                  <a:txBody>
                    <a:bodyPr/>
                    <a:lstStyle/>
                    <a:p>
                      <a:pPr algn="l"/>
                      <a:r>
                        <a:rPr lang="en-US" sz="1800" dirty="0" err="1" smtClean="0">
                          <a:latin typeface="NikoshBAN" pitchFamily="2" charset="0"/>
                          <a:ea typeface="Verdana" pitchFamily="34" charset="0"/>
                          <a:cs typeface="NikoshBAN" pitchFamily="2" charset="0"/>
                        </a:rPr>
                        <a:t>কেন্দ্রীয়</a:t>
                      </a:r>
                      <a:r>
                        <a:rPr lang="en-US" sz="1800" baseline="0" dirty="0" smtClean="0">
                          <a:latin typeface="NikoshBAN" pitchFamily="2" charset="0"/>
                          <a:ea typeface="Verdana" pitchFamily="34" charset="0"/>
                          <a:cs typeface="NikoshBAN" pitchFamily="2" charset="0"/>
                        </a:rPr>
                        <a:t> </a:t>
                      </a:r>
                      <a:r>
                        <a:rPr lang="en-US" sz="1800" baseline="0" dirty="0" err="1" smtClean="0">
                          <a:latin typeface="NikoshBAN" pitchFamily="2" charset="0"/>
                          <a:ea typeface="Verdana" pitchFamily="34" charset="0"/>
                          <a:cs typeface="NikoshBAN" pitchFamily="2" charset="0"/>
                        </a:rPr>
                        <a:t>সরকারের</a:t>
                      </a:r>
                      <a:r>
                        <a:rPr lang="en-US" sz="1800" baseline="0" dirty="0" smtClean="0">
                          <a:latin typeface="NikoshBAN" pitchFamily="2" charset="0"/>
                          <a:ea typeface="Verdana" pitchFamily="34" charset="0"/>
                          <a:cs typeface="NikoshBAN" pitchFamily="2" charset="0"/>
                        </a:rPr>
                        <a:t> </a:t>
                      </a:r>
                      <a:r>
                        <a:rPr lang="bn-IN" sz="1800" baseline="0" dirty="0" smtClean="0">
                          <a:latin typeface="NikoshBAN" pitchFamily="2" charset="0"/>
                          <a:ea typeface="Verdana" pitchFamily="34" charset="0"/>
                          <a:cs typeface="NikoshBAN" pitchFamily="2" charset="0"/>
                        </a:rPr>
                        <a:t>ক</a:t>
                      </a:r>
                      <a:r>
                        <a:rPr lang="en-US" sz="1800" baseline="0" dirty="0" err="1" smtClean="0">
                          <a:latin typeface="NikoshBAN" pitchFamily="2" charset="0"/>
                          <a:ea typeface="Verdana" pitchFamily="34" charset="0"/>
                          <a:cs typeface="NikoshBAN" pitchFamily="2" charset="0"/>
                        </a:rPr>
                        <a:t>র্মকর্তা</a:t>
                      </a:r>
                      <a:r>
                        <a:rPr lang="en-US" sz="1800" baseline="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c>
                  <a:txBody>
                    <a:bodyPr/>
                    <a:lstStyle/>
                    <a:p>
                      <a:pPr algn="ctr"/>
                      <a:r>
                        <a:rPr lang="en-US" sz="1800" dirty="0" smtClean="0">
                          <a:latin typeface="NikoshBAN" pitchFamily="2" charset="0"/>
                          <a:ea typeface="Verdana" pitchFamily="34" charset="0"/>
                          <a:cs typeface="NikoshBAN" pitchFamily="2" charset="0"/>
                        </a:rPr>
                        <a:t>২৯০০ </a:t>
                      </a:r>
                      <a:r>
                        <a:rPr lang="en-US" sz="1800" dirty="0" err="1" smtClean="0">
                          <a:latin typeface="NikoshBAN" pitchFamily="2" charset="0"/>
                          <a:ea typeface="Verdana" pitchFamily="34" charset="0"/>
                          <a:cs typeface="NikoshBAN" pitchFamily="2" charset="0"/>
                        </a:rPr>
                        <a:t>জন</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c>
                  <a:txBody>
                    <a:bodyPr/>
                    <a:lstStyle/>
                    <a:p>
                      <a:pPr algn="ctr"/>
                      <a:r>
                        <a:rPr lang="en-US" sz="1800" dirty="0" smtClean="0">
                          <a:latin typeface="NikoshBAN" pitchFamily="2" charset="0"/>
                          <a:ea typeface="Verdana" pitchFamily="34" charset="0"/>
                          <a:cs typeface="NikoshBAN" pitchFamily="2" charset="0"/>
                        </a:rPr>
                        <a:t>৪২০০০ </a:t>
                      </a:r>
                      <a:r>
                        <a:rPr lang="en-US" sz="1800" dirty="0" err="1" smtClean="0">
                          <a:latin typeface="NikoshBAN" pitchFamily="2" charset="0"/>
                          <a:ea typeface="Verdana" pitchFamily="34" charset="0"/>
                          <a:cs typeface="NikoshBAN" pitchFamily="2" charset="0"/>
                        </a:rPr>
                        <a:t>জন</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r>
              <a:tr h="370840">
                <a:tc>
                  <a:txBody>
                    <a:bodyPr/>
                    <a:lstStyle/>
                    <a:p>
                      <a:pPr algn="l"/>
                      <a:r>
                        <a:rPr lang="en-US" sz="1800" dirty="0" err="1" smtClean="0">
                          <a:latin typeface="NikoshBAN" pitchFamily="2" charset="0"/>
                          <a:ea typeface="Verdana" pitchFamily="34" charset="0"/>
                          <a:cs typeface="NikoshBAN" pitchFamily="2" charset="0"/>
                        </a:rPr>
                        <a:t>গেজেটেড</a:t>
                      </a:r>
                      <a:r>
                        <a:rPr lang="en-US" sz="1800" dirty="0" smtClean="0">
                          <a:latin typeface="NikoshBAN" pitchFamily="2" charset="0"/>
                          <a:ea typeface="Verdana" pitchFamily="34" charset="0"/>
                          <a:cs typeface="NikoshBAN" pitchFamily="2" charset="0"/>
                        </a:rPr>
                        <a:t> </a:t>
                      </a:r>
                      <a:r>
                        <a:rPr lang="en-US" sz="1800" dirty="0" err="1" smtClean="0">
                          <a:latin typeface="NikoshBAN" pitchFamily="2" charset="0"/>
                          <a:ea typeface="Verdana" pitchFamily="34" charset="0"/>
                          <a:cs typeface="NikoshBAN" pitchFamily="2" charset="0"/>
                        </a:rPr>
                        <a:t>কর্মকর্তা</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c>
                  <a:txBody>
                    <a:bodyPr/>
                    <a:lstStyle/>
                    <a:p>
                      <a:pPr algn="ctr"/>
                      <a:r>
                        <a:rPr lang="en-US" sz="1800" dirty="0" smtClean="0">
                          <a:latin typeface="NikoshBAN" pitchFamily="2" charset="0"/>
                          <a:ea typeface="Verdana" pitchFamily="34" charset="0"/>
                          <a:cs typeface="NikoshBAN" pitchFamily="2" charset="0"/>
                        </a:rPr>
                        <a:t>১৩৩৮ </a:t>
                      </a:r>
                      <a:r>
                        <a:rPr lang="en-US" sz="1800" dirty="0" err="1" smtClean="0">
                          <a:latin typeface="NikoshBAN" pitchFamily="2" charset="0"/>
                          <a:ea typeface="Verdana" pitchFamily="34" charset="0"/>
                          <a:cs typeface="NikoshBAN" pitchFamily="2" charset="0"/>
                        </a:rPr>
                        <a:t>জন</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c>
                  <a:txBody>
                    <a:bodyPr/>
                    <a:lstStyle/>
                    <a:p>
                      <a:pPr algn="ctr"/>
                      <a:r>
                        <a:rPr lang="en-US" sz="1800" dirty="0" smtClean="0">
                          <a:latin typeface="NikoshBAN" pitchFamily="2" charset="0"/>
                          <a:ea typeface="Verdana" pitchFamily="34" charset="0"/>
                          <a:cs typeface="NikoshBAN" pitchFamily="2" charset="0"/>
                        </a:rPr>
                        <a:t>৩৭০৮ </a:t>
                      </a:r>
                      <a:r>
                        <a:rPr lang="en-US" sz="1800" dirty="0" err="1" smtClean="0">
                          <a:latin typeface="NikoshBAN" pitchFamily="2" charset="0"/>
                          <a:ea typeface="Verdana" pitchFamily="34" charset="0"/>
                          <a:cs typeface="NikoshBAN" pitchFamily="2" charset="0"/>
                        </a:rPr>
                        <a:t>জন</a:t>
                      </a:r>
                      <a:endParaRPr lang="en-US" sz="1800" dirty="0">
                        <a:latin typeface="NikoshBAN" pitchFamily="2" charset="0"/>
                        <a:ea typeface="Verdana" pitchFamily="34" charset="0"/>
                        <a:cs typeface="NikoshBAN" pitchFamily="2" charset="0"/>
                      </a:endParaRPr>
                    </a:p>
                  </a:txBody>
                  <a:tcPr/>
                </a:tc>
              </a:tr>
              <a:tr h="370840">
                <a:tc>
                  <a:txBody>
                    <a:bodyPr/>
                    <a:lstStyle/>
                    <a:p>
                      <a:pPr algn="l"/>
                      <a:r>
                        <a:rPr lang="en-US" sz="1800" dirty="0" err="1" smtClean="0">
                          <a:latin typeface="NikoshBAN" pitchFamily="2" charset="0"/>
                          <a:ea typeface="Verdana" pitchFamily="34" charset="0"/>
                          <a:cs typeface="NikoshBAN" pitchFamily="2" charset="0"/>
                        </a:rPr>
                        <a:t>নন-গেজেটেড</a:t>
                      </a:r>
                      <a:r>
                        <a:rPr lang="en-US" sz="1800" baseline="0" dirty="0" smtClean="0">
                          <a:latin typeface="NikoshBAN" pitchFamily="2" charset="0"/>
                          <a:ea typeface="Verdana" pitchFamily="34" charset="0"/>
                          <a:cs typeface="NikoshBAN" pitchFamily="2" charset="0"/>
                        </a:rPr>
                        <a:t> </a:t>
                      </a:r>
                      <a:r>
                        <a:rPr lang="bn-IN" sz="1800" baseline="0" dirty="0" smtClean="0">
                          <a:latin typeface="NikoshBAN" pitchFamily="2" charset="0"/>
                          <a:ea typeface="Verdana" pitchFamily="34" charset="0"/>
                          <a:cs typeface="NikoshBAN" pitchFamily="2" charset="0"/>
                        </a:rPr>
                        <a:t>ক</a:t>
                      </a:r>
                      <a:r>
                        <a:rPr lang="en-US" sz="1800" baseline="0" dirty="0" err="1" smtClean="0">
                          <a:latin typeface="NikoshBAN" pitchFamily="2" charset="0"/>
                          <a:ea typeface="Verdana" pitchFamily="34" charset="0"/>
                          <a:cs typeface="NikoshBAN" pitchFamily="2" charset="0"/>
                        </a:rPr>
                        <a:t>র্মকর্তা</a:t>
                      </a:r>
                      <a:r>
                        <a:rPr lang="en-US" sz="1800" baseline="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c>
                  <a:txBody>
                    <a:bodyPr/>
                    <a:lstStyle/>
                    <a:p>
                      <a:pPr algn="ctr"/>
                      <a:r>
                        <a:rPr lang="en-US" sz="1800" dirty="0" smtClean="0">
                          <a:latin typeface="NikoshBAN" pitchFamily="2" charset="0"/>
                          <a:ea typeface="Verdana" pitchFamily="34" charset="0"/>
                          <a:cs typeface="NikoshBAN" pitchFamily="2" charset="0"/>
                        </a:rPr>
                        <a:t>২৬৩১০ </a:t>
                      </a:r>
                      <a:r>
                        <a:rPr lang="en-US" sz="1800" dirty="0" err="1" smtClean="0">
                          <a:latin typeface="NikoshBAN" pitchFamily="2" charset="0"/>
                          <a:ea typeface="Verdana" pitchFamily="34" charset="0"/>
                          <a:cs typeface="NikoshBAN" pitchFamily="2" charset="0"/>
                        </a:rPr>
                        <a:t>জন</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c>
                  <a:txBody>
                    <a:bodyPr/>
                    <a:lstStyle/>
                    <a:p>
                      <a:pPr algn="ctr"/>
                      <a:r>
                        <a:rPr lang="en-US" sz="1800" dirty="0" smtClean="0">
                          <a:latin typeface="NikoshBAN" pitchFamily="2" charset="0"/>
                          <a:ea typeface="Verdana" pitchFamily="34" charset="0"/>
                          <a:cs typeface="NikoshBAN" pitchFamily="2" charset="0"/>
                        </a:rPr>
                        <a:t>৮২৯৪৪ </a:t>
                      </a:r>
                      <a:r>
                        <a:rPr lang="en-US" sz="1800" dirty="0" err="1" smtClean="0">
                          <a:latin typeface="NikoshBAN" pitchFamily="2" charset="0"/>
                          <a:ea typeface="Verdana" pitchFamily="34" charset="0"/>
                          <a:cs typeface="NikoshBAN" pitchFamily="2" charset="0"/>
                        </a:rPr>
                        <a:t>জন</a:t>
                      </a:r>
                      <a:r>
                        <a:rPr lang="en-US" sz="1800" dirty="0" smtClean="0">
                          <a:latin typeface="NikoshBAN" pitchFamily="2" charset="0"/>
                          <a:ea typeface="Verdana" pitchFamily="34" charset="0"/>
                          <a:cs typeface="NikoshBAN" pitchFamily="2" charset="0"/>
                        </a:rPr>
                        <a:t> </a:t>
                      </a:r>
                      <a:endParaRPr lang="en-US" sz="1800" dirty="0">
                        <a:latin typeface="NikoshBAN" pitchFamily="2" charset="0"/>
                        <a:ea typeface="Verdana" pitchFamily="34" charset="0"/>
                        <a:cs typeface="NikoshBAN" pitchFamily="2" charset="0"/>
                      </a:endParaRPr>
                    </a:p>
                  </a:txBody>
                  <a:tcPr/>
                </a:tc>
              </a:tr>
            </a:tbl>
          </a:graphicData>
        </a:graphic>
      </p:graphicFrame>
      <p:sp>
        <p:nvSpPr>
          <p:cNvPr id="24" name="TextBox 23"/>
          <p:cNvSpPr txBox="1"/>
          <p:nvPr/>
        </p:nvSpPr>
        <p:spPr>
          <a:xfrm>
            <a:off x="3276600" y="1066800"/>
            <a:ext cx="2743200" cy="369332"/>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dirty="0" smtClean="0">
                <a:latin typeface="NikoshBAN" pitchFamily="2" charset="0"/>
                <a:cs typeface="NikoshBAN" pitchFamily="2" charset="0"/>
              </a:rPr>
              <a:t>চাকরীর ক্ষেত্রে বৈষম্যের পরিসংখ্যান </a:t>
            </a:r>
            <a:endParaRPr lang="en-US" dirty="0">
              <a:latin typeface="NikoshBAN" pitchFamily="2" charset="0"/>
              <a:cs typeface="NikoshBAN" pitchFamily="2"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amond(in)">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6"/>
                                        </p:tgtEl>
                                        <p:attrNameLst>
                                          <p:attrName>style.visibility</p:attrName>
                                        </p:attrNameLst>
                                      </p:cBhvr>
                                      <p:to>
                                        <p:strVal val="visible"/>
                                      </p:to>
                                    </p:set>
                                    <p:anim by="(-#ppt_w*2)" calcmode="lin" valueType="num">
                                      <p:cBhvr rctx="PPT">
                                        <p:cTn id="12" dur="500" autoRev="1" fill="hold">
                                          <p:stCondLst>
                                            <p:cond delay="0"/>
                                          </p:stCondLst>
                                        </p:cTn>
                                        <p:tgtEl>
                                          <p:spTgt spid="36"/>
                                        </p:tgtEl>
                                        <p:attrNameLst>
                                          <p:attrName>ppt_w</p:attrName>
                                        </p:attrNameLst>
                                      </p:cBhvr>
                                    </p:anim>
                                    <p:anim by="(#ppt_w*0.50)" calcmode="lin" valueType="num">
                                      <p:cBhvr>
                                        <p:cTn id="13" dur="500" decel="50000" autoRev="1" fill="hold">
                                          <p:stCondLst>
                                            <p:cond delay="0"/>
                                          </p:stCondLst>
                                        </p:cTn>
                                        <p:tgtEl>
                                          <p:spTgt spid="36"/>
                                        </p:tgtEl>
                                        <p:attrNameLst>
                                          <p:attrName>ppt_x</p:attrName>
                                        </p:attrNameLst>
                                      </p:cBhvr>
                                    </p:anim>
                                    <p:anim from="(-#ppt_h/2)" to="(#ppt_y)" calcmode="lin" valueType="num">
                                      <p:cBhvr>
                                        <p:cTn id="14" dur="1000" fill="hold">
                                          <p:stCondLst>
                                            <p:cond delay="0"/>
                                          </p:stCondLst>
                                        </p:cTn>
                                        <p:tgtEl>
                                          <p:spTgt spid="36"/>
                                        </p:tgtEl>
                                        <p:attrNameLst>
                                          <p:attrName>ppt_y</p:attrName>
                                        </p:attrNameLst>
                                      </p:cBhvr>
                                    </p:anim>
                                    <p:animRot by="21600000">
                                      <p:cBhvr>
                                        <p:cTn id="15" dur="1000" fill="hold">
                                          <p:stCondLst>
                                            <p:cond delay="0"/>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bn-IN" dirty="0" smtClean="0"/>
              <a:t> </a:t>
            </a:r>
            <a:endParaRPr lang="en-US" dirty="0"/>
          </a:p>
        </p:txBody>
      </p:sp>
      <p:sp>
        <p:nvSpPr>
          <p:cNvPr id="3" name="TextBox 2"/>
          <p:cNvSpPr txBox="1"/>
          <p:nvPr/>
        </p:nvSpPr>
        <p:spPr>
          <a:xfrm>
            <a:off x="2743200" y="990600"/>
            <a:ext cx="3429000" cy="461665"/>
          </a:xfrm>
          <a:prstGeom prst="rect">
            <a:avLst/>
          </a:prstGeom>
          <a:solidFill>
            <a:srgbClr val="00B050"/>
          </a:solidFill>
          <a:ln w="19050">
            <a:solidFill>
              <a:srgbClr val="00B050"/>
            </a:solidFill>
          </a:ln>
        </p:spPr>
        <p:txBody>
          <a:bodyPr wrap="square" rtlCol="0">
            <a:spAutoFit/>
          </a:bodyPr>
          <a:lstStyle/>
          <a:p>
            <a:pPr algn="ctr"/>
            <a:r>
              <a:rPr lang="bn-IN" sz="2400" dirty="0" smtClean="0">
                <a:latin typeface="NikoshBAN" pitchFamily="2" charset="0"/>
                <a:ea typeface="Verdana" pitchFamily="34" charset="0"/>
                <a:cs typeface="NikoshBAN" pitchFamily="2" charset="0"/>
              </a:rPr>
              <a:t>উন্নয়ন প্রকল্পের ক্ষেত্রে বৈষম্য  </a:t>
            </a:r>
            <a:endParaRPr lang="en-US" sz="2400" dirty="0">
              <a:latin typeface="NikoshBAN" pitchFamily="2" charset="0"/>
              <a:ea typeface="Verdana" pitchFamily="34" charset="0"/>
              <a:cs typeface="NikoshBAN" pitchFamily="2" charset="0"/>
            </a:endParaRPr>
          </a:p>
        </p:txBody>
      </p:sp>
      <p:grpSp>
        <p:nvGrpSpPr>
          <p:cNvPr id="22" name="Group 21"/>
          <p:cNvGrpSpPr/>
          <p:nvPr/>
        </p:nvGrpSpPr>
        <p:grpSpPr>
          <a:xfrm>
            <a:off x="0" y="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pic>
        <p:nvPicPr>
          <p:cNvPr id="14338" name="Picture 2" descr="Image result for à¦ªà§à¦°à§à¦¬ à¦ªà¦¾à¦à¦¿à¦¸à§à¦¤à¦¾à¦¨ à¦ à¦ªà¦¶à§à¦à¦¿à¦® à¦ªà¦¾à¦à¦¿à¦¸à§à¦¤à¦¾à¦¨à§à¦° à¦¬à§à¦·à¦®à§à¦¯"/>
          <p:cNvPicPr>
            <a:picLocks noChangeAspect="1" noChangeArrowheads="1"/>
          </p:cNvPicPr>
          <p:nvPr/>
        </p:nvPicPr>
        <p:blipFill>
          <a:blip r:embed="rId3"/>
          <a:srcRect/>
          <a:stretch>
            <a:fillRect/>
          </a:stretch>
        </p:blipFill>
        <p:spPr bwMode="auto">
          <a:xfrm>
            <a:off x="1066800" y="1676400"/>
            <a:ext cx="6324600" cy="2581276"/>
          </a:xfrm>
          <a:prstGeom prst="rect">
            <a:avLst/>
          </a:prstGeom>
          <a:solidFill>
            <a:schemeClr val="accent5">
              <a:lumMod val="60000"/>
              <a:lumOff val="40000"/>
            </a:schemeClr>
          </a:solid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solidFill>
            <a:schemeClr val="accent6">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1447800" y="3048000"/>
            <a:ext cx="6400800" cy="2862322"/>
          </a:xfrm>
          <a:prstGeom prst="rect">
            <a:avLst/>
          </a:prstGeom>
          <a:solidFill>
            <a:srgbClr val="00B0F0"/>
          </a:solidFill>
          <a:ln w="19050">
            <a:solidFill>
              <a:srgbClr val="7030A0"/>
            </a:solidFill>
          </a:ln>
        </p:spPr>
        <p:txBody>
          <a:bodyPr wrap="square" rtlCol="0">
            <a:spAutoFit/>
          </a:bodyPr>
          <a:lstStyle/>
          <a:p>
            <a:r>
              <a:rPr lang="en-US" dirty="0" err="1" smtClean="0">
                <a:latin typeface="NikoshBAN" pitchFamily="2" charset="0"/>
                <a:ea typeface="Verdana" pitchFamily="34" charset="0"/>
                <a:cs typeface="NikoshBAN" pitchFamily="2" charset="0"/>
              </a:rPr>
              <a:t>এই</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পাঠ</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শিক্ষার্থীরা</a:t>
            </a:r>
            <a:r>
              <a:rPr lang="en-US" dirty="0" smtClean="0">
                <a:latin typeface="NikoshBAN" pitchFamily="2" charset="0"/>
                <a:ea typeface="Verdana" pitchFamily="34" charset="0"/>
                <a:cs typeface="NikoshBAN" pitchFamily="2" charset="0"/>
              </a:rPr>
              <a:t>---</a:t>
            </a:r>
            <a:endParaRPr lang="bn-IN" dirty="0" smtClean="0">
              <a:latin typeface="NikoshBAN" pitchFamily="2" charset="0"/>
              <a:ea typeface="Verdana" pitchFamily="34" charset="0"/>
              <a:cs typeface="NikoshBAN" pitchFamily="2" charset="0"/>
            </a:endParaRPr>
          </a:p>
          <a:p>
            <a:endParaRPr lang="en-US" dirty="0" smtClean="0">
              <a:latin typeface="NikoshBAN" pitchFamily="2" charset="0"/>
              <a:ea typeface="Verdana" pitchFamily="34" charset="0"/>
              <a:cs typeface="NikoshBAN" pitchFamily="2" charset="0"/>
            </a:endParaRPr>
          </a:p>
          <a:p>
            <a:r>
              <a:rPr lang="en-US" dirty="0" smtClean="0">
                <a:latin typeface="NikoshBAN" pitchFamily="2" charset="0"/>
                <a:ea typeface="Verdana" pitchFamily="34" charset="0"/>
                <a:cs typeface="NikoshBAN" pitchFamily="2" charset="0"/>
              </a:rPr>
              <a:t>১।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রাজনৈতিক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সম্পর্কে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bn-IN" dirty="0" smtClean="0">
                <a:latin typeface="NikoshBAN" pitchFamily="2" charset="0"/>
                <a:ea typeface="Verdana" pitchFamily="34" charset="0"/>
                <a:cs typeface="NikoshBAN" pitchFamily="2" charset="0"/>
              </a:rPr>
              <a:t>-</a:t>
            </a:r>
            <a:r>
              <a:rPr lang="en-US" dirty="0" smtClean="0">
                <a:latin typeface="NikoshBAN" pitchFamily="2" charset="0"/>
                <a:ea typeface="Verdana" pitchFamily="34" charset="0"/>
                <a:cs typeface="NikoshBAN" pitchFamily="2" charset="0"/>
              </a:rPr>
              <a:t> </a:t>
            </a:r>
          </a:p>
          <a:p>
            <a:r>
              <a:rPr lang="en-US" dirty="0" smtClean="0">
                <a:latin typeface="NikoshBAN" pitchFamily="2" charset="0"/>
                <a:ea typeface="Verdana" pitchFamily="34" charset="0"/>
                <a:cs typeface="NikoshBAN" pitchFamily="2" charset="0"/>
              </a:rPr>
              <a:t>২।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প্রশাসনিক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সম্পর্কে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bn-IN" dirty="0" smtClean="0">
                <a:latin typeface="NikoshBAN" pitchFamily="2" charset="0"/>
                <a:ea typeface="Verdana" pitchFamily="34" charset="0"/>
                <a:cs typeface="NikoshBAN" pitchFamily="2" charset="0"/>
              </a:rPr>
              <a:t>-</a:t>
            </a:r>
            <a:r>
              <a:rPr lang="en-US" dirty="0" smtClean="0">
                <a:latin typeface="NikoshBAN" pitchFamily="2" charset="0"/>
                <a:ea typeface="Verdana" pitchFamily="34" charset="0"/>
                <a:cs typeface="NikoshBAN" pitchFamily="2" charset="0"/>
              </a:rPr>
              <a:t> </a:t>
            </a:r>
          </a:p>
          <a:p>
            <a:r>
              <a:rPr lang="en-US" dirty="0" smtClean="0">
                <a:latin typeface="NikoshBAN" pitchFamily="2" charset="0"/>
                <a:ea typeface="Verdana" pitchFamily="34" charset="0"/>
                <a:cs typeface="NikoshBAN" pitchFamily="2" charset="0"/>
              </a:rPr>
              <a:t>৩।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সম্পর্কে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bn-IN" dirty="0" smtClean="0">
                <a:latin typeface="NikoshBAN" pitchFamily="2" charset="0"/>
                <a:ea typeface="Verdana" pitchFamily="34" charset="0"/>
                <a:cs typeface="NikoshBAN" pitchFamily="2" charset="0"/>
              </a:rPr>
              <a:t>-</a:t>
            </a:r>
            <a:endParaRPr lang="en-US" dirty="0" smtClean="0">
              <a:latin typeface="NikoshBAN" pitchFamily="2" charset="0"/>
              <a:ea typeface="Verdana" pitchFamily="34" charset="0"/>
              <a:cs typeface="NikoshBAN" pitchFamily="2" charset="0"/>
            </a:endParaRPr>
          </a:p>
          <a:p>
            <a:r>
              <a:rPr lang="en-US" dirty="0" smtClean="0">
                <a:latin typeface="NikoshBAN" pitchFamily="2" charset="0"/>
                <a:ea typeface="Verdana" pitchFamily="34" charset="0"/>
                <a:cs typeface="NikoshBAN" pitchFamily="2" charset="0"/>
              </a:rPr>
              <a:t>৪।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অর্থনৈতিক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সম্পর্কে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bn-IN" dirty="0" smtClean="0">
                <a:latin typeface="NikoshBAN" pitchFamily="2" charset="0"/>
                <a:ea typeface="Verdana" pitchFamily="34" charset="0"/>
                <a:cs typeface="NikoshBAN" pitchFamily="2" charset="0"/>
              </a:rPr>
              <a:t>-</a:t>
            </a:r>
            <a:endParaRPr lang="en-US" dirty="0" smtClean="0">
              <a:latin typeface="NikoshBAN" pitchFamily="2" charset="0"/>
              <a:ea typeface="Verdana" pitchFamily="34" charset="0"/>
              <a:cs typeface="NikoshBAN" pitchFamily="2" charset="0"/>
            </a:endParaRPr>
          </a:p>
          <a:p>
            <a:r>
              <a:rPr lang="en-US" dirty="0" smtClean="0">
                <a:latin typeface="NikoshBAN" pitchFamily="2" charset="0"/>
                <a:ea typeface="Verdana" pitchFamily="34" charset="0"/>
                <a:cs typeface="NikoshBAN" pitchFamily="2" charset="0"/>
              </a:rPr>
              <a:t>৫।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শিক্ষা</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ক্ষেত্রে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সম্পর্কে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bn-IN" dirty="0" smtClean="0">
                <a:latin typeface="NikoshBAN" pitchFamily="2" charset="0"/>
                <a:ea typeface="Verdana" pitchFamily="34" charset="0"/>
                <a:cs typeface="NikoshBAN" pitchFamily="2" charset="0"/>
              </a:rPr>
              <a:t>-</a:t>
            </a:r>
            <a:endParaRPr lang="en-US" dirty="0" smtClean="0">
              <a:latin typeface="NikoshBAN" pitchFamily="2" charset="0"/>
              <a:ea typeface="Verdana" pitchFamily="34" charset="0"/>
              <a:cs typeface="NikoshBAN" pitchFamily="2" charset="0"/>
            </a:endParaRPr>
          </a:p>
          <a:p>
            <a:r>
              <a:rPr lang="en-US" dirty="0" smtClean="0">
                <a:latin typeface="NikoshBAN" pitchFamily="2" charset="0"/>
                <a:ea typeface="Verdana" pitchFamily="34" charset="0"/>
                <a:cs typeface="NikoshBAN" pitchFamily="2" charset="0"/>
              </a:rPr>
              <a:t>৬।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সামাজিক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সম্পর্কে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bn-IN" dirty="0" smtClean="0">
                <a:latin typeface="NikoshBAN" pitchFamily="2" charset="0"/>
                <a:ea typeface="Verdana" pitchFamily="34" charset="0"/>
                <a:cs typeface="NikoshBAN" pitchFamily="2" charset="0"/>
              </a:rPr>
              <a:t>-</a:t>
            </a:r>
            <a:endParaRPr lang="en-US" dirty="0" smtClean="0">
              <a:latin typeface="NikoshBAN" pitchFamily="2" charset="0"/>
              <a:ea typeface="Verdana" pitchFamily="34" charset="0"/>
              <a:cs typeface="NikoshBAN" pitchFamily="2" charset="0"/>
            </a:endParaRPr>
          </a:p>
          <a:p>
            <a:r>
              <a:rPr lang="en-US" dirty="0" smtClean="0">
                <a:latin typeface="NikoshBAN" pitchFamily="2" charset="0"/>
                <a:ea typeface="Verdana" pitchFamily="34" charset="0"/>
                <a:cs typeface="NikoshBAN" pitchFamily="2" charset="0"/>
              </a:rPr>
              <a:t>৭।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পাকিস্তানের</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সাংস্কৃতিক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বৈষম্য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সম্পর্কে</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ব্যাখ্যা</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করতে</a:t>
            </a:r>
            <a:r>
              <a:rPr lang="en-US" dirty="0" smtClean="0">
                <a:latin typeface="NikoshBAN" pitchFamily="2" charset="0"/>
                <a:ea typeface="Verdana" pitchFamily="34" charset="0"/>
                <a:cs typeface="NikoshBAN" pitchFamily="2" charset="0"/>
              </a:rPr>
              <a:t> </a:t>
            </a:r>
            <a:r>
              <a:rPr lang="en-US" dirty="0" err="1" smtClean="0">
                <a:latin typeface="NikoshBAN" pitchFamily="2" charset="0"/>
                <a:ea typeface="Verdana" pitchFamily="34" charset="0"/>
                <a:cs typeface="NikoshBAN" pitchFamily="2" charset="0"/>
              </a:rPr>
              <a:t>পারবে</a:t>
            </a:r>
            <a:r>
              <a:rPr lang="en-US" dirty="0" smtClean="0">
                <a:latin typeface="NikoshBAN" pitchFamily="2" charset="0"/>
                <a:ea typeface="Verdana" pitchFamily="34" charset="0"/>
                <a:cs typeface="NikoshBAN" pitchFamily="2" charset="0"/>
              </a:rPr>
              <a:t>।</a:t>
            </a:r>
            <a:endParaRPr lang="bn-IN" dirty="0" smtClean="0">
              <a:latin typeface="NikoshBAN" pitchFamily="2" charset="0"/>
              <a:ea typeface="Verdana" pitchFamily="34" charset="0"/>
              <a:cs typeface="NikoshBAN" pitchFamily="2" charset="0"/>
            </a:endParaRPr>
          </a:p>
          <a:p>
            <a:r>
              <a:rPr lang="en-US" dirty="0" smtClean="0">
                <a:latin typeface="NikoshBAN" pitchFamily="2" charset="0"/>
                <a:ea typeface="Verdana" pitchFamily="34" charset="0"/>
                <a:cs typeface="NikoshBAN" pitchFamily="2" charset="0"/>
              </a:rPr>
              <a:t> </a:t>
            </a:r>
          </a:p>
        </p:txBody>
      </p:sp>
      <p:grpSp>
        <p:nvGrpSpPr>
          <p:cNvPr id="22" name="Group 21"/>
          <p:cNvGrpSpPr/>
          <p:nvPr/>
        </p:nvGrpSpPr>
        <p:grpSpPr>
          <a:xfrm>
            <a:off x="0" y="152400"/>
            <a:ext cx="9144000" cy="7010400"/>
            <a:chOff x="0" y="0"/>
            <a:chExt cx="9144000" cy="7010400"/>
          </a:xfrm>
        </p:grpSpPr>
        <p:grpSp>
          <p:nvGrpSpPr>
            <p:cNvPr id="23" name="Group 24"/>
            <p:cNvGrpSpPr/>
            <p:nvPr/>
          </p:nvGrpSpPr>
          <p:grpSpPr>
            <a:xfrm>
              <a:off x="0" y="0"/>
              <a:ext cx="9144000" cy="762000"/>
              <a:chOff x="0" y="0"/>
              <a:chExt cx="9144000" cy="762000"/>
            </a:xfrm>
          </p:grpSpPr>
          <p:pic>
            <p:nvPicPr>
              <p:cNvPr id="36" name="Picture 3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7" name="Picture 3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8" name="Picture 3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4" name="Group 25"/>
            <p:cNvGrpSpPr/>
            <p:nvPr/>
          </p:nvGrpSpPr>
          <p:grpSpPr>
            <a:xfrm>
              <a:off x="0" y="6248400"/>
              <a:ext cx="9144000" cy="762000"/>
              <a:chOff x="0" y="0"/>
              <a:chExt cx="9144000" cy="762000"/>
            </a:xfrm>
          </p:grpSpPr>
          <p:pic>
            <p:nvPicPr>
              <p:cNvPr id="33" name="Picture 3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4" name="Picture 3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5" name="Picture 3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5" name="Group 29"/>
            <p:cNvGrpSpPr/>
            <p:nvPr/>
          </p:nvGrpSpPr>
          <p:grpSpPr>
            <a:xfrm rot="5400000">
              <a:off x="-2362200" y="3124200"/>
              <a:ext cx="5486400" cy="762000"/>
              <a:chOff x="0" y="0"/>
              <a:chExt cx="9144000" cy="762000"/>
            </a:xfrm>
          </p:grpSpPr>
          <p:pic>
            <p:nvPicPr>
              <p:cNvPr id="30" name="Picture 2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31" name="Picture 3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32" name="Picture 3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26" name="Group 33"/>
            <p:cNvGrpSpPr/>
            <p:nvPr/>
          </p:nvGrpSpPr>
          <p:grpSpPr>
            <a:xfrm rot="16200000">
              <a:off x="6019800" y="3124200"/>
              <a:ext cx="5486400" cy="762000"/>
              <a:chOff x="0" y="0"/>
              <a:chExt cx="9144000" cy="762000"/>
            </a:xfrm>
          </p:grpSpPr>
          <p:pic>
            <p:nvPicPr>
              <p:cNvPr id="27" name="Picture 2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28" name="Picture 2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29" name="Picture 2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39" name="Google Shape;102;p7"/>
          <p:cNvSpPr/>
          <p:nvPr/>
        </p:nvSpPr>
        <p:spPr>
          <a:xfrm>
            <a:off x="2133600" y="1371600"/>
            <a:ext cx="5126200" cy="1310800"/>
          </a:xfrm>
          <a:prstGeom prst="flowChartMerge">
            <a:avLst/>
          </a:prstGeom>
          <a:solidFill>
            <a:schemeClr val="bg2">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000" i="0" u="none" strike="noStrike" cap="none" dirty="0" err="1" smtClean="0">
                <a:solidFill>
                  <a:srgbClr val="9900FF"/>
                </a:solidFill>
                <a:latin typeface="NikoshBAN" pitchFamily="2" charset="0"/>
                <a:ea typeface="Arial"/>
                <a:cs typeface="NikoshBAN" pitchFamily="2" charset="0"/>
                <a:sym typeface="Arial"/>
              </a:rPr>
              <a:t>শিখন</a:t>
            </a:r>
            <a:r>
              <a:rPr lang="en-GB" sz="4000" i="0" u="none" strike="noStrike" cap="none" dirty="0" smtClean="0">
                <a:solidFill>
                  <a:srgbClr val="9900FF"/>
                </a:solidFill>
                <a:latin typeface="NikoshBAN" pitchFamily="2" charset="0"/>
                <a:ea typeface="Arial"/>
                <a:cs typeface="NikoshBAN" pitchFamily="2" charset="0"/>
                <a:sym typeface="Arial"/>
              </a:rPr>
              <a:t> </a:t>
            </a:r>
            <a:r>
              <a:rPr lang="en-GB" sz="4000" i="0" u="none" strike="noStrike" cap="none" dirty="0" err="1">
                <a:solidFill>
                  <a:srgbClr val="9900FF"/>
                </a:solidFill>
                <a:latin typeface="NikoshBAN" pitchFamily="2" charset="0"/>
                <a:ea typeface="Arial"/>
                <a:cs typeface="NikoshBAN" pitchFamily="2" charset="0"/>
                <a:sym typeface="Arial"/>
              </a:rPr>
              <a:t>ফল</a:t>
            </a:r>
            <a:endParaRPr sz="4000" i="0" u="none" strike="noStrike" cap="none">
              <a:solidFill>
                <a:srgbClr val="9900FF"/>
              </a:solidFill>
              <a:latin typeface="NikoshBAN" pitchFamily="2" charset="0"/>
              <a:ea typeface="Arial"/>
              <a:cs typeface="NikoshBAN" pitchFamily="2" charset="0"/>
              <a:sym typeface="Aria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400"/>
            <a:ext cx="9144000" cy="7010400"/>
            <a:chOff x="0" y="0"/>
            <a:chExt cx="9144000" cy="7010400"/>
          </a:xfrm>
        </p:grpSpPr>
        <p:grpSp>
          <p:nvGrpSpPr>
            <p:cNvPr id="3" name="Group 24"/>
            <p:cNvGrpSpPr/>
            <p:nvPr/>
          </p:nvGrpSpPr>
          <p:grpSpPr>
            <a:xfrm>
              <a:off x="0" y="0"/>
              <a:ext cx="9144000" cy="762000"/>
              <a:chOff x="0" y="0"/>
              <a:chExt cx="9144000" cy="762000"/>
            </a:xfrm>
          </p:grpSpPr>
          <p:pic>
            <p:nvPicPr>
              <p:cNvPr id="16" name="Picture 15"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7" name="Picture 16"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8" name="Picture 17"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4" name="Group 25"/>
            <p:cNvGrpSpPr/>
            <p:nvPr/>
          </p:nvGrpSpPr>
          <p:grpSpPr>
            <a:xfrm>
              <a:off x="0" y="6248400"/>
              <a:ext cx="9144000" cy="762000"/>
              <a:chOff x="0" y="0"/>
              <a:chExt cx="9144000" cy="762000"/>
            </a:xfrm>
          </p:grpSpPr>
          <p:pic>
            <p:nvPicPr>
              <p:cNvPr id="13" name="Picture 12"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4" name="Picture 13"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5" name="Picture 14"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5" name="Group 29"/>
            <p:cNvGrpSpPr/>
            <p:nvPr/>
          </p:nvGrpSpPr>
          <p:grpSpPr>
            <a:xfrm rot="5400000">
              <a:off x="-2362200" y="3124200"/>
              <a:ext cx="5486400" cy="762000"/>
              <a:chOff x="0" y="0"/>
              <a:chExt cx="9144000" cy="762000"/>
            </a:xfrm>
          </p:grpSpPr>
          <p:pic>
            <p:nvPicPr>
              <p:cNvPr id="10" name="Picture 9"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11" name="Picture 10"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12" name="Picture 11" descr="ফুল ৪.jpg"/>
              <p:cNvPicPr>
                <a:picLocks noChangeAspect="1"/>
              </p:cNvPicPr>
              <p:nvPr/>
            </p:nvPicPr>
            <p:blipFill>
              <a:blip r:embed="rId2" cstate="print"/>
              <a:stretch>
                <a:fillRect/>
              </a:stretch>
            </p:blipFill>
            <p:spPr>
              <a:xfrm>
                <a:off x="6096000" y="0"/>
                <a:ext cx="3048000" cy="762000"/>
              </a:xfrm>
              <a:prstGeom prst="rect">
                <a:avLst/>
              </a:prstGeom>
            </p:spPr>
          </p:pic>
        </p:grpSp>
        <p:grpSp>
          <p:nvGrpSpPr>
            <p:cNvPr id="6" name="Group 33"/>
            <p:cNvGrpSpPr/>
            <p:nvPr/>
          </p:nvGrpSpPr>
          <p:grpSpPr>
            <a:xfrm rot="16200000">
              <a:off x="6019800" y="3124200"/>
              <a:ext cx="5486400" cy="762000"/>
              <a:chOff x="0" y="0"/>
              <a:chExt cx="9144000" cy="762000"/>
            </a:xfrm>
          </p:grpSpPr>
          <p:pic>
            <p:nvPicPr>
              <p:cNvPr id="7" name="Picture 6" descr="ফুল ৪.jpg"/>
              <p:cNvPicPr>
                <a:picLocks noChangeAspect="1"/>
              </p:cNvPicPr>
              <p:nvPr/>
            </p:nvPicPr>
            <p:blipFill>
              <a:blip r:embed="rId2" cstate="print"/>
              <a:stretch>
                <a:fillRect/>
              </a:stretch>
            </p:blipFill>
            <p:spPr>
              <a:xfrm>
                <a:off x="0" y="0"/>
                <a:ext cx="3124200" cy="762000"/>
              </a:xfrm>
              <a:prstGeom prst="rect">
                <a:avLst/>
              </a:prstGeom>
            </p:spPr>
          </p:pic>
          <p:pic>
            <p:nvPicPr>
              <p:cNvPr id="8" name="Picture 7" descr="ফুল ৪.jpg"/>
              <p:cNvPicPr>
                <a:picLocks noChangeAspect="1"/>
              </p:cNvPicPr>
              <p:nvPr/>
            </p:nvPicPr>
            <p:blipFill>
              <a:blip r:embed="rId2" cstate="print"/>
              <a:stretch>
                <a:fillRect/>
              </a:stretch>
            </p:blipFill>
            <p:spPr>
              <a:xfrm>
                <a:off x="3124200" y="0"/>
                <a:ext cx="2971800" cy="762000"/>
              </a:xfrm>
              <a:prstGeom prst="rect">
                <a:avLst/>
              </a:prstGeom>
            </p:spPr>
          </p:pic>
          <p:pic>
            <p:nvPicPr>
              <p:cNvPr id="9" name="Picture 8" descr="ফুল ৪.jpg"/>
              <p:cNvPicPr>
                <a:picLocks noChangeAspect="1"/>
              </p:cNvPicPr>
              <p:nvPr/>
            </p:nvPicPr>
            <p:blipFill>
              <a:blip r:embed="rId2" cstate="print"/>
              <a:stretch>
                <a:fillRect/>
              </a:stretch>
            </p:blipFill>
            <p:spPr>
              <a:xfrm>
                <a:off x="6096000" y="0"/>
                <a:ext cx="3048000" cy="762000"/>
              </a:xfrm>
              <a:prstGeom prst="rect">
                <a:avLst/>
              </a:prstGeom>
            </p:spPr>
          </p:pic>
        </p:grpSp>
      </p:grpSp>
      <p:sp>
        <p:nvSpPr>
          <p:cNvPr id="19" name="TextBox 18"/>
          <p:cNvSpPr txBox="1"/>
          <p:nvPr/>
        </p:nvSpPr>
        <p:spPr>
          <a:xfrm>
            <a:off x="762000" y="914400"/>
            <a:ext cx="7620000" cy="5632311"/>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20" name="Google Shape;102;p7"/>
          <p:cNvSpPr/>
          <p:nvPr/>
        </p:nvSpPr>
        <p:spPr>
          <a:xfrm>
            <a:off x="1143000" y="1143000"/>
            <a:ext cx="6982700" cy="1295400"/>
          </a:xfrm>
          <a:prstGeom prst="flowChartMerge">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bn-IN" sz="4100" i="0" u="none" strike="noStrike" cap="none" dirty="0" smtClean="0">
                <a:solidFill>
                  <a:srgbClr val="9900FF"/>
                </a:solidFill>
                <a:latin typeface="NikoshBAN" pitchFamily="2" charset="0"/>
                <a:ea typeface="Arial"/>
                <a:cs typeface="NikoshBAN" pitchFamily="2" charset="0"/>
                <a:sym typeface="Arial"/>
              </a:rPr>
              <a:t>ঐতিহাসিক প্রেক্ষাপট </a:t>
            </a:r>
            <a:endParaRPr sz="4100" i="0" u="none" strike="noStrike" cap="none">
              <a:solidFill>
                <a:srgbClr val="9900FF"/>
              </a:solidFill>
              <a:latin typeface="NikoshBAN" pitchFamily="2" charset="0"/>
              <a:ea typeface="Arial"/>
              <a:cs typeface="NikoshBAN" pitchFamily="2" charset="0"/>
              <a:sym typeface="Arial"/>
            </a:endParaRPr>
          </a:p>
        </p:txBody>
      </p:sp>
      <p:sp>
        <p:nvSpPr>
          <p:cNvPr id="21" name="TextBox 20"/>
          <p:cNvSpPr txBox="1"/>
          <p:nvPr/>
        </p:nvSpPr>
        <p:spPr>
          <a:xfrm>
            <a:off x="838200" y="2514600"/>
            <a:ext cx="7467600" cy="3785652"/>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000" dirty="0" smtClean="0">
                <a:latin typeface="NikoshBAN" pitchFamily="2" charset="0"/>
                <a:cs typeface="NikoshBAN" pitchFamily="2" charset="0"/>
              </a:rPr>
              <a:t>১৯৪৭ সালে ব্রটিশ শাসনের অবসান ও পাকিস্তান রাষ্ট্রের জন্মলগ্নে পূর্ববাংলার জনগণ আশা পোষণ করছিল পৃথক রাষ্ট্র সৃষ্টির মধ্যদিয়ে রাষ্ট্রীয় অন্যান্য ক্ষেত্রের সাথে অর্থনৈতিক ক্ষেত্রেও বাঙালির আত্মনিয়ন্ত্রণাধিকার ও ন্যায্য অধিকার প্রতিষ্ঠিত হবে। কিন্তু পাকিস্তান রাষ্ট্রের সূচনালগ্ন থেকেই পশ্চিম পাকিস্তানি শাসক মহল পূর্ববাংলাকে তাদের উপনিবেশ হিসেবে ভাবতে থাকে এবং ঔপনিবেশিক কায়দায় শোষণ শুরু করে। গবেষকরা একে অভ্যন্তরীণ উপনিবেশ হিসেবে আখ্যা দেন। পূর্ববাংলার জনগণ রাজশ্ব আয়-ব্যায়, মূলধন গঠন ও বিনিয়োগ উন্নয়ন বাবদ ও উন্নয়ন প্রকল্প বৈদেশিক ঋণ ও সাহায্যর বন্টন এবং আমদানি-রপ্তানি প্রভৃতি ক্ষেত্রে শোষণের শিকার হতে থাকে।পশ্চিম পাকিস্তান কতৃক এরুপ শোষনমূলক নীতি অনুসরণের ফলে ১৯৬০ এর দশকে পাকিস্তানের উভয় অঞ্চলের মধ্যে অর্থনৈতিক বৈষম্য চরম আকার ধারণ করে। এরুপ শোষণের বিরুদ্ধে প্রতিবাদের মধ্য দিয়ে পুর্ববাংলায় জাতীয়তাবাদী আন্দোলন দানা বাধতে থাকে এবং এ আন্দোলন ক্রমে স্বাধীনতা আন্দোলনের রুপ গ্রহণ করে। যার সফল পরিণতি ১৯৭১ সালের মুক্তিযুক্ত ও নতুন রাষ্ট্র ‘বাংলাদেশ’। </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1386</Words>
  <Application>Microsoft Office PowerPoint</Application>
  <PresentationFormat>On-screen Show (4:3)</PresentationFormat>
  <Paragraphs>575</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RASEL</dc:creator>
  <cp:lastModifiedBy>jahid</cp:lastModifiedBy>
  <cp:revision>501</cp:revision>
  <dcterms:created xsi:type="dcterms:W3CDTF">2018-10-03T14:18:12Z</dcterms:created>
  <dcterms:modified xsi:type="dcterms:W3CDTF">2021-06-10T02:54:03Z</dcterms:modified>
</cp:coreProperties>
</file>