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0" r:id="rId10"/>
    <p:sldId id="294" r:id="rId11"/>
    <p:sldId id="295" r:id="rId12"/>
    <p:sldId id="296" r:id="rId13"/>
    <p:sldId id="297" r:id="rId14"/>
    <p:sldId id="281" r:id="rId15"/>
    <p:sldId id="306" r:id="rId16"/>
    <p:sldId id="283" r:id="rId17"/>
    <p:sldId id="305" r:id="rId18"/>
    <p:sldId id="299" r:id="rId19"/>
    <p:sldId id="289" r:id="rId20"/>
    <p:sldId id="301" r:id="rId21"/>
    <p:sldId id="285" r:id="rId22"/>
    <p:sldId id="302" r:id="rId23"/>
    <p:sldId id="284" r:id="rId24"/>
    <p:sldId id="267" r:id="rId25"/>
    <p:sldId id="269" r:id="rId26"/>
    <p:sldId id="291" r:id="rId27"/>
    <p:sldId id="292" r:id="rId28"/>
    <p:sldId id="270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1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0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2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3BEB-4A4F-4093-A04A-498FCB54D77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8507-5A46-4217-AC5F-0FD68710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4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15413" y="192887"/>
            <a:ext cx="240907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02421" y="1420486"/>
            <a:ext cx="6787156" cy="4106735"/>
            <a:chOff x="2702421" y="1420486"/>
            <a:chExt cx="6787156" cy="4106735"/>
          </a:xfrm>
        </p:grpSpPr>
        <p:sp>
          <p:nvSpPr>
            <p:cNvPr id="27" name="TextBox 26"/>
            <p:cNvSpPr txBox="1"/>
            <p:nvPr/>
          </p:nvSpPr>
          <p:spPr>
            <a:xfrm>
              <a:off x="2702421" y="1420486"/>
              <a:ext cx="67871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দৃষ্টি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প্রতিবন্ধীদের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en-US" sz="28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ব্রেইল</a:t>
              </a:r>
              <a:r>
                <a:rPr lang="en-US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287" y="2293766"/>
              <a:ext cx="3781425" cy="236017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037696" y="5004001"/>
              <a:ext cx="47011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দৃষ্টি</a:t>
              </a:r>
              <a:r>
                <a:rPr lang="en-US" sz="2800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প্রতিবন্ধীদের</a:t>
              </a:r>
              <a:r>
                <a:rPr lang="en-US" sz="2800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en-US" sz="2800" dirty="0" err="1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ব্রেইল</a:t>
              </a:r>
              <a:r>
                <a:rPr lang="en-US" sz="2800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2800" dirty="0" smtClean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1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93211" y="143214"/>
            <a:ext cx="285347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73709" y="1150678"/>
            <a:ext cx="9044581" cy="4172871"/>
            <a:chOff x="1573709" y="1150678"/>
            <a:chExt cx="9044581" cy="4172871"/>
          </a:xfrm>
        </p:grpSpPr>
        <p:sp>
          <p:nvSpPr>
            <p:cNvPr id="27" name="TextBox 26"/>
            <p:cNvSpPr txBox="1"/>
            <p:nvPr/>
          </p:nvSpPr>
          <p:spPr>
            <a:xfrm>
              <a:off x="1573709" y="1150678"/>
              <a:ext cx="90445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বাক্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‌-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প্রতিবন্ধীদের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en-US" sz="28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ইশারা</a:t>
              </a:r>
              <a:r>
                <a:rPr lang="en-US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843188" y="2102651"/>
              <a:ext cx="4353522" cy="3220898"/>
              <a:chOff x="8078390" y="1371722"/>
              <a:chExt cx="4353522" cy="322089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078390" y="4069400"/>
                <a:ext cx="435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</a:t>
                </a:r>
                <a:r>
                  <a:rPr lang="en-US" sz="2800" dirty="0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‌-</a:t>
                </a:r>
                <a:r>
                  <a:rPr lang="en-US" sz="2800" dirty="0" err="1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প্রতিবন্ধীদের</a:t>
                </a:r>
                <a:r>
                  <a:rPr lang="en-US" sz="2800" dirty="0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– </a:t>
                </a:r>
                <a:r>
                  <a:rPr lang="en-US" sz="2800" dirty="0" err="1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ইশারা</a:t>
                </a:r>
                <a:r>
                  <a:rPr lang="en-US" sz="2800" dirty="0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ভাষা</a:t>
                </a:r>
                <a:r>
                  <a:rPr lang="en-US" sz="2800" dirty="0" smtClean="0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n>
                    <a:solidFill>
                      <a:srgbClr val="0070C0"/>
                    </a:solidFill>
                  </a:ln>
                  <a:solidFill>
                    <a:srgbClr val="0070C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3182" y="1371722"/>
                <a:ext cx="3781425" cy="23633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666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75997" y="143214"/>
            <a:ext cx="381074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940" y="2223334"/>
            <a:ext cx="9638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চীনা,হিন্দি,ইংরেজি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হিস্পানি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আরবি,বাংলা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পর্তুগিজ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জার্মান,কোরিয়ান,ফরাসি,তামিল,তুর্কি,উর্দু,ফারসি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24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346" y="156833"/>
            <a:ext cx="370924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589" y="1434266"/>
            <a:ext cx="982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8510" y="3588862"/>
            <a:ext cx="10607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3464" y="2788563"/>
            <a:ext cx="409500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7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0925" y="257175"/>
            <a:ext cx="35165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বাংলাভাষী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04670"/>
              </p:ext>
            </p:extLst>
          </p:nvPr>
        </p:nvGraphicFramePr>
        <p:xfrm>
          <a:off x="795730" y="1477328"/>
          <a:ext cx="10526712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3356"/>
                <a:gridCol w="526335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রাজ্য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১৬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পশ্চিমবঙ্গ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ত্রিপুরা,আসাম,বিহার,ঝাড়খণ্ড,ওড়িশা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12193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7907" y="228600"/>
            <a:ext cx="328612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2220" y="1428751"/>
            <a:ext cx="3695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ইন্দো-ইউরোপীয়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চীনা-তিব্বতীয়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আফ্রিকীয়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সেমীয়-হেমীয়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দ্রাবিড়ীয়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অস্ট্রো-এশীয়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9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074" y="142875"/>
            <a:ext cx="367188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47153"/>
              </p:ext>
            </p:extLst>
          </p:nvPr>
        </p:nvGraphicFramePr>
        <p:xfrm>
          <a:off x="278605" y="753583"/>
          <a:ext cx="11756233" cy="4489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9545"/>
                <a:gridCol w="2821803"/>
                <a:gridCol w="2666747"/>
                <a:gridCol w="4148138"/>
              </a:tblGrid>
              <a:tr h="571035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পরিবারের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সদস্য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</a:tr>
              <a:tr h="15568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ইন্দো-ইউরোপীয়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ইউরোপ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মধ্য,দ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.-প.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এশিয়া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ইউরোপ,ভারত,নেপাল,শ্রীলঙ্কা,বাংলাদেশ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প্রভৃতি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ইংরেজি,জার্মান,ফরাসি,হিস্পানি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স্পেনীয়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),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পর্তুগিজ,রুশ,ফারসি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হিন্দি,নেপালি,সিং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হলি,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প্রভৃতি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</a:tr>
              <a:tr h="119044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চীনা-তিব্বতীয়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পূর্ব,দক্ষিণ-পূর্ব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এশিয়া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চীন,তিব্বত,বার্মা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মায়ানমার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চীনা,তিব্বতি,বর্মী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</a:tr>
              <a:tr h="76304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আফ্রিকীয়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পশ্চিম,মধ্য,দ.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ও দ.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আফ্রিকা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নাইজার,কঙ্গো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প্রভৃতি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সোয়াহিলি,খোসা,সহোনা,জুলু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207" marR="114207" marT="57104" marB="57104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5026" y="142875"/>
            <a:ext cx="367188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486"/>
              </p:ext>
            </p:extLst>
          </p:nvPr>
        </p:nvGraphicFramePr>
        <p:xfrm>
          <a:off x="546102" y="867728"/>
          <a:ext cx="11243741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787"/>
                <a:gridCol w="3514725"/>
                <a:gridCol w="3200400"/>
                <a:gridCol w="2545829"/>
              </a:tblGrid>
              <a:tr h="478803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858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সেমীয়-হেমীয়</a:t>
                      </a:r>
                      <a:endParaRPr lang="en-US" sz="28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আফ্রো-এশীয়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উ.আফ্রিকা,পূ.আফ্রিকা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আফ্রিকা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দক্ষিণ-পশ্চিম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এশিয়া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প্রাচ্য,মিশর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প্রভৃতি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আরবি,হিব্রু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858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দ্রাবিড়ীয়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ভারত,শ্রীলঙ্কা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তামিল,তেলেগু,কন্নড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মালয়ালম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85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অস্ট্রো-এশীয়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দক্ষিণ-পূর্ব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এশিয়া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ভিয়েতনাম,কম্বোডিয়া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</a:p>
                    <a:p>
                      <a:pPr algn="l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নিকোবার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দ্বীপপুঞ্জ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অঞ্চল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বিশেষ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মোন-খমের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মুন্ডা,নিকোবারীয়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7209" y="1157291"/>
            <a:ext cx="11149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অহমিয়া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আসাম,পশ্চিমবঙ্গ,অরুণাচল,মেঘালয়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ওড়িয়া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ওড়িশা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উড়িষ্যা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ধ্রুপদি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ক্লাসিক্যাল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ল্যাঙ্গুয়েজ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সংস্কৃত,তামিল,গ্রিক,ল্যাটিন,চীনা,আরবি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বৌদ্ধধর্মের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পবিত্রগ্রন্থ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ত্রিপিটকের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7074" y="128588"/>
            <a:ext cx="572928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2168" y="1718329"/>
            <a:ext cx="12004842" cy="3192829"/>
            <a:chOff x="221453" y="1246841"/>
            <a:chExt cx="12004842" cy="3192829"/>
          </a:xfrm>
        </p:grpSpPr>
        <p:grpSp>
          <p:nvGrpSpPr>
            <p:cNvPr id="5" name="Group 4"/>
            <p:cNvGrpSpPr/>
            <p:nvPr/>
          </p:nvGrpSpPr>
          <p:grpSpPr>
            <a:xfrm>
              <a:off x="318369" y="3066288"/>
              <a:ext cx="11604547" cy="645047"/>
              <a:chOff x="1398756" y="3734907"/>
              <a:chExt cx="7702381" cy="64504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398756" y="3759197"/>
                <a:ext cx="1519531" cy="5847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ইন্দো-ইউরোপীয়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64849" y="3795179"/>
                <a:ext cx="1400176" cy="5847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ভারতীয়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আর্য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69879" y="3734907"/>
                <a:ext cx="833252" cy="5847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প্রাকৃত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69544" y="3769758"/>
                <a:ext cx="1346365" cy="5847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ইন্দো-ইরানীয়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158162" y="3769758"/>
                <a:ext cx="942975" cy="5847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ight Arrow 3"/>
              <p:cNvSpPr/>
              <p:nvPr/>
            </p:nvSpPr>
            <p:spPr>
              <a:xfrm>
                <a:off x="2951607" y="3842629"/>
                <a:ext cx="392906" cy="369332"/>
              </a:xfrm>
              <a:prstGeom prst="righ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4765970" y="3877479"/>
                <a:ext cx="392906" cy="369332"/>
              </a:xfrm>
              <a:prstGeom prst="righ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6570999" y="3842629"/>
                <a:ext cx="392906" cy="369332"/>
              </a:xfrm>
              <a:prstGeom prst="righ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7765256" y="3812621"/>
                <a:ext cx="392906" cy="369332"/>
              </a:xfrm>
              <a:prstGeom prst="rightArrow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1453" y="1246841"/>
              <a:ext cx="11701463" cy="15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ইন্দো-ইউরোপীয়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ভাষা-পরিবারের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বহু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বিবর্তনের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পরিণত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বিবর্তনে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যেসব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হয়েছে,সেগুলো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হলোঃ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379" y="3854895"/>
              <a:ext cx="119229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আনুমানিক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হাজার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ভারতীয়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08541" y="119567"/>
            <a:ext cx="35578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176"/>
            <a:ext cx="12192000" cy="3427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6062" y="1146428"/>
            <a:ext cx="9401893" cy="2868359"/>
          </a:xfrm>
          <a:prstGeom prst="rect">
            <a:avLst/>
          </a:prstGeom>
          <a:noFill/>
        </p:spPr>
        <p:txBody>
          <a:bodyPr wrap="square" rtlCol="0" anchor="ctr">
            <a:prstTxWarp prst="textWave1">
              <a:avLst/>
            </a:prstTxWarp>
            <a:spAutoFit/>
          </a:bodyPr>
          <a:lstStyle/>
          <a:p>
            <a:r>
              <a:rPr lang="en-US" sz="9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15598" y="119567"/>
            <a:ext cx="494371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0841" y="1140781"/>
            <a:ext cx="11005429" cy="5616315"/>
            <a:chOff x="600841" y="1140781"/>
            <a:chExt cx="11005429" cy="5616315"/>
          </a:xfrm>
        </p:grpSpPr>
        <p:sp>
          <p:nvSpPr>
            <p:cNvPr id="6" name="Rectangle 5"/>
            <p:cNvSpPr/>
            <p:nvPr/>
          </p:nvSpPr>
          <p:spPr>
            <a:xfrm>
              <a:off x="600841" y="5187436"/>
              <a:ext cx="1097267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লিখিত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রূপের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প্রাচীনতম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নিদর্শন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চর্যাপদ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’।</a:t>
              </a:r>
            </a:p>
            <a:p>
              <a:pPr algn="ctr"/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১৯০৭ খ্রিস্টাব্দে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মহামহোপাধ্যা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হরপ্রসাদ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স্ত্রী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নেপালের রাজদরবারের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গ্রন্থশালা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থেকে চর্যার একটি খণ্ডিত পুঁথি উদ্ধার করেন।</a:t>
              </a:r>
              <a:r>
                <a:rPr lang="en-US" sz="32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561" y="1140781"/>
              <a:ext cx="2481709" cy="3810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41" y="1140781"/>
              <a:ext cx="2871021" cy="381612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310" y="1140781"/>
              <a:ext cx="3810000" cy="3810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6521" y="1122509"/>
            <a:ext cx="11000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স্বাতন্ত্র্য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ভাষা,পাঁচশো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ভাষা,এমনকি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উনিশ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2357" y="254990"/>
            <a:ext cx="406836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স্বাতন্ত্র্য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3918" y="2692169"/>
            <a:ext cx="1925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উপভাষাঃ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166" y="3468546"/>
            <a:ext cx="11101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এলাকাভেদে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7615" y="1355120"/>
            <a:ext cx="10745393" cy="3136068"/>
            <a:chOff x="937615" y="1355120"/>
            <a:chExt cx="10745393" cy="3136068"/>
          </a:xfrm>
        </p:grpSpPr>
        <p:sp>
          <p:nvSpPr>
            <p:cNvPr id="9" name="TextBox 8"/>
            <p:cNvSpPr txBox="1"/>
            <p:nvPr/>
          </p:nvSpPr>
          <p:spPr>
            <a:xfrm>
              <a:off x="937615" y="2736862"/>
              <a:ext cx="103167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প্রায়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আড়াই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হাজার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আগে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উপমহাদেশের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ব্রাহ্মী</a:t>
              </a:r>
              <a:r>
                <a:rPr lang="en-US" sz="36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লিপির</a:t>
              </a:r>
              <a:r>
                <a:rPr lang="en-US" sz="36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ব্রাহ্মী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লিপির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পূর্ব-ভারতীয়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শাখা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শতক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নাগাদ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কুটিল</a:t>
              </a:r>
              <a:r>
                <a:rPr lang="en-US" sz="36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লিপি</a:t>
              </a:r>
              <a:r>
                <a:rPr lang="en-US" sz="36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লিপি</a:t>
              </a:r>
              <a:r>
                <a:rPr lang="en-US" sz="3600" dirty="0" smtClean="0">
                  <a:solidFill>
                    <a:srgbClr val="0070C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কুটিল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লিপির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বিবর্তিত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রূপ</a:t>
              </a:r>
              <a:r>
                <a:rPr lang="en-US" sz="3600" dirty="0" smtClean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7615" y="1355120"/>
              <a:ext cx="107453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নিজস্ব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লিপি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লিপির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লিপি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লিপিতে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বর্ণের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৫০টি- </a:t>
              </a:r>
              <a:r>
                <a:rPr lang="en-US" sz="36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স্বরবর্ণ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১১টি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ব্যঞ্জনবর্ণ</a:t>
              </a:r>
              <a:r>
                <a: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৩৯টি।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52267" y="74581"/>
            <a:ext cx="448746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1965" y="982214"/>
            <a:ext cx="11168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অহমিয়া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আসাম,পশ্চিমবঙ্গ,অরুণাচল,মেঘালয়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বোড়ো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ভারত,নেপাল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বোড়ো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মণিপুর,আসাম,ত্রিপুরা,বাংলাদেশ,মায়ানমার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ভাষাও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লিপিতে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মৈথিলি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বিহার,নেপালের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তরাই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লিপিতে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সরকারিভাবে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দাপ্তরিক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3698" y="74581"/>
            <a:ext cx="4444601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5465" y="117881"/>
            <a:ext cx="48187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56965"/>
            <a:ext cx="12192000" cy="691496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5111" y="1109367"/>
            <a:ext cx="11141777" cy="3182125"/>
            <a:chOff x="602548" y="1387190"/>
            <a:chExt cx="11141777" cy="3182125"/>
          </a:xfrm>
        </p:grpSpPr>
        <p:sp>
          <p:nvSpPr>
            <p:cNvPr id="9" name="TextBox 8"/>
            <p:cNvSpPr txBox="1"/>
            <p:nvPr/>
          </p:nvSpPr>
          <p:spPr>
            <a:xfrm>
              <a:off x="602548" y="1387190"/>
              <a:ext cx="81817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দল-১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2548" y="2280629"/>
              <a:ext cx="106845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দল-২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ইন্দো-ইউরোপীয়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সদস্যগুলোর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তালিকাবদ্ধ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2548" y="3077352"/>
              <a:ext cx="99820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দল-৩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বাংলাভাষী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2548" y="3922984"/>
              <a:ext cx="1114177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দল-৪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বিবর্তনের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যেসব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অতিক্রম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করেছে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প্রবাহচিত্রে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দেখাও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5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4487" y="-13126"/>
            <a:ext cx="699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444" y="576103"/>
            <a:ext cx="6915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ইন্দ্রিয়ের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জিভ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4444" y="1591741"/>
            <a:ext cx="419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487" y="2158993"/>
            <a:ext cx="7866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ব্রেইল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487" y="3601249"/>
            <a:ext cx="8907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	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	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ঘ.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4444" y="3082126"/>
            <a:ext cx="220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খ.দৃষ্টি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4444" y="4691593"/>
            <a:ext cx="260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৩০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9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185" y="201005"/>
            <a:ext cx="8521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	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	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35185" y="992175"/>
            <a:ext cx="2213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৬ষ্ঠ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185" y="1666547"/>
            <a:ext cx="10007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ইন্দো-ইউরোপীয়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আফ্রিকীয়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দ্রাবিড়ীয়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ইন্দো-ইরানীয়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185" y="3236208"/>
            <a:ext cx="853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ধ্রুপদি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ও গ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185" y="2697599"/>
            <a:ext cx="5891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ইন্দো-ইরানীয়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3603" y="4313426"/>
            <a:ext cx="4330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3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3945" y="1038202"/>
            <a:ext cx="63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পূর্ব-ভারতীয়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3945" y="1669143"/>
            <a:ext cx="10264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মহাভারতে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চর্যাপদে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বৈষ্ণবপদাবলিতে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মঙ্গলকাব্যে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945" y="3198113"/>
            <a:ext cx="6915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45" y="4217405"/>
            <a:ext cx="454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3945" y="5524925"/>
            <a:ext cx="227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945" y="53748"/>
            <a:ext cx="927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কেন্তুম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পূর্ব-ভারতীয়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দ্রাবিড়ীয়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945" y="4653516"/>
            <a:ext cx="8138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দাপ্তরিক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ক.কেরালা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খ.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ওড়িশা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গ.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ঘ.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হরিয়ানা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3945" y="2715836"/>
            <a:ext cx="3563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চর্যাপদে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080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4747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401" y="2261733"/>
            <a:ext cx="955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চর্যাপদ’র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892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3611" y="1379369"/>
            <a:ext cx="926632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700" b="1" dirty="0" smtClean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b="1" dirty="0">
              <a:ln w="381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82" y="785132"/>
            <a:ext cx="1890782" cy="1929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3973" y="296323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মিহির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mrbarua</a:t>
            </a:r>
            <a:r>
              <a:rPr lang="en-US" sz="2400" b="1" dirty="0" smtClean="0">
                <a:cs typeface="NikoshBAN" panose="02000000000000000000" pitchFamily="2" charset="0"/>
              </a:rPr>
              <a:t>80@gmail.com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2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122" y="160259"/>
            <a:ext cx="64588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9550" y="1635115"/>
            <a:ext cx="5229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নির্মিতি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০১/০৬/২০২১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9" y="1300162"/>
            <a:ext cx="3894407" cy="4886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9730" y="182137"/>
            <a:ext cx="61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গ্রন্থটি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64" y="1244599"/>
            <a:ext cx="2846898" cy="4073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2320" y="5564706"/>
            <a:ext cx="395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প্রাচীনতম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লিখিতরূপ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14095"/>
          <a:stretch/>
        </p:blipFill>
        <p:spPr>
          <a:xfrm rot="5400000">
            <a:off x="738163" y="1526152"/>
            <a:ext cx="4408764" cy="3510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537" y="5564706"/>
            <a:ext cx="408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4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1987" y="308349"/>
            <a:ext cx="324802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952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4413" y="2156710"/>
            <a:ext cx="59496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2290" y="265112"/>
            <a:ext cx="464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9252" y="1574194"/>
            <a:ext cx="6956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Tx/>
              <a:buAutoNum type="arabicPeriod"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AutoNum type="arabicPeriod"/>
            </a:pP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81512" y="358598"/>
            <a:ext cx="32289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0826" y="1673253"/>
            <a:ext cx="68963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গলনালি,মুখবিবর,কণ্ঠ,জিভ,তালু,দাঁত,নাক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14095"/>
          <a:stretch/>
        </p:blipFill>
        <p:spPr>
          <a:xfrm rot="5400000">
            <a:off x="308786" y="2088368"/>
            <a:ext cx="4073254" cy="32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6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70" y="33802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54526" y="135541"/>
            <a:ext cx="36821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9881" y="1464604"/>
            <a:ext cx="941144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ছাপার,সেইসঙ্গে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29200" y="2939582"/>
            <a:ext cx="2133600" cy="3078104"/>
            <a:chOff x="234703" y="1845171"/>
            <a:chExt cx="2133600" cy="3078104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03" y="1845171"/>
              <a:ext cx="2133600" cy="3078104"/>
              <a:chOff x="316707" y="1515466"/>
              <a:chExt cx="2133600" cy="307810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16707" y="1515466"/>
                <a:ext cx="213360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6707" y="2352233"/>
                <a:ext cx="213360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শোনা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16707" y="4070350"/>
                <a:ext cx="213360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16707" y="3209777"/>
                <a:ext cx="213360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ছাপা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2" name="Down Arrow 31"/>
            <p:cNvSpPr/>
            <p:nvPr/>
          </p:nvSpPr>
          <p:spPr>
            <a:xfrm>
              <a:off x="1195687" y="2398655"/>
              <a:ext cx="185738" cy="2371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208634" y="3239043"/>
              <a:ext cx="185738" cy="2371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1209974" y="4094972"/>
              <a:ext cx="185738" cy="2371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63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925</Words>
  <Application>Microsoft Office PowerPoint</Application>
  <PresentationFormat>Widescreen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</dc:creator>
  <cp:lastModifiedBy>cv</cp:lastModifiedBy>
  <cp:revision>232</cp:revision>
  <dcterms:created xsi:type="dcterms:W3CDTF">2020-10-04T17:24:02Z</dcterms:created>
  <dcterms:modified xsi:type="dcterms:W3CDTF">2021-06-09T18:15:14Z</dcterms:modified>
</cp:coreProperties>
</file>