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32"/>
  </p:notesMasterIdLst>
  <p:sldIdLst>
    <p:sldId id="256" r:id="rId2"/>
    <p:sldId id="289" r:id="rId3"/>
    <p:sldId id="261" r:id="rId4"/>
    <p:sldId id="262" r:id="rId5"/>
    <p:sldId id="290" r:id="rId6"/>
    <p:sldId id="273" r:id="rId7"/>
    <p:sldId id="266" r:id="rId8"/>
    <p:sldId id="269" r:id="rId9"/>
    <p:sldId id="276" r:id="rId10"/>
    <p:sldId id="267" r:id="rId11"/>
    <p:sldId id="271" r:id="rId12"/>
    <p:sldId id="274" r:id="rId13"/>
    <p:sldId id="268" r:id="rId14"/>
    <p:sldId id="275" r:id="rId15"/>
    <p:sldId id="279" r:id="rId16"/>
    <p:sldId id="278" r:id="rId17"/>
    <p:sldId id="277" r:id="rId18"/>
    <p:sldId id="284" r:id="rId19"/>
    <p:sldId id="280" r:id="rId20"/>
    <p:sldId id="285" r:id="rId21"/>
    <p:sldId id="283" r:id="rId22"/>
    <p:sldId id="281" r:id="rId23"/>
    <p:sldId id="286" r:id="rId24"/>
    <p:sldId id="282" r:id="rId25"/>
    <p:sldId id="287" r:id="rId26"/>
    <p:sldId id="272" r:id="rId27"/>
    <p:sldId id="291" r:id="rId28"/>
    <p:sldId id="288" r:id="rId29"/>
    <p:sldId id="270"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3E12E99-A5C5-48F0-BCA4-1A1C97ED7574}">
          <p14:sldIdLst>
            <p14:sldId id="256"/>
            <p14:sldId id="289"/>
            <p14:sldId id="261"/>
            <p14:sldId id="262"/>
            <p14:sldId id="290"/>
            <p14:sldId id="273"/>
            <p14:sldId id="266"/>
            <p14:sldId id="269"/>
            <p14:sldId id="276"/>
            <p14:sldId id="267"/>
            <p14:sldId id="271"/>
            <p14:sldId id="274"/>
            <p14:sldId id="268"/>
            <p14:sldId id="275"/>
            <p14:sldId id="279"/>
            <p14:sldId id="278"/>
            <p14:sldId id="277"/>
            <p14:sldId id="284"/>
            <p14:sldId id="280"/>
            <p14:sldId id="285"/>
            <p14:sldId id="283"/>
            <p14:sldId id="281"/>
            <p14:sldId id="286"/>
            <p14:sldId id="282"/>
            <p14:sldId id="287"/>
            <p14:sldId id="272"/>
            <p14:sldId id="291"/>
            <p14:sldId id="288"/>
            <p14:sldId id="270"/>
            <p14:sldId id="2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1E74"/>
    <a:srgbClr val="FF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6" d="100"/>
          <a:sy n="66" d="100"/>
        </p:scale>
        <p:origin x="96" y="10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9E461-3ED8-4D80-9996-5045262EFD83}" type="datetimeFigureOut">
              <a:rPr lang="en-GB" smtClean="0"/>
              <a:pPr/>
              <a:t>08/06/2021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0426C-257D-4E01-BDEE-86162881DF3A}" type="slidenum">
              <a:rPr lang="en-GB" smtClean="0"/>
              <a:pPr/>
              <a:t>‹#›</a:t>
            </a:fld>
            <a:endParaRPr lang="en-GB"/>
          </a:p>
        </p:txBody>
      </p:sp>
    </p:spTree>
    <p:extLst>
      <p:ext uri="{BB962C8B-B14F-4D97-AF65-F5344CB8AC3E}">
        <p14:creationId xmlns:p14="http://schemas.microsoft.com/office/powerpoint/2010/main" val="411713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30426C-257D-4E01-BDEE-86162881DF3A}" type="slidenum">
              <a:rPr lang="en-GB" smtClean="0"/>
              <a:pPr/>
              <a:t>10</a:t>
            </a:fld>
            <a:endParaRPr lang="en-GB"/>
          </a:p>
        </p:txBody>
      </p:sp>
    </p:spTree>
    <p:extLst>
      <p:ext uri="{BB962C8B-B14F-4D97-AF65-F5344CB8AC3E}">
        <p14:creationId xmlns:p14="http://schemas.microsoft.com/office/powerpoint/2010/main" val="146432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CB7B01-5A10-4FC3-9FAF-65B2DE70798A}" type="datetimeFigureOut">
              <a:rPr lang="en-GB" smtClean="0"/>
              <a:pPr/>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2E098-F107-480A-9744-D15FCDFF5750}" type="slidenum">
              <a:rPr lang="en-GB" smtClean="0"/>
              <a:pPr/>
              <a:t>‹#›</a:t>
            </a:fld>
            <a:endParaRPr lang="en-GB"/>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34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B7B01-5A10-4FC3-9FAF-65B2DE70798A}" type="datetimeFigureOut">
              <a:rPr lang="en-GB" smtClean="0"/>
              <a:pPr/>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2E098-F107-480A-9744-D15FCDFF5750}" type="slidenum">
              <a:rPr lang="en-GB" smtClean="0"/>
              <a:pPr/>
              <a:t>‹#›</a:t>
            </a:fld>
            <a:endParaRPr lang="en-GB"/>
          </a:p>
        </p:txBody>
      </p:sp>
    </p:spTree>
    <p:extLst>
      <p:ext uri="{BB962C8B-B14F-4D97-AF65-F5344CB8AC3E}">
        <p14:creationId xmlns:p14="http://schemas.microsoft.com/office/powerpoint/2010/main" val="233585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B7B01-5A10-4FC3-9FAF-65B2DE70798A}" type="datetimeFigureOut">
              <a:rPr lang="en-GB" smtClean="0"/>
              <a:pPr/>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2E098-F107-480A-9744-D15FCDFF5750}" type="slidenum">
              <a:rPr lang="en-GB" smtClean="0"/>
              <a:pPr/>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88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B7B01-5A10-4FC3-9FAF-65B2DE70798A}" type="datetimeFigureOut">
              <a:rPr lang="en-GB" smtClean="0"/>
              <a:pPr/>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2E098-F107-480A-9744-D15FCDFF5750}" type="slidenum">
              <a:rPr lang="en-GB" smtClean="0"/>
              <a:pPr/>
              <a:t>‹#›</a:t>
            </a:fld>
            <a:endParaRPr lang="en-GB"/>
          </a:p>
        </p:txBody>
      </p:sp>
    </p:spTree>
    <p:extLst>
      <p:ext uri="{BB962C8B-B14F-4D97-AF65-F5344CB8AC3E}">
        <p14:creationId xmlns:p14="http://schemas.microsoft.com/office/powerpoint/2010/main" val="58825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B7B01-5A10-4FC3-9FAF-65B2DE70798A}" type="datetimeFigureOut">
              <a:rPr lang="en-GB" smtClean="0"/>
              <a:pPr/>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2E098-F107-480A-9744-D15FCDFF5750}" type="slidenum">
              <a:rPr lang="en-GB" smtClean="0"/>
              <a:pPr/>
              <a:t>‹#›</a:t>
            </a:fld>
            <a:endParaRPr lang="en-GB"/>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22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CB7B01-5A10-4FC3-9FAF-65B2DE70798A}" type="datetimeFigureOut">
              <a:rPr lang="en-GB" smtClean="0"/>
              <a:pPr/>
              <a:t>08/06/2021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12E098-F107-480A-9744-D15FCDFF5750}" type="slidenum">
              <a:rPr lang="en-GB" smtClean="0"/>
              <a:pPr/>
              <a:t>‹#›</a:t>
            </a:fld>
            <a:endParaRPr lang="en-GB"/>
          </a:p>
        </p:txBody>
      </p:sp>
    </p:spTree>
    <p:extLst>
      <p:ext uri="{BB962C8B-B14F-4D97-AF65-F5344CB8AC3E}">
        <p14:creationId xmlns:p14="http://schemas.microsoft.com/office/powerpoint/2010/main" val="413107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CB7B01-5A10-4FC3-9FAF-65B2DE70798A}" type="datetimeFigureOut">
              <a:rPr lang="en-GB" smtClean="0"/>
              <a:pPr/>
              <a:t>08/06/2021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12E098-F107-480A-9744-D15FCDFF5750}" type="slidenum">
              <a:rPr lang="en-GB" smtClean="0"/>
              <a:pPr/>
              <a:t>‹#›</a:t>
            </a:fld>
            <a:endParaRPr lang="en-GB"/>
          </a:p>
        </p:txBody>
      </p:sp>
    </p:spTree>
    <p:extLst>
      <p:ext uri="{BB962C8B-B14F-4D97-AF65-F5344CB8AC3E}">
        <p14:creationId xmlns:p14="http://schemas.microsoft.com/office/powerpoint/2010/main" val="156509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CB7B01-5A10-4FC3-9FAF-65B2DE70798A}" type="datetimeFigureOut">
              <a:rPr lang="en-GB" smtClean="0"/>
              <a:pPr/>
              <a:t>08/06/2021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12E098-F107-480A-9744-D15FCDFF5750}" type="slidenum">
              <a:rPr lang="en-GB" smtClean="0"/>
              <a:pPr/>
              <a:t>‹#›</a:t>
            </a:fld>
            <a:endParaRPr lang="en-GB"/>
          </a:p>
        </p:txBody>
      </p:sp>
    </p:spTree>
    <p:extLst>
      <p:ext uri="{BB962C8B-B14F-4D97-AF65-F5344CB8AC3E}">
        <p14:creationId xmlns:p14="http://schemas.microsoft.com/office/powerpoint/2010/main" val="38429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B7B01-5A10-4FC3-9FAF-65B2DE70798A}" type="datetimeFigureOut">
              <a:rPr lang="en-GB" smtClean="0"/>
              <a:pPr/>
              <a:t>08/06/2021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12E098-F107-480A-9744-D15FCDFF5750}" type="slidenum">
              <a:rPr lang="en-GB" smtClean="0"/>
              <a:pPr/>
              <a:t>‹#›</a:t>
            </a:fld>
            <a:endParaRPr lang="en-GB"/>
          </a:p>
        </p:txBody>
      </p:sp>
    </p:spTree>
    <p:extLst>
      <p:ext uri="{BB962C8B-B14F-4D97-AF65-F5344CB8AC3E}">
        <p14:creationId xmlns:p14="http://schemas.microsoft.com/office/powerpoint/2010/main" val="319973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B7B01-5A10-4FC3-9FAF-65B2DE70798A}" type="datetimeFigureOut">
              <a:rPr lang="en-GB" smtClean="0"/>
              <a:pPr/>
              <a:t>08/06/2021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12E098-F107-480A-9744-D15FCDFF5750}" type="slidenum">
              <a:rPr lang="en-GB" smtClean="0"/>
              <a:pPr/>
              <a:t>‹#›</a:t>
            </a:fld>
            <a:endParaRPr lang="en-GB"/>
          </a:p>
        </p:txBody>
      </p:sp>
    </p:spTree>
    <p:extLst>
      <p:ext uri="{BB962C8B-B14F-4D97-AF65-F5344CB8AC3E}">
        <p14:creationId xmlns:p14="http://schemas.microsoft.com/office/powerpoint/2010/main" val="135289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B7B01-5A10-4FC3-9FAF-65B2DE70798A}" type="datetimeFigureOut">
              <a:rPr lang="en-GB" smtClean="0"/>
              <a:pPr/>
              <a:t>08/06/2021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12E098-F107-480A-9744-D15FCDFF5750}" type="slidenum">
              <a:rPr lang="en-GB" smtClean="0"/>
              <a:pPr/>
              <a:t>‹#›</a:t>
            </a:fld>
            <a:endParaRPr lang="en-GB"/>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10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FCB7B01-5A10-4FC3-9FAF-65B2DE70798A}" type="datetimeFigureOut">
              <a:rPr lang="en-GB" smtClean="0"/>
              <a:pPr/>
              <a:t>08/06/2021</a:t>
            </a:fld>
            <a:endParaRPr lang="en-GB"/>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GB"/>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512E098-F107-480A-9744-D15FCDFF5750}" type="slidenum">
              <a:rPr lang="en-GB" smtClean="0"/>
              <a:pPr/>
              <a:t>‹#›</a:t>
            </a:fld>
            <a:endParaRPr lang="en-GB"/>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50720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152400"/>
            <a:ext cx="7162800" cy="2600712"/>
          </a:xfrm>
          <a:prstGeom prst="rect">
            <a:avLst/>
          </a:prstGeom>
          <a:solidFill>
            <a:srgbClr val="92D050"/>
          </a:solidFill>
          <a:ln>
            <a:solidFill>
              <a:srgbClr val="FF0000"/>
            </a:solidFill>
          </a:ln>
          <a:effectLst>
            <a:glow rad="228600">
              <a:schemeClr val="accent2">
                <a:satMod val="175000"/>
                <a:alpha val="40000"/>
              </a:schemeClr>
            </a:glow>
          </a:effectLst>
        </p:spPr>
        <p:txBody>
          <a:bodyPr wrap="square" rtlCol="0">
            <a:spAutoFit/>
          </a:bodyPr>
          <a:lstStyle/>
          <a:p>
            <a:pPr algn="ctr"/>
            <a:endParaRPr lang="bn-BD" sz="4800" dirty="0" smtClean="0">
              <a:latin typeface="NikoshBAN" pitchFamily="2" charset="0"/>
              <a:cs typeface="NikoshBAN" pitchFamily="2" charset="0"/>
            </a:endParaRPr>
          </a:p>
          <a:p>
            <a:pPr algn="ctr"/>
            <a:r>
              <a:rPr lang="bn-BD" sz="4800" dirty="0" smtClean="0">
                <a:latin typeface="NikoshBAN" pitchFamily="2" charset="0"/>
                <a:cs typeface="NikoshBAN" pitchFamily="2" charset="0"/>
              </a:rPr>
              <a:t> </a:t>
            </a:r>
            <a:r>
              <a:rPr lang="bn-BD" sz="11500" dirty="0" smtClean="0">
                <a:latin typeface="NikoshBAN" pitchFamily="2" charset="0"/>
                <a:cs typeface="NikoshBAN" pitchFamily="2" charset="0"/>
              </a:rPr>
              <a:t>স্বাগতম</a:t>
            </a:r>
            <a:endParaRPr lang="en-US" sz="8800" dirty="0">
              <a:latin typeface="NikoshBAN" pitchFamily="2" charset="0"/>
              <a:cs typeface="NikoshBAN" pitchFamily="2" charset="0"/>
            </a:endParaRPr>
          </a:p>
        </p:txBody>
      </p:sp>
      <p:pic>
        <p:nvPicPr>
          <p:cNvPr id="6" name="Picture 2" descr="E:\Images\Flowers\China-Valentines-Day-Romantic-Gift-Simulation-Artificial-Rose-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62555" y="-342398"/>
            <a:ext cx="4104890" cy="10363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64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33600"/>
            <a:ext cx="10515600" cy="4457700"/>
          </a:xfrm>
          <a:prstGeom prst="rect">
            <a:avLst/>
          </a:prstGeom>
        </p:spPr>
      </p:pic>
      <p:sp>
        <p:nvSpPr>
          <p:cNvPr id="3" name="TextBox 2"/>
          <p:cNvSpPr txBox="1"/>
          <p:nvPr/>
        </p:nvSpPr>
        <p:spPr>
          <a:xfrm>
            <a:off x="3124200" y="247739"/>
            <a:ext cx="6781800" cy="1446550"/>
          </a:xfrm>
          <a:prstGeom prst="rect">
            <a:avLst/>
          </a:prstGeom>
          <a:solidFill>
            <a:schemeClr val="accent3">
              <a:lumMod val="40000"/>
              <a:lumOff val="60000"/>
            </a:schemeClr>
          </a:solidFill>
          <a:ln w="57150">
            <a:solidFill>
              <a:srgbClr val="FF00FF"/>
            </a:solidFill>
          </a:ln>
        </p:spPr>
        <p:txBody>
          <a:bodyPr wrap="square" rtlCol="0">
            <a:spAutoFit/>
          </a:bodyPr>
          <a:lstStyle/>
          <a:p>
            <a:pPr algn="ctr"/>
            <a:r>
              <a:rPr lang="bn-BD" sz="3600" dirty="0" smtClean="0">
                <a:solidFill>
                  <a:srgbClr val="002060"/>
                </a:solidFill>
                <a:latin typeface="NikoshBAN" panose="02000000000000000000" pitchFamily="2" charset="0"/>
                <a:cs typeface="NikoshBAN" panose="02000000000000000000" pitchFamily="2" charset="0"/>
              </a:rPr>
              <a:t>  </a:t>
            </a:r>
            <a:r>
              <a:rPr lang="bn-IN" sz="8800" dirty="0" smtClean="0">
                <a:solidFill>
                  <a:srgbClr val="002060"/>
                </a:solidFill>
                <a:latin typeface="NikoshBAN" panose="02000000000000000000" pitchFamily="2" charset="0"/>
                <a:cs typeface="NikoshBAN" panose="02000000000000000000" pitchFamily="2" charset="0"/>
              </a:rPr>
              <a:t>২য় প্রস্তাবনা</a:t>
            </a:r>
            <a:endParaRPr lang="en-GB" sz="8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18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381000"/>
            <a:ext cx="5410200" cy="1015663"/>
          </a:xfrm>
          <a:prstGeom prst="rect">
            <a:avLst/>
          </a:prstGeom>
          <a:solidFill>
            <a:schemeClr val="accent3">
              <a:lumMod val="40000"/>
              <a:lumOff val="60000"/>
            </a:schemeClr>
          </a:solidFill>
          <a:ln w="57150">
            <a:solidFill>
              <a:srgbClr val="FF00FF"/>
            </a:solidFill>
          </a:ln>
        </p:spPr>
        <p:txBody>
          <a:bodyPr wrap="square" rtlCol="0">
            <a:spAutoFit/>
          </a:bodyPr>
          <a:lstStyle/>
          <a:p>
            <a:pPr algn="ctr"/>
            <a:r>
              <a:rPr lang="bn-BD" sz="4000" dirty="0" smtClean="0">
                <a:solidFill>
                  <a:srgbClr val="002060"/>
                </a:solidFill>
                <a:latin typeface="NikoshBAN" panose="02000000000000000000" pitchFamily="2" charset="0"/>
                <a:cs typeface="NikoshBAN" panose="02000000000000000000" pitchFamily="2" charset="0"/>
              </a:rPr>
              <a:t>    </a:t>
            </a:r>
            <a:r>
              <a:rPr lang="bn-IN" sz="4400" dirty="0" smtClean="0">
                <a:solidFill>
                  <a:srgbClr val="002060"/>
                </a:solidFill>
                <a:latin typeface="NikoshBAN" panose="02000000000000000000" pitchFamily="2" charset="0"/>
                <a:cs typeface="NikoshBAN" panose="02000000000000000000" pitchFamily="2" charset="0"/>
              </a:rPr>
              <a:t>২য়</a:t>
            </a:r>
            <a:r>
              <a:rPr lang="bn-IN" sz="6000" dirty="0" smtClean="0">
                <a:solidFill>
                  <a:srgbClr val="002060"/>
                </a:solidFill>
                <a:latin typeface="NikoshBAN" panose="02000000000000000000" pitchFamily="2" charset="0"/>
                <a:cs typeface="NikoshBAN" panose="02000000000000000000" pitchFamily="2" charset="0"/>
              </a:rPr>
              <a:t> </a:t>
            </a:r>
            <a:r>
              <a:rPr lang="bn-IN" sz="4400" dirty="0" smtClean="0">
                <a:solidFill>
                  <a:srgbClr val="002060"/>
                </a:solidFill>
                <a:latin typeface="NikoshBAN" panose="02000000000000000000" pitchFamily="2" charset="0"/>
                <a:cs typeface="NikoshBAN" panose="02000000000000000000" pitchFamily="2" charset="0"/>
              </a:rPr>
              <a:t>প্রস্তাবনা</a:t>
            </a:r>
            <a:endParaRPr lang="en-GB" sz="5400" dirty="0">
              <a:solidFill>
                <a:srgbClr val="002060"/>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3" name="TextBox 2"/>
              <p:cNvSpPr txBox="1"/>
              <p:nvPr/>
            </p:nvSpPr>
            <p:spPr>
              <a:xfrm>
                <a:off x="457200" y="1600200"/>
                <a:ext cx="10268674" cy="4832092"/>
              </a:xfrm>
              <a:prstGeom prst="rect">
                <a:avLst/>
              </a:prstGeom>
              <a:solidFill>
                <a:srgbClr val="FFFF00"/>
              </a:solidFill>
              <a:ln w="57150">
                <a:solidFill>
                  <a:srgbClr val="FF00FF"/>
                </a:solidFill>
              </a:ln>
              <a:effectLst>
                <a:glow rad="228600">
                  <a:schemeClr val="accent3">
                    <a:satMod val="175000"/>
                    <a:alpha val="40000"/>
                  </a:schemeClr>
                </a:glow>
              </a:effectLst>
            </p:spPr>
            <p:txBody>
              <a:bodyPr wrap="square" rtlCol="0">
                <a:spAutoFit/>
              </a:bodyPr>
              <a:lstStyle/>
              <a:p>
                <a:r>
                  <a:rPr lang="bn-IN" sz="4000" dirty="0" smtClean="0">
                    <a:solidFill>
                      <a:srgbClr val="FF00FF"/>
                    </a:solidFill>
                    <a:latin typeface="Times New Roman" panose="02020603050405020304" pitchFamily="18" charset="0"/>
                    <a:cs typeface="NikoshBAN" panose="02000000000000000000" pitchFamily="2" charset="0"/>
                  </a:rPr>
                  <a:t>বোর পরমানুর মডেল  অনুসারে কোনো শক্তি স্তরে ইলেকট্রনের কৌনিক ভরবে</a:t>
                </a:r>
                <a:r>
                  <a:rPr lang="en-US" sz="4000" dirty="0" smtClean="0">
                    <a:solidFill>
                      <a:srgbClr val="FF00FF"/>
                    </a:solidFill>
                    <a:latin typeface="Times New Roman" panose="02020603050405020304" pitchFamily="18" charset="0"/>
                    <a:cs typeface="NikoshBAN" panose="02000000000000000000" pitchFamily="2" charset="0"/>
                  </a:rPr>
                  <a:t>গ</a:t>
                </a:r>
                <a:r>
                  <a:rPr lang="bn-IN" sz="4000" dirty="0" smtClean="0">
                    <a:solidFill>
                      <a:srgbClr val="FF00FF"/>
                    </a:solidFill>
                    <a:latin typeface="Times New Roman" panose="02020603050405020304" pitchFamily="18" charset="0"/>
                    <a:cs typeface="NikoshBAN" panose="02000000000000000000" pitchFamily="2" charset="0"/>
                  </a:rPr>
                  <a:t>   </a:t>
                </a:r>
                <a:endParaRPr lang="en-US" sz="4000" dirty="0" smtClean="0">
                  <a:solidFill>
                    <a:srgbClr val="FF00FF"/>
                  </a:solidFill>
                  <a:latin typeface="Times New Roman" panose="02020603050405020304" pitchFamily="18" charset="0"/>
                  <a:cs typeface="NikoshBAN" panose="02000000000000000000" pitchFamily="2" charset="0"/>
                </a:endParaRPr>
              </a:p>
              <a:p>
                <a:r>
                  <a:rPr lang="en-US" sz="4000" dirty="0" err="1" smtClean="0">
                    <a:solidFill>
                      <a:schemeClr val="accent4">
                        <a:lumMod val="75000"/>
                      </a:schemeClr>
                    </a:solidFill>
                    <a:latin typeface="Times New Roman" panose="02020603050405020304" pitchFamily="18" charset="0"/>
                    <a:cs typeface="Times New Roman" panose="02020603050405020304" pitchFamily="18" charset="0"/>
                  </a:rPr>
                  <a:t>mvr</a:t>
                </a:r>
                <a:r>
                  <a:rPr lang="bn-IN" sz="4000" dirty="0">
                    <a:solidFill>
                      <a:schemeClr val="accent4">
                        <a:lumMod val="75000"/>
                      </a:schemeClr>
                    </a:solidFill>
                    <a:latin typeface="Times New Roman" panose="02020603050405020304" pitchFamily="18" charset="0"/>
                    <a:cs typeface="Times New Roman" panose="02020603050405020304" pitchFamily="18" charset="0"/>
                  </a:rPr>
                  <a:t>=</a:t>
                </a:r>
                <a:r>
                  <a:rPr lang="en-US" sz="4000" dirty="0" err="1" smtClean="0">
                    <a:solidFill>
                      <a:schemeClr val="accent4">
                        <a:lumMod val="75000"/>
                      </a:schemeClr>
                    </a:solidFill>
                    <a:latin typeface="Times New Roman" panose="02020603050405020304" pitchFamily="18" charset="0"/>
                    <a:cs typeface="Times New Roman" panose="02020603050405020304" pitchFamily="18" charset="0"/>
                  </a:rPr>
                  <a:t>nh</a:t>
                </a:r>
                <a:r>
                  <a:rPr lang="en-US" sz="4000" dirty="0" smtClean="0">
                    <a:solidFill>
                      <a:schemeClr val="accent4">
                        <a:lumMod val="75000"/>
                      </a:schemeClr>
                    </a:solidFill>
                    <a:latin typeface="Times New Roman" panose="02020603050405020304" pitchFamily="18" charset="0"/>
                    <a:cs typeface="Times New Roman" panose="02020603050405020304" pitchFamily="18" charset="0"/>
                  </a:rPr>
                  <a:t>/2</a:t>
                </a:r>
                <a14:m>
                  <m:oMath xmlns:m="http://schemas.openxmlformats.org/officeDocument/2006/math">
                    <m:r>
                      <a:rPr lang="el-GR" sz="4000" i="1" smtClean="0">
                        <a:solidFill>
                          <a:schemeClr val="accent4">
                            <a:lumMod val="75000"/>
                          </a:schemeClr>
                        </a:solidFill>
                        <a:latin typeface="Cambria Math" panose="02040503050406030204" pitchFamily="18" charset="0"/>
                        <a:cs typeface="Times New Roman" panose="02020603050405020304" pitchFamily="18" charset="0"/>
                      </a:rPr>
                      <m:t>𝜋</m:t>
                    </m:r>
                  </m:oMath>
                </a14:m>
                <a:endParaRPr lang="bn-IN" sz="4000" dirty="0" smtClean="0">
                  <a:solidFill>
                    <a:schemeClr val="accent4">
                      <a:lumMod val="75000"/>
                    </a:schemeClr>
                  </a:solidFill>
                  <a:latin typeface="Times New Roman" panose="02020603050405020304" pitchFamily="18" charset="0"/>
                  <a:cs typeface="Times New Roman" panose="02020603050405020304" pitchFamily="18" charset="0"/>
                </a:endParaRPr>
              </a:p>
              <a:p>
                <a:r>
                  <a:rPr lang="en-US" sz="3600" dirty="0" smtClean="0">
                    <a:solidFill>
                      <a:srgbClr val="00B0F0"/>
                    </a:solidFill>
                    <a:latin typeface="Times New Roman" panose="02020603050405020304" pitchFamily="18" charset="0"/>
                    <a:cs typeface="Times New Roman" panose="02020603050405020304" pitchFamily="18" charset="0"/>
                  </a:rPr>
                  <a:t>m</a:t>
                </a:r>
                <a:r>
                  <a:rPr lang="en-US" sz="3600" dirty="0" err="1" smtClean="0">
                    <a:solidFill>
                      <a:srgbClr val="00B0F0"/>
                    </a:solidFill>
                    <a:latin typeface="Times New Roman" panose="02020603050405020304" pitchFamily="18" charset="0"/>
                    <a:cs typeface="Times New Roman" panose="02020603050405020304" pitchFamily="18" charset="0"/>
                  </a:rPr>
                  <a:t>হচ্ছে</a:t>
                </a:r>
                <a:r>
                  <a:rPr lang="bn-IN" sz="3600" dirty="0" smtClean="0">
                    <a:solidFill>
                      <a:srgbClr val="00B0F0"/>
                    </a:solidFill>
                    <a:latin typeface="Times New Roman" panose="02020603050405020304" pitchFamily="18" charset="0"/>
                    <a:cs typeface="NikoshBAN" panose="02000000000000000000" pitchFamily="2" charset="0"/>
                  </a:rPr>
                  <a:t>ইলেকট্রনের </a:t>
                </a:r>
                <a:r>
                  <a:rPr lang="bn-IN" sz="3200" dirty="0" smtClean="0">
                    <a:solidFill>
                      <a:srgbClr val="00B0F0"/>
                    </a:solidFill>
                    <a:latin typeface="Times New Roman" panose="02020603050405020304" pitchFamily="18" charset="0"/>
                    <a:cs typeface="NikoshBAN" panose="02000000000000000000" pitchFamily="2" charset="0"/>
                  </a:rPr>
                  <a:t>(</a:t>
                </a:r>
                <a:r>
                  <a:rPr lang="en-US" sz="3200" dirty="0" smtClean="0">
                    <a:solidFill>
                      <a:srgbClr val="00B0F0"/>
                    </a:solidFill>
                    <a:latin typeface="Times New Roman" panose="02020603050405020304" pitchFamily="18" charset="0"/>
                    <a:cs typeface="NikoshBAN" panose="02000000000000000000" pitchFamily="2" charset="0"/>
                  </a:rPr>
                  <a:t>9.11×</a:t>
                </a:r>
                <a14:m>
                  <m:oMath xmlns:m="http://schemas.openxmlformats.org/officeDocument/2006/math">
                    <m:sSup>
                      <m:sSupPr>
                        <m:ctrlPr>
                          <a:rPr lang="en-US" sz="3200" i="1" smtClean="0">
                            <a:solidFill>
                              <a:srgbClr val="00B0F0"/>
                            </a:solidFill>
                            <a:latin typeface="Cambria Math" panose="02040503050406030204" pitchFamily="18" charset="0"/>
                            <a:cs typeface="NikoshBAN" panose="02000000000000000000" pitchFamily="2" charset="0"/>
                          </a:rPr>
                        </m:ctrlPr>
                      </m:sSupPr>
                      <m:e>
                        <m:r>
                          <a:rPr lang="en-US" sz="3200" b="0" i="1" smtClean="0">
                            <a:solidFill>
                              <a:srgbClr val="00B0F0"/>
                            </a:solidFill>
                            <a:latin typeface="Cambria Math" panose="02040503050406030204" pitchFamily="18" charset="0"/>
                            <a:cs typeface="NikoshBAN" panose="02000000000000000000" pitchFamily="2" charset="0"/>
                          </a:rPr>
                          <m:t>10</m:t>
                        </m:r>
                      </m:e>
                      <m:sup>
                        <m:r>
                          <a:rPr lang="en-US" sz="3200" b="0" i="1" smtClean="0">
                            <a:solidFill>
                              <a:srgbClr val="00B0F0"/>
                            </a:solidFill>
                            <a:latin typeface="Cambria Math" panose="02040503050406030204" pitchFamily="18" charset="0"/>
                            <a:cs typeface="NikoshBAN" panose="02000000000000000000" pitchFamily="2" charset="0"/>
                          </a:rPr>
                          <m:t>−</m:t>
                        </m:r>
                        <m:r>
                          <a:rPr lang="en-US" sz="3200" b="0" i="1" smtClean="0">
                            <a:solidFill>
                              <a:srgbClr val="00B0F0"/>
                            </a:solidFill>
                            <a:latin typeface="Cambria Math" panose="02040503050406030204" pitchFamily="18" charset="0"/>
                            <a:cs typeface="NikoshBAN" panose="02000000000000000000" pitchFamily="2" charset="0"/>
                          </a:rPr>
                          <m:t>31</m:t>
                        </m:r>
                      </m:sup>
                    </m:sSup>
                  </m:oMath>
                </a14:m>
                <a:r>
                  <a:rPr lang="en-US" sz="3200" dirty="0" smtClean="0">
                    <a:solidFill>
                      <a:srgbClr val="00B0F0"/>
                    </a:solidFill>
                    <a:latin typeface="Times New Roman" panose="02020603050405020304" pitchFamily="18" charset="0"/>
                    <a:cs typeface="NikoshBAN" panose="02000000000000000000" pitchFamily="2" charset="0"/>
                  </a:rPr>
                  <a:t>Kg)</a:t>
                </a:r>
                <a:endParaRPr lang="bn-IN" sz="3200" dirty="0">
                  <a:solidFill>
                    <a:srgbClr val="00B0F0"/>
                  </a:solidFill>
                  <a:latin typeface="Times New Roman" panose="02020603050405020304" pitchFamily="18" charset="0"/>
                  <a:cs typeface="NikoshBAN" panose="02000000000000000000" pitchFamily="2" charset="0"/>
                </a:endParaRPr>
              </a:p>
              <a:p>
                <a:r>
                  <a:rPr lang="en-US" sz="3600" dirty="0" smtClean="0">
                    <a:solidFill>
                      <a:srgbClr val="00B050"/>
                    </a:solidFill>
                    <a:latin typeface="Times New Roman" panose="02020603050405020304" pitchFamily="18" charset="0"/>
                    <a:cs typeface="Times New Roman" panose="02020603050405020304" pitchFamily="18" charset="0"/>
                  </a:rPr>
                  <a:t>r </a:t>
                </a:r>
                <a:r>
                  <a:rPr lang="en-US" sz="3600" dirty="0" err="1" smtClean="0">
                    <a:solidFill>
                      <a:srgbClr val="00B050"/>
                    </a:solidFill>
                    <a:latin typeface="Times New Roman" panose="02020603050405020304" pitchFamily="18" charset="0"/>
                    <a:cs typeface="Times New Roman" panose="02020603050405020304" pitchFamily="18" charset="0"/>
                  </a:rPr>
                  <a:t>হচ্ছে</a:t>
                </a:r>
                <a:r>
                  <a:rPr lang="bn-IN" sz="3600" dirty="0" smtClean="0">
                    <a:solidFill>
                      <a:srgbClr val="00B050"/>
                    </a:solidFill>
                    <a:latin typeface="Times New Roman" panose="02020603050405020304" pitchFamily="18" charset="0"/>
                    <a:cs typeface="Times New Roman" panose="02020603050405020304" pitchFamily="18" charset="0"/>
                  </a:rPr>
                  <a:t> কক্ষপথের ব্যাসার্ধ</a:t>
                </a:r>
              </a:p>
              <a:p>
                <a:r>
                  <a:rPr lang="en-US" sz="3600" dirty="0" smtClean="0">
                    <a:solidFill>
                      <a:srgbClr val="921E74"/>
                    </a:solidFill>
                    <a:latin typeface="Times New Roman" panose="02020603050405020304" pitchFamily="18" charset="0"/>
                    <a:cs typeface="Times New Roman" panose="02020603050405020304" pitchFamily="18" charset="0"/>
                  </a:rPr>
                  <a:t>v </a:t>
                </a:r>
                <a:r>
                  <a:rPr lang="en-US" sz="4000" dirty="0" err="1" smtClean="0">
                    <a:solidFill>
                      <a:srgbClr val="921E74"/>
                    </a:solidFill>
                    <a:latin typeface="Times New Roman" panose="02020603050405020304" pitchFamily="18" charset="0"/>
                    <a:cs typeface="Times New Roman" panose="02020603050405020304" pitchFamily="18" charset="0"/>
                  </a:rPr>
                  <a:t>হচ্ছে</a:t>
                </a:r>
                <a:r>
                  <a:rPr lang="bn-IN" sz="4000" dirty="0" smtClean="0">
                    <a:solidFill>
                      <a:srgbClr val="921E74"/>
                    </a:solidFill>
                    <a:latin typeface="Times New Roman" panose="02020603050405020304" pitchFamily="18" charset="0"/>
                    <a:cs typeface="Times New Roman" panose="02020603050405020304" pitchFamily="18" charset="0"/>
                  </a:rPr>
                  <a:t> </a:t>
                </a:r>
                <a:r>
                  <a:rPr lang="bn-IN" sz="3600" dirty="0" smtClean="0">
                    <a:solidFill>
                      <a:srgbClr val="921E74"/>
                    </a:solidFill>
                    <a:latin typeface="Times New Roman" panose="02020603050405020304" pitchFamily="18" charset="0"/>
                    <a:cs typeface="NikoshBAN" panose="02000000000000000000" pitchFamily="2" charset="0"/>
                  </a:rPr>
                  <a:t>ইলেকট্রনের বেগ</a:t>
                </a:r>
                <a:endParaRPr lang="bn-IN" sz="3600" dirty="0">
                  <a:solidFill>
                    <a:srgbClr val="921E74"/>
                  </a:solidFill>
                  <a:latin typeface="Times New Roman" panose="02020603050405020304" pitchFamily="18" charset="0"/>
                  <a:cs typeface="NikoshBAN" panose="02000000000000000000" pitchFamily="2" charset="0"/>
                </a:endParaRPr>
              </a:p>
              <a:p>
                <a:r>
                  <a:rPr lang="en-US" sz="3600" dirty="0" smtClean="0">
                    <a:solidFill>
                      <a:srgbClr val="FF0000"/>
                    </a:solidFill>
                    <a:latin typeface="Times New Roman" panose="02020603050405020304" pitchFamily="18" charset="0"/>
                    <a:cs typeface="Times New Roman" panose="02020603050405020304" pitchFamily="18" charset="0"/>
                  </a:rPr>
                  <a:t>h </a:t>
                </a:r>
                <a:r>
                  <a:rPr lang="en-US" sz="3600" dirty="0" err="1">
                    <a:solidFill>
                      <a:srgbClr val="FF0000"/>
                    </a:solidFill>
                    <a:latin typeface="Times New Roman" panose="02020603050405020304" pitchFamily="18" charset="0"/>
                    <a:cs typeface="Times New Roman" panose="02020603050405020304" pitchFamily="18" charset="0"/>
                  </a:rPr>
                  <a:t>হচ্ছে</a:t>
                </a:r>
                <a:r>
                  <a:rPr lang="bn-IN" sz="3600" dirty="0" smtClean="0">
                    <a:solidFill>
                      <a:srgbClr val="FF0000"/>
                    </a:solidFill>
                    <a:latin typeface="Times New Roman" panose="02020603050405020304" pitchFamily="18" charset="0"/>
                    <a:cs typeface="Times New Roman" panose="02020603050405020304" pitchFamily="18" charset="0"/>
                  </a:rPr>
                  <a:t> প্লাঙ্ক </a:t>
                </a:r>
                <a:r>
                  <a:rPr lang="bn-IN" sz="3600" u="sng" dirty="0" smtClean="0">
                    <a:solidFill>
                      <a:srgbClr val="FF0000"/>
                    </a:solidFill>
                    <a:latin typeface="Times New Roman" panose="02020603050405020304" pitchFamily="18" charset="0"/>
                    <a:cs typeface="Times New Roman" panose="02020603050405020304" pitchFamily="18" charset="0"/>
                  </a:rPr>
                  <a:t>ধ্রুবক </a:t>
                </a:r>
                <a:r>
                  <a:rPr lang="bn-IN" sz="4000" u="sng" dirty="0" smtClean="0">
                    <a:solidFill>
                      <a:srgbClr val="00B0F0"/>
                    </a:solidFill>
                    <a:latin typeface="Times New Roman" panose="02020603050405020304" pitchFamily="18" charset="0"/>
                    <a:cs typeface="NikoshBAN" panose="02000000000000000000" pitchFamily="2" charset="0"/>
                  </a:rPr>
                  <a:t>(</a:t>
                </a:r>
                <a:r>
                  <a:rPr lang="en-US" sz="3200" u="sng" dirty="0" smtClean="0">
                    <a:solidFill>
                      <a:srgbClr val="00B0F0"/>
                    </a:solidFill>
                    <a:latin typeface="Times New Roman" panose="02020603050405020304" pitchFamily="18" charset="0"/>
                    <a:cs typeface="NikoshBAN" panose="02000000000000000000" pitchFamily="2" charset="0"/>
                  </a:rPr>
                  <a:t>6.626×</a:t>
                </a:r>
                <a14:m>
                  <m:oMath xmlns:m="http://schemas.openxmlformats.org/officeDocument/2006/math">
                    <m:sSup>
                      <m:sSupPr>
                        <m:ctrlPr>
                          <a:rPr lang="en-US" sz="3200" i="1" u="sng">
                            <a:solidFill>
                              <a:srgbClr val="00B0F0"/>
                            </a:solidFill>
                            <a:latin typeface="Cambria Math" panose="02040503050406030204" pitchFamily="18" charset="0"/>
                            <a:cs typeface="NikoshBAN" panose="02000000000000000000" pitchFamily="2" charset="0"/>
                          </a:rPr>
                        </m:ctrlPr>
                      </m:sSupPr>
                      <m:e>
                        <m:r>
                          <a:rPr lang="en-US" sz="3200" i="1" u="sng">
                            <a:solidFill>
                              <a:srgbClr val="00B0F0"/>
                            </a:solidFill>
                            <a:latin typeface="Cambria Math" panose="02040503050406030204" pitchFamily="18" charset="0"/>
                            <a:cs typeface="NikoshBAN" panose="02000000000000000000" pitchFamily="2" charset="0"/>
                          </a:rPr>
                          <m:t>10</m:t>
                        </m:r>
                      </m:e>
                      <m:sup>
                        <m:r>
                          <a:rPr lang="en-US" sz="3200" i="1" u="sng">
                            <a:solidFill>
                              <a:srgbClr val="00B0F0"/>
                            </a:solidFill>
                            <a:latin typeface="Cambria Math" panose="02040503050406030204" pitchFamily="18" charset="0"/>
                            <a:cs typeface="NikoshBAN" panose="02000000000000000000" pitchFamily="2" charset="0"/>
                          </a:rPr>
                          <m:t>−</m:t>
                        </m:r>
                        <m:r>
                          <a:rPr lang="en-US" sz="3200" i="1" u="sng">
                            <a:solidFill>
                              <a:srgbClr val="00B0F0"/>
                            </a:solidFill>
                            <a:latin typeface="Cambria Math" panose="02040503050406030204" pitchFamily="18" charset="0"/>
                            <a:cs typeface="NikoshBAN" panose="02000000000000000000" pitchFamily="2" charset="0"/>
                          </a:rPr>
                          <m:t>34</m:t>
                        </m:r>
                      </m:sup>
                    </m:sSup>
                  </m:oMath>
                </a14:m>
                <a:r>
                  <a:rPr lang="en-US" sz="3200" u="sng" dirty="0" smtClean="0">
                    <a:solidFill>
                      <a:srgbClr val="00B0F0"/>
                    </a:solidFill>
                    <a:latin typeface="Times New Roman" panose="02020603050405020304" pitchFamily="18" charset="0"/>
                    <a:cs typeface="NikoshBAN" panose="02000000000000000000" pitchFamily="2" charset="0"/>
                  </a:rPr>
                  <a:t>K)</a:t>
                </a:r>
              </a:p>
              <a:p>
                <a:r>
                  <a:rPr lang="en-US" sz="3600" dirty="0" smtClean="0">
                    <a:solidFill>
                      <a:srgbClr val="FF00FF"/>
                    </a:solidFill>
                    <a:latin typeface="Times New Roman" panose="02020603050405020304" pitchFamily="18" charset="0"/>
                    <a:cs typeface="Times New Roman" panose="02020603050405020304" pitchFamily="18" charset="0"/>
                  </a:rPr>
                  <a:t>n </a:t>
                </a:r>
                <a:r>
                  <a:rPr lang="en-US" sz="3600" dirty="0" err="1" smtClean="0">
                    <a:solidFill>
                      <a:srgbClr val="FF00FF"/>
                    </a:solidFill>
                    <a:latin typeface="Times New Roman" panose="02020603050405020304" pitchFamily="18" charset="0"/>
                    <a:cs typeface="Times New Roman" panose="02020603050405020304" pitchFamily="18" charset="0"/>
                  </a:rPr>
                  <a:t>হচ্ছে</a:t>
                </a:r>
                <a:r>
                  <a:rPr lang="bn-IN" sz="3600" dirty="0" smtClean="0">
                    <a:solidFill>
                      <a:srgbClr val="FF00FF"/>
                    </a:solidFill>
                    <a:latin typeface="Times New Roman" panose="02020603050405020304" pitchFamily="18" charset="0"/>
                    <a:cs typeface="Times New Roman" panose="02020603050405020304" pitchFamily="18" charset="0"/>
                  </a:rPr>
                  <a:t> প্রধান শক্তিস্তর সংখ্যা </a:t>
                </a:r>
                <a:r>
                  <a:rPr lang="bn-IN" sz="3200" dirty="0" smtClean="0">
                    <a:solidFill>
                      <a:srgbClr val="FF00FF"/>
                    </a:solidFill>
                    <a:latin typeface="Times New Roman" panose="02020603050405020304" pitchFamily="18" charset="0"/>
                    <a:cs typeface="Times New Roman" panose="02020603050405020304" pitchFamily="18" charset="0"/>
                  </a:rPr>
                  <a:t>।</a:t>
                </a:r>
                <a:endParaRPr lang="en-GB" sz="3200" dirty="0">
                  <a:solidFill>
                    <a:srgbClr val="FF00FF"/>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57200" y="1600200"/>
                <a:ext cx="10268674" cy="4832092"/>
              </a:xfrm>
              <a:prstGeom prst="rect">
                <a:avLst/>
              </a:prstGeom>
              <a:blipFill rotWithShape="0">
                <a:blip r:embed="rId2"/>
                <a:stretch>
                  <a:fillRect/>
                </a:stretch>
              </a:blipFill>
              <a:ln w="57150">
                <a:solidFill>
                  <a:srgbClr val="FF00FF"/>
                </a:solidFill>
              </a:ln>
              <a:effectLst>
                <a:glow rad="228600">
                  <a:schemeClr val="accent3">
                    <a:satMod val="175000"/>
                    <a:alpha val="40000"/>
                  </a:schemeClr>
                </a:glow>
              </a:effectLst>
            </p:spPr>
            <p:txBody>
              <a:bodyPr/>
              <a:lstStyle/>
              <a:p>
                <a:r>
                  <a:rPr lang="en-US">
                    <a:noFill/>
                  </a:rPr>
                  <a:t> </a:t>
                </a:r>
              </a:p>
            </p:txBody>
          </p:sp>
        </mc:Fallback>
      </mc:AlternateContent>
    </p:spTree>
    <p:extLst>
      <p:ext uri="{BB962C8B-B14F-4D97-AF65-F5344CB8AC3E}">
        <p14:creationId xmlns:p14="http://schemas.microsoft.com/office/powerpoint/2010/main" val="217272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019257837"/>
              </p:ext>
            </p:extLst>
          </p:nvPr>
        </p:nvGraphicFramePr>
        <p:xfrm>
          <a:off x="3681153" y="4419600"/>
          <a:ext cx="3657600" cy="900112"/>
        </p:xfrm>
        <a:graphic>
          <a:graphicData uri="http://schemas.openxmlformats.org/presentationml/2006/ole">
            <mc:AlternateContent xmlns:mc="http://schemas.openxmlformats.org/markup-compatibility/2006">
              <mc:Choice xmlns:v="urn:schemas-microsoft-com:vml" Requires="v">
                <p:oleObj spid="_x0000_s2192" name="Packager Shell Object" showAsIcon="1" r:id="rId3" imgW="1949040" imgH="488520" progId="Package">
                  <p:embed/>
                </p:oleObj>
              </mc:Choice>
              <mc:Fallback>
                <p:oleObj name="Packager Shell Object" showAsIcon="1" r:id="rId3" imgW="1949040" imgH="488520" progId="Package">
                  <p:embed/>
                  <p:pic>
                    <p:nvPicPr>
                      <p:cNvPr id="0" name="Picture 118"/>
                      <p:cNvPicPr>
                        <a:picLocks noChangeAspect="1" noChangeArrowheads="1"/>
                      </p:cNvPicPr>
                      <p:nvPr/>
                    </p:nvPicPr>
                    <p:blipFill>
                      <a:blip r:embed="rId4"/>
                      <a:srcRect/>
                      <a:stretch>
                        <a:fillRect/>
                      </a:stretch>
                    </p:blipFill>
                    <p:spPr bwMode="auto">
                      <a:xfrm>
                        <a:off x="3681153" y="4419600"/>
                        <a:ext cx="3657600" cy="900112"/>
                      </a:xfrm>
                      <a:prstGeom prst="rect">
                        <a:avLst/>
                      </a:prstGeom>
                      <a:solidFill>
                        <a:srgbClr val="FF00FF"/>
                      </a:solidFill>
                      <a:ln w="57150">
                        <a:solidFill>
                          <a:srgbClr val="00B050"/>
                        </a:solidFill>
                        <a:miter lim="800000"/>
                        <a:headEnd/>
                        <a:tailEnd/>
                      </a:ln>
                    </p:spPr>
                  </p:pic>
                </p:oleObj>
              </mc:Fallback>
            </mc:AlternateContent>
          </a:graphicData>
        </a:graphic>
      </p:graphicFrame>
      <p:sp>
        <p:nvSpPr>
          <p:cNvPr id="6" name="Rectangle 5"/>
          <p:cNvSpPr/>
          <p:nvPr/>
        </p:nvSpPr>
        <p:spPr>
          <a:xfrm>
            <a:off x="2602575" y="123364"/>
            <a:ext cx="5867399" cy="1323439"/>
          </a:xfrm>
          <a:prstGeom prst="rect">
            <a:avLst/>
          </a:prstGeom>
          <a:solidFill>
            <a:schemeClr val="accent3">
              <a:lumMod val="40000"/>
              <a:lumOff val="60000"/>
            </a:schemeClr>
          </a:solidFill>
          <a:ln w="57150">
            <a:solidFill>
              <a:srgbClr val="921E74"/>
            </a:solidFill>
          </a:ln>
          <a:effectLst>
            <a:glow rad="228600">
              <a:schemeClr val="accent1">
                <a:satMod val="175000"/>
                <a:alpha val="40000"/>
              </a:schemeClr>
            </a:glow>
          </a:effectLst>
        </p:spPr>
        <p:txBody>
          <a:bodyPr wrap="square">
            <a:spAutoFit/>
          </a:bodyPr>
          <a:lstStyle/>
          <a:p>
            <a:pPr algn="ctr"/>
            <a:r>
              <a:rPr lang="bn-IN" sz="6600" b="1" dirty="0" smtClean="0">
                <a:solidFill>
                  <a:srgbClr val="C00000"/>
                </a:solidFill>
                <a:latin typeface="NikoshBAN" panose="02000000000000000000" pitchFamily="2" charset="0"/>
                <a:cs typeface="NikoshBAN" panose="02000000000000000000" pitchFamily="2" charset="0"/>
              </a:rPr>
              <a:t> </a:t>
            </a:r>
            <a:r>
              <a:rPr lang="bn-BD" sz="6600" b="1" dirty="0" smtClean="0">
                <a:solidFill>
                  <a:srgbClr val="C00000"/>
                </a:solidFill>
                <a:latin typeface="NikoshBAN" panose="02000000000000000000" pitchFamily="2" charset="0"/>
                <a:cs typeface="NikoshBAN" panose="02000000000000000000" pitchFamily="2" charset="0"/>
              </a:rPr>
              <a:t>    </a:t>
            </a:r>
            <a:r>
              <a:rPr lang="bn-IN" sz="8000" b="1" dirty="0" smtClean="0">
                <a:solidFill>
                  <a:srgbClr val="002060"/>
                </a:solidFill>
                <a:latin typeface="NikoshBAN" panose="02000000000000000000" pitchFamily="2" charset="0"/>
                <a:cs typeface="NikoshBAN" panose="02000000000000000000" pitchFamily="2" charset="0"/>
              </a:rPr>
              <a:t>৩য় প্রস্তাবনা</a:t>
            </a:r>
            <a:endParaRPr lang="en-GB" sz="8000" b="1" dirty="0">
              <a:solidFill>
                <a:srgbClr val="002060"/>
              </a:solidFill>
              <a:latin typeface="NikoshBAN" panose="02000000000000000000" pitchFamily="2" charset="0"/>
              <a:cs typeface="NikoshBAN" panose="02000000000000000000" pitchFamily="2" charset="0"/>
            </a:endParaRPr>
          </a:p>
        </p:txBody>
      </p:sp>
      <p:sp>
        <p:nvSpPr>
          <p:cNvPr id="7" name="TextBox 6"/>
          <p:cNvSpPr txBox="1"/>
          <p:nvPr/>
        </p:nvSpPr>
        <p:spPr>
          <a:xfrm>
            <a:off x="2362200" y="2438400"/>
            <a:ext cx="6705599" cy="1107996"/>
          </a:xfrm>
          <a:prstGeom prst="rect">
            <a:avLst/>
          </a:prstGeom>
          <a:solidFill>
            <a:schemeClr val="accent3">
              <a:lumMod val="40000"/>
              <a:lumOff val="60000"/>
            </a:schemeClr>
          </a:solidFill>
          <a:ln w="57150">
            <a:solidFill>
              <a:srgbClr val="002060"/>
            </a:solidFill>
          </a:ln>
          <a:effectLst>
            <a:glow rad="228600">
              <a:schemeClr val="accent5">
                <a:satMod val="175000"/>
                <a:alpha val="40000"/>
              </a:schemeClr>
            </a:glow>
          </a:effectLst>
        </p:spPr>
        <p:txBody>
          <a:bodyPr wrap="square" rtlCol="0">
            <a:spAutoFit/>
          </a:bodyPr>
          <a:lstStyle/>
          <a:p>
            <a:pPr algn="ctr"/>
            <a:r>
              <a:rPr lang="en-US" sz="6600" dirty="0" err="1" smtClean="0">
                <a:solidFill>
                  <a:srgbClr val="00B0F0"/>
                </a:solidFill>
                <a:latin typeface="NikoshBAN" panose="02000000000000000000" pitchFamily="2" charset="0"/>
                <a:cs typeface="NikoshBAN" panose="02000000000000000000" pitchFamily="2" charset="0"/>
              </a:rPr>
              <a:t>নীচের</a:t>
            </a:r>
            <a:r>
              <a:rPr lang="en-US" sz="6600" dirty="0" smtClean="0">
                <a:solidFill>
                  <a:srgbClr val="00B0F0"/>
                </a:solidFill>
                <a:latin typeface="NikoshBAN" panose="02000000000000000000" pitchFamily="2" charset="0"/>
                <a:cs typeface="NikoshBAN" panose="02000000000000000000" pitchFamily="2" charset="0"/>
              </a:rPr>
              <a:t>  </a:t>
            </a:r>
            <a:r>
              <a:rPr lang="en-US" sz="6600" dirty="0" err="1" smtClean="0">
                <a:solidFill>
                  <a:srgbClr val="00B0F0"/>
                </a:solidFill>
                <a:latin typeface="NikoshBAN" panose="02000000000000000000" pitchFamily="2" charset="0"/>
                <a:cs typeface="NikoshBAN" panose="02000000000000000000" pitchFamily="2" charset="0"/>
              </a:rPr>
              <a:t>ভিডিওটি</a:t>
            </a:r>
            <a:r>
              <a:rPr lang="en-US" sz="6600" dirty="0" smtClean="0">
                <a:solidFill>
                  <a:srgbClr val="00B0F0"/>
                </a:solidFill>
                <a:latin typeface="NikoshBAN" panose="02000000000000000000" pitchFamily="2" charset="0"/>
                <a:cs typeface="NikoshBAN" panose="02000000000000000000" pitchFamily="2" charset="0"/>
              </a:rPr>
              <a:t> </a:t>
            </a:r>
            <a:r>
              <a:rPr lang="en-US" sz="6600" dirty="0" err="1" smtClean="0">
                <a:solidFill>
                  <a:srgbClr val="00B0F0"/>
                </a:solidFill>
                <a:latin typeface="NikoshBAN" panose="02000000000000000000" pitchFamily="2" charset="0"/>
                <a:cs typeface="NikoshBAN" panose="02000000000000000000" pitchFamily="2" charset="0"/>
              </a:rPr>
              <a:t>লক্ষ</a:t>
            </a:r>
            <a:r>
              <a:rPr lang="en-US" sz="6600" dirty="0" smtClean="0">
                <a:solidFill>
                  <a:srgbClr val="00B0F0"/>
                </a:solidFill>
                <a:latin typeface="NikoshBAN" panose="02000000000000000000" pitchFamily="2" charset="0"/>
                <a:cs typeface="NikoshBAN" panose="02000000000000000000" pitchFamily="2" charset="0"/>
              </a:rPr>
              <a:t> </a:t>
            </a:r>
            <a:r>
              <a:rPr lang="en-US" sz="6600" dirty="0" err="1" smtClean="0">
                <a:solidFill>
                  <a:srgbClr val="00B0F0"/>
                </a:solidFill>
                <a:latin typeface="NikoshBAN" panose="02000000000000000000" pitchFamily="2" charset="0"/>
                <a:cs typeface="NikoshBAN" panose="02000000000000000000" pitchFamily="2" charset="0"/>
              </a:rPr>
              <a:t>কর</a:t>
            </a:r>
            <a:endParaRPr lang="en-GB" sz="6600" dirty="0">
              <a:solidFill>
                <a:srgbClr val="00B0F0"/>
              </a:solidFill>
              <a:latin typeface="NikoshBAN" panose="02000000000000000000" pitchFamily="2" charset="0"/>
              <a:cs typeface="NikoshBAN" panose="02000000000000000000" pitchFamily="2" charset="0"/>
            </a:endParaRPr>
          </a:p>
        </p:txBody>
      </p:sp>
      <p:sp>
        <p:nvSpPr>
          <p:cNvPr id="2" name="TextBox 1"/>
          <p:cNvSpPr txBox="1"/>
          <p:nvPr/>
        </p:nvSpPr>
        <p:spPr>
          <a:xfrm>
            <a:off x="4747952" y="3810000"/>
            <a:ext cx="1576647"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US" sz="1600" dirty="0" err="1" smtClean="0">
                <a:solidFill>
                  <a:srgbClr val="FF00FF"/>
                </a:solidFill>
                <a:latin typeface="NikoshBAN" panose="02000000000000000000" pitchFamily="2" charset="0"/>
                <a:cs typeface="NikoshBAN" panose="02000000000000000000" pitchFamily="2" charset="0"/>
              </a:rPr>
              <a:t>একটি</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মাত্র</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ক্লিক</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করুন</a:t>
            </a:r>
            <a:endParaRPr lang="en-GB" sz="1600" dirty="0">
              <a:solidFill>
                <a:srgbClr val="FF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94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675" y="2209800"/>
            <a:ext cx="5060832" cy="35083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79802"/>
            <a:ext cx="4724400" cy="3538373"/>
          </a:xfrm>
          <a:prstGeom prst="rect">
            <a:avLst/>
          </a:prstGeom>
        </p:spPr>
      </p:pic>
      <p:sp>
        <p:nvSpPr>
          <p:cNvPr id="8" name="Rectangle 7"/>
          <p:cNvSpPr/>
          <p:nvPr/>
        </p:nvSpPr>
        <p:spPr>
          <a:xfrm>
            <a:off x="3505200" y="381000"/>
            <a:ext cx="6096000" cy="1323439"/>
          </a:xfrm>
          <a:prstGeom prst="rect">
            <a:avLst/>
          </a:prstGeom>
          <a:solidFill>
            <a:schemeClr val="accent3">
              <a:lumMod val="40000"/>
              <a:lumOff val="60000"/>
            </a:schemeClr>
          </a:solidFill>
          <a:ln w="57150">
            <a:solidFill>
              <a:srgbClr val="921E74"/>
            </a:solidFill>
          </a:ln>
        </p:spPr>
        <p:txBody>
          <a:bodyPr wrap="square">
            <a:spAutoFit/>
          </a:bodyPr>
          <a:lstStyle/>
          <a:p>
            <a:pPr algn="ctr"/>
            <a:r>
              <a:rPr lang="bn-IN" sz="6000" b="1" dirty="0" smtClean="0">
                <a:solidFill>
                  <a:srgbClr val="C00000"/>
                </a:solidFill>
                <a:latin typeface="NikoshBAN" panose="02000000000000000000" pitchFamily="2" charset="0"/>
                <a:cs typeface="NikoshBAN" panose="02000000000000000000" pitchFamily="2" charset="0"/>
              </a:rPr>
              <a:t> </a:t>
            </a:r>
            <a:r>
              <a:rPr lang="bn-BD" sz="6000" b="1" dirty="0" smtClean="0">
                <a:solidFill>
                  <a:srgbClr val="C00000"/>
                </a:solidFill>
                <a:latin typeface="NikoshBAN" panose="02000000000000000000" pitchFamily="2" charset="0"/>
                <a:cs typeface="NikoshBAN" panose="02000000000000000000" pitchFamily="2" charset="0"/>
              </a:rPr>
              <a:t>  </a:t>
            </a:r>
            <a:r>
              <a:rPr lang="bn-IN" sz="8000" b="1" dirty="0" smtClean="0">
                <a:solidFill>
                  <a:srgbClr val="002060"/>
                </a:solidFill>
                <a:latin typeface="NikoshBAN" panose="02000000000000000000" pitchFamily="2" charset="0"/>
                <a:cs typeface="NikoshBAN" panose="02000000000000000000" pitchFamily="2" charset="0"/>
              </a:rPr>
              <a:t>৩</a:t>
            </a:r>
            <a:r>
              <a:rPr lang="bn-IN" sz="7200" b="1" dirty="0" smtClean="0">
                <a:solidFill>
                  <a:srgbClr val="002060"/>
                </a:solidFill>
                <a:latin typeface="NikoshBAN" panose="02000000000000000000" pitchFamily="2" charset="0"/>
                <a:cs typeface="NikoshBAN" panose="02000000000000000000" pitchFamily="2" charset="0"/>
              </a:rPr>
              <a:t>য় প্রস্তাবনা</a:t>
            </a:r>
            <a:endParaRPr lang="en-GB" sz="72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911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8800" y="278517"/>
            <a:ext cx="2895600" cy="646331"/>
          </a:xfrm>
          <a:prstGeom prst="rect">
            <a:avLst/>
          </a:prstGeom>
          <a:solidFill>
            <a:schemeClr val="accent3">
              <a:lumMod val="40000"/>
              <a:lumOff val="60000"/>
            </a:schemeClr>
          </a:solidFill>
          <a:ln w="57150">
            <a:solidFill>
              <a:srgbClr val="921E74"/>
            </a:solidFill>
          </a:ln>
          <a:effectLst>
            <a:glow rad="228600">
              <a:schemeClr val="accent3">
                <a:satMod val="175000"/>
                <a:alpha val="40000"/>
              </a:schemeClr>
            </a:glow>
          </a:effectLst>
        </p:spPr>
        <p:txBody>
          <a:bodyPr wrap="square">
            <a:spAutoFit/>
          </a:bodyPr>
          <a:lstStyle/>
          <a:p>
            <a:r>
              <a:rPr lang="bn-IN" sz="2800" b="1" dirty="0" smtClean="0">
                <a:solidFill>
                  <a:srgbClr val="C00000"/>
                </a:solidFill>
                <a:latin typeface="NikoshBAN" panose="02000000000000000000" pitchFamily="2" charset="0"/>
                <a:cs typeface="NikoshBAN" panose="02000000000000000000" pitchFamily="2" charset="0"/>
              </a:rPr>
              <a:t> </a:t>
            </a:r>
            <a:r>
              <a:rPr lang="bn-BD" sz="2800" b="1" dirty="0" smtClean="0">
                <a:solidFill>
                  <a:srgbClr val="C00000"/>
                </a:solidFill>
                <a:latin typeface="NikoshBAN" panose="02000000000000000000" pitchFamily="2" charset="0"/>
                <a:cs typeface="NikoshBAN" panose="02000000000000000000" pitchFamily="2" charset="0"/>
              </a:rPr>
              <a:t>   </a:t>
            </a:r>
            <a:r>
              <a:rPr lang="bn-IN" sz="3600" b="1" dirty="0" smtClean="0">
                <a:solidFill>
                  <a:srgbClr val="002060"/>
                </a:solidFill>
                <a:latin typeface="NikoshBAN" panose="02000000000000000000" pitchFamily="2" charset="0"/>
                <a:cs typeface="NikoshBAN" panose="02000000000000000000" pitchFamily="2" charset="0"/>
              </a:rPr>
              <a:t>৩য় প্রস্তাবনা</a:t>
            </a:r>
            <a:endParaRPr lang="en-GB" sz="3600" b="1" dirty="0">
              <a:solidFill>
                <a:srgbClr val="002060"/>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6" name="Subtitle 2"/>
              <p:cNvSpPr txBox="1">
                <a:spLocks/>
              </p:cNvSpPr>
              <p:nvPr/>
            </p:nvSpPr>
            <p:spPr>
              <a:xfrm>
                <a:off x="533400" y="1524001"/>
                <a:ext cx="11292840" cy="4876800"/>
              </a:xfrm>
              <a:prstGeom prst="rect">
                <a:avLst/>
              </a:prstGeom>
              <a:solidFill>
                <a:schemeClr val="accent2">
                  <a:lumMod val="20000"/>
                  <a:lumOff val="80000"/>
                </a:schemeClr>
              </a:solidFill>
              <a:ln w="57150">
                <a:solidFill>
                  <a:srgbClr val="FFFF00"/>
                </a:solidFill>
              </a:ln>
              <a:effectLst>
                <a:glow rad="228600">
                  <a:schemeClr val="accent5">
                    <a:satMod val="175000"/>
                    <a:alpha val="40000"/>
                  </a:schemeClr>
                </a:glow>
              </a:effectLst>
              <a:scene3d>
                <a:camera prst="orthographicFront"/>
                <a:lightRig rig="threePt" dir="t"/>
              </a:scene3d>
              <a:sp3d>
                <a:bevelT w="114300" prst="artDeco"/>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bn-IN" sz="3600" dirty="0" smtClean="0">
                    <a:solidFill>
                      <a:srgbClr val="921E74"/>
                    </a:solidFill>
                    <a:latin typeface="NikoshBAN" panose="02000000000000000000" pitchFamily="2" charset="0"/>
                    <a:cs typeface="NikoshBAN" panose="02000000000000000000" pitchFamily="2" charset="0"/>
                  </a:rPr>
                  <a:t>কোনো প্রধান শক্তি স্তরে ইলেকট্র</a:t>
                </a:r>
                <a:r>
                  <a:rPr lang="en-US" sz="3600" dirty="0">
                    <a:solidFill>
                      <a:srgbClr val="921E74"/>
                    </a:solidFill>
                    <a:latin typeface="NikoshBAN" panose="02000000000000000000" pitchFamily="2" charset="0"/>
                    <a:cs typeface="NikoshBAN" panose="02000000000000000000" pitchFamily="2" charset="0"/>
                  </a:rPr>
                  <a:t>ন</a:t>
                </a:r>
                <a:r>
                  <a:rPr lang="bn-IN" sz="3600" dirty="0" smtClean="0">
                    <a:solidFill>
                      <a:srgbClr val="921E74"/>
                    </a:solidFill>
                    <a:latin typeface="NikoshBAN" panose="02000000000000000000" pitchFamily="2" charset="0"/>
                    <a:cs typeface="NikoshBAN" panose="02000000000000000000" pitchFamily="2" charset="0"/>
                  </a:rPr>
                  <a:t> ঘুরার সময় ইলেক</a:t>
                </a:r>
                <a:r>
                  <a:rPr lang="en-US" sz="3600" dirty="0" err="1" smtClean="0">
                    <a:solidFill>
                      <a:srgbClr val="921E74"/>
                    </a:solidFill>
                    <a:latin typeface="NikoshBAN" panose="02000000000000000000" pitchFamily="2" charset="0"/>
                    <a:cs typeface="NikoshBAN" panose="02000000000000000000" pitchFamily="2" charset="0"/>
                  </a:rPr>
                  <a:t>ট্রনের</a:t>
                </a:r>
                <a:r>
                  <a:rPr lang="bn-IN" sz="3600" dirty="0" smtClean="0">
                    <a:solidFill>
                      <a:srgbClr val="921E74"/>
                    </a:solidFill>
                    <a:latin typeface="NikoshBAN" panose="02000000000000000000" pitchFamily="2" charset="0"/>
                    <a:cs typeface="NikoshBAN" panose="02000000000000000000" pitchFamily="2" charset="0"/>
                  </a:rPr>
                  <a:t> কোনো শক্তি শোষন বা বিকিরিত হয় না ,তবে ইলেকট্রণ যদি নিম্ন শক্তি স্তর থেকে উচ্চ শক্তি স্তরে যায় তখন শক্তি শোষিত হয় । আবার ইলেকট্র</a:t>
                </a:r>
                <a:r>
                  <a:rPr lang="en-US" sz="3600" dirty="0" smtClean="0">
                    <a:solidFill>
                      <a:srgbClr val="921E74"/>
                    </a:solidFill>
                    <a:latin typeface="NikoshBAN" panose="02000000000000000000" pitchFamily="2" charset="0"/>
                    <a:cs typeface="NikoshBAN" panose="02000000000000000000" pitchFamily="2" charset="0"/>
                  </a:rPr>
                  <a:t>ন </a:t>
                </a:r>
                <a:r>
                  <a:rPr lang="bn-IN" sz="3600" dirty="0">
                    <a:solidFill>
                      <a:srgbClr val="921E74"/>
                    </a:solidFill>
                    <a:latin typeface="NikoshBAN" panose="02000000000000000000" pitchFamily="2" charset="0"/>
                    <a:cs typeface="NikoshBAN" panose="02000000000000000000" pitchFamily="2" charset="0"/>
                  </a:rPr>
                  <a:t>উচ্চ শক্তি স্তর </a:t>
                </a:r>
                <a:r>
                  <a:rPr lang="bn-IN" sz="3600" dirty="0" smtClean="0">
                    <a:solidFill>
                      <a:srgbClr val="921E74"/>
                    </a:solidFill>
                    <a:latin typeface="NikoshBAN" panose="02000000000000000000" pitchFamily="2" charset="0"/>
                    <a:cs typeface="NikoshBAN" panose="02000000000000000000" pitchFamily="2" charset="0"/>
                  </a:rPr>
                  <a:t>থেকে নিম্ন শক্তি স্তরে যায় তখন শক্তি বিকিরিত হয় । তাই শোষিত বা বিকিরিত শক্তির পরিমাণ</a:t>
                </a:r>
                <a:r>
                  <a:rPr lang="en-US" sz="3600" dirty="0" smtClean="0">
                    <a:solidFill>
                      <a:srgbClr val="921E74"/>
                    </a:solidFill>
                    <a:latin typeface="NikoshBAN" panose="02000000000000000000" pitchFamily="2" charset="0"/>
                    <a:cs typeface="NikoshBAN" panose="02000000000000000000" pitchFamily="2" charset="0"/>
                  </a:rPr>
                  <a:t>,</a:t>
                </a:r>
              </a:p>
              <a:p>
                <a:pPr>
                  <a:lnSpc>
                    <a:spcPct val="100000"/>
                  </a:lnSpc>
                </a:pPr>
                <a:r>
                  <a:rPr lang="en-US" sz="3600" dirty="0" err="1" smtClean="0">
                    <a:solidFill>
                      <a:srgbClr val="00B0F0"/>
                    </a:solidFill>
                    <a:latin typeface="Times New Roman" panose="02020603050405020304" pitchFamily="18" charset="0"/>
                    <a:cs typeface="Times New Roman" panose="02020603050405020304" pitchFamily="18" charset="0"/>
                  </a:rPr>
                  <a:t>hv</a:t>
                </a:r>
                <a:r>
                  <a:rPr lang="bn-IN" sz="3600" dirty="0" smtClean="0">
                    <a:solidFill>
                      <a:srgbClr val="00B0F0"/>
                    </a:solidFill>
                    <a:latin typeface="Times New Roman" panose="02020603050405020304" pitchFamily="18" charset="0"/>
                    <a:cs typeface="Times New Roman" panose="02020603050405020304" pitchFamily="18" charset="0"/>
                  </a:rPr>
                  <a:t>=</a:t>
                </a:r>
                <a:r>
                  <a:rPr lang="en-US" sz="3600" dirty="0" err="1" smtClean="0">
                    <a:solidFill>
                      <a:srgbClr val="00B0F0"/>
                    </a:solidFill>
                    <a:latin typeface="Times New Roman" panose="02020603050405020304" pitchFamily="18" charset="0"/>
                    <a:cs typeface="Times New Roman" panose="02020603050405020304" pitchFamily="18" charset="0"/>
                  </a:rPr>
                  <a:t>hc</a:t>
                </a:r>
                <a:r>
                  <a:rPr lang="en-US" sz="3600" dirty="0" smtClean="0">
                    <a:solidFill>
                      <a:srgbClr val="00B0F0"/>
                    </a:solidFill>
                    <a:latin typeface="Times New Roman" panose="02020603050405020304" pitchFamily="18" charset="0"/>
                    <a:cs typeface="Times New Roman" panose="02020603050405020304" pitchFamily="18" charset="0"/>
                  </a:rPr>
                  <a:t>/</a:t>
                </a:r>
                <a:r>
                  <a:rPr lang="en-US" sz="3600" dirty="0" smtClean="0">
                    <a:solidFill>
                      <a:srgbClr val="00B0F0"/>
                    </a:solidFill>
                    <a:latin typeface="Lucida Sans Unicode" panose="020B0602030504020204" pitchFamily="34" charset="0"/>
                    <a:cs typeface="Lucida Sans Unicode" panose="020B0602030504020204" pitchFamily="34" charset="0"/>
                  </a:rPr>
                  <a:t>ℷ</a:t>
                </a:r>
              </a:p>
              <a:p>
                <a:r>
                  <a:rPr lang="en-US" sz="2800" dirty="0" smtClean="0">
                    <a:solidFill>
                      <a:srgbClr val="FF0066"/>
                    </a:solidFill>
                    <a:latin typeface="Times New Roman" panose="02020603050405020304" pitchFamily="18" charset="0"/>
                    <a:cs typeface="Times New Roman" panose="02020603050405020304" pitchFamily="18" charset="0"/>
                  </a:rPr>
                  <a:t>C</a:t>
                </a:r>
                <a:r>
                  <a:rPr lang="bn-IN" sz="4000" dirty="0" smtClean="0">
                    <a:solidFill>
                      <a:srgbClr val="FF0066"/>
                    </a:solidFill>
                    <a:latin typeface="Times New Roman" panose="02020603050405020304" pitchFamily="18" charset="0"/>
                    <a:cs typeface="Times New Roman" panose="02020603050405020304" pitchFamily="18" charset="0"/>
                  </a:rPr>
                  <a:t> </a:t>
                </a:r>
                <a:r>
                  <a:rPr lang="en-US" sz="3600" dirty="0" err="1" smtClean="0">
                    <a:solidFill>
                      <a:srgbClr val="FF0066"/>
                    </a:solidFill>
                    <a:latin typeface="Times New Roman" panose="02020603050405020304" pitchFamily="18" charset="0"/>
                    <a:cs typeface="Times New Roman" panose="02020603050405020304" pitchFamily="18" charset="0"/>
                  </a:rPr>
                  <a:t>হচ্ছে</a:t>
                </a:r>
                <a:r>
                  <a:rPr lang="bn-IN" sz="3200" dirty="0" smtClean="0">
                    <a:solidFill>
                      <a:srgbClr val="FF0066"/>
                    </a:solidFill>
                    <a:latin typeface="Times New Roman" panose="02020603050405020304" pitchFamily="18" charset="0"/>
                    <a:cs typeface="Times New Roman" panose="02020603050405020304" pitchFamily="18" charset="0"/>
                  </a:rPr>
                  <a:t> </a:t>
                </a:r>
                <a:r>
                  <a:rPr lang="en-US" sz="3200" dirty="0" err="1" smtClean="0">
                    <a:solidFill>
                      <a:srgbClr val="FF0066"/>
                    </a:solidFill>
                    <a:latin typeface="Times New Roman" panose="02020603050405020304" pitchFamily="18" charset="0"/>
                    <a:cs typeface="Times New Roman" panose="02020603050405020304" pitchFamily="18" charset="0"/>
                  </a:rPr>
                  <a:t>আলোর</a:t>
                </a:r>
                <a:r>
                  <a:rPr lang="bn-IN" sz="3200" dirty="0" smtClean="0">
                    <a:solidFill>
                      <a:srgbClr val="FF0066"/>
                    </a:solidFill>
                    <a:latin typeface="Times New Roman" panose="02020603050405020304" pitchFamily="18" charset="0"/>
                    <a:cs typeface="Times New Roman" panose="02020603050405020304" pitchFamily="18" charset="0"/>
                  </a:rPr>
                  <a:t> </a:t>
                </a:r>
                <a:r>
                  <a:rPr lang="en-US" sz="3200" dirty="0" err="1" smtClean="0">
                    <a:solidFill>
                      <a:srgbClr val="FF0066"/>
                    </a:solidFill>
                    <a:latin typeface="Times New Roman" panose="02020603050405020304" pitchFamily="18" charset="0"/>
                    <a:cs typeface="Times New Roman" panose="02020603050405020304" pitchFamily="18" charset="0"/>
                  </a:rPr>
                  <a:t>বেগ</a:t>
                </a:r>
                <a:r>
                  <a:rPr lang="bn-IN" sz="3200" dirty="0" smtClean="0">
                    <a:solidFill>
                      <a:srgbClr val="FF0066"/>
                    </a:solidFill>
                    <a:latin typeface="Times New Roman" panose="02020603050405020304" pitchFamily="18" charset="0"/>
                    <a:cs typeface="Times New Roman" panose="02020603050405020304" pitchFamily="18" charset="0"/>
                  </a:rPr>
                  <a:t> </a:t>
                </a:r>
                <a:r>
                  <a:rPr lang="bn-IN" sz="3200" dirty="0" smtClean="0">
                    <a:solidFill>
                      <a:srgbClr val="00B0F0"/>
                    </a:solidFill>
                    <a:latin typeface="Times New Roman" panose="02020603050405020304" pitchFamily="18" charset="0"/>
                    <a:cs typeface="NikoshBAN" panose="02000000000000000000" pitchFamily="2" charset="0"/>
                  </a:rPr>
                  <a:t>(</a:t>
                </a:r>
                <a:r>
                  <a:rPr lang="en-US" sz="3200" dirty="0">
                    <a:solidFill>
                      <a:srgbClr val="00B0F0"/>
                    </a:solidFill>
                    <a:latin typeface="Times New Roman" panose="02020603050405020304" pitchFamily="18" charset="0"/>
                    <a:cs typeface="NikoshBAN" panose="02000000000000000000" pitchFamily="2" charset="0"/>
                  </a:rPr>
                  <a:t>3</a:t>
                </a:r>
                <a:r>
                  <a:rPr lang="en-US" sz="3200" dirty="0" smtClean="0">
                    <a:solidFill>
                      <a:srgbClr val="00B0F0"/>
                    </a:solidFill>
                    <a:latin typeface="Times New Roman" panose="02020603050405020304" pitchFamily="18" charset="0"/>
                    <a:cs typeface="NikoshBAN" panose="02000000000000000000" pitchFamily="2" charset="0"/>
                  </a:rPr>
                  <a:t>×</a:t>
                </a:r>
                <a14:m>
                  <m:oMath xmlns:m="http://schemas.openxmlformats.org/officeDocument/2006/math">
                    <m:sSup>
                      <m:sSupPr>
                        <m:ctrlPr>
                          <a:rPr lang="en-US" sz="3200" i="1">
                            <a:solidFill>
                              <a:srgbClr val="00B0F0"/>
                            </a:solidFill>
                            <a:latin typeface="Cambria Math" panose="02040503050406030204" pitchFamily="18" charset="0"/>
                            <a:cs typeface="NikoshBAN" panose="02000000000000000000" pitchFamily="2" charset="0"/>
                          </a:rPr>
                        </m:ctrlPr>
                      </m:sSupPr>
                      <m:e>
                        <m:r>
                          <a:rPr lang="en-US" sz="3200" i="1">
                            <a:solidFill>
                              <a:srgbClr val="00B0F0"/>
                            </a:solidFill>
                            <a:latin typeface="Cambria Math" panose="02040503050406030204" pitchFamily="18" charset="0"/>
                            <a:cs typeface="NikoshBAN" panose="02000000000000000000" pitchFamily="2" charset="0"/>
                          </a:rPr>
                          <m:t>10</m:t>
                        </m:r>
                      </m:e>
                      <m:sup>
                        <m:r>
                          <a:rPr lang="en-US" sz="3200" b="0" i="1" smtClean="0">
                            <a:solidFill>
                              <a:srgbClr val="00B0F0"/>
                            </a:solidFill>
                            <a:latin typeface="Cambria Math" panose="02040503050406030204" pitchFamily="18" charset="0"/>
                            <a:cs typeface="NikoshBAN" panose="02000000000000000000" pitchFamily="2" charset="0"/>
                          </a:rPr>
                          <m:t>8</m:t>
                        </m:r>
                      </m:sup>
                    </m:sSup>
                    <m:r>
                      <m:rPr>
                        <m:sty m:val="p"/>
                      </m:rPr>
                      <a:rPr lang="en-US" sz="3200" b="0" i="0" smtClean="0">
                        <a:solidFill>
                          <a:srgbClr val="00B0F0"/>
                        </a:solidFill>
                        <a:latin typeface="Cambria Math" panose="02040503050406030204" pitchFamily="18" charset="0"/>
                        <a:cs typeface="NikoshBAN" panose="02000000000000000000" pitchFamily="2" charset="0"/>
                      </a:rPr>
                      <m:t>m</m:t>
                    </m:r>
                    <m:r>
                      <a:rPr lang="en-US" sz="3200" b="0" i="0" smtClean="0">
                        <a:solidFill>
                          <a:srgbClr val="00B0F0"/>
                        </a:solidFill>
                        <a:latin typeface="Cambria Math" panose="02040503050406030204" pitchFamily="18" charset="0"/>
                        <a:cs typeface="NikoshBAN" panose="02000000000000000000" pitchFamily="2" charset="0"/>
                      </a:rPr>
                      <m:t>/</m:t>
                    </m:r>
                    <m:r>
                      <m:rPr>
                        <m:sty m:val="p"/>
                      </m:rPr>
                      <a:rPr lang="en-US" sz="3200" b="0" i="0" smtClean="0">
                        <a:solidFill>
                          <a:srgbClr val="00B0F0"/>
                        </a:solidFill>
                        <a:latin typeface="Cambria Math" panose="02040503050406030204" pitchFamily="18" charset="0"/>
                        <a:cs typeface="NikoshBAN" panose="02000000000000000000" pitchFamily="2" charset="0"/>
                      </a:rPr>
                      <m:t>s</m:t>
                    </m:r>
                  </m:oMath>
                </a14:m>
                <a:r>
                  <a:rPr lang="en-US" sz="3200" dirty="0" smtClean="0">
                    <a:solidFill>
                      <a:srgbClr val="00B0F0"/>
                    </a:solidFill>
                    <a:latin typeface="Times New Roman" panose="02020603050405020304" pitchFamily="18" charset="0"/>
                    <a:cs typeface="NikoshBAN" panose="02000000000000000000" pitchFamily="2" charset="0"/>
                  </a:rPr>
                  <a:t>)</a:t>
                </a:r>
                <a:endParaRPr lang="bn-IN" sz="3200" dirty="0">
                  <a:solidFill>
                    <a:srgbClr val="00B0F0"/>
                  </a:solidFill>
                  <a:latin typeface="Times New Roman" panose="02020603050405020304" pitchFamily="18" charset="0"/>
                  <a:cs typeface="NikoshBAN" panose="02000000000000000000" pitchFamily="2" charset="0"/>
                </a:endParaRPr>
              </a:p>
              <a:p>
                <a:r>
                  <a:rPr lang="en-US" sz="2400" dirty="0" smtClean="0">
                    <a:solidFill>
                      <a:srgbClr val="00B050"/>
                    </a:solidFill>
                    <a:latin typeface="Times New Roman" panose="02020603050405020304" pitchFamily="18" charset="0"/>
                    <a:cs typeface="Times New Roman" panose="02020603050405020304" pitchFamily="18" charset="0"/>
                  </a:rPr>
                  <a:t>V</a:t>
                </a:r>
                <a:r>
                  <a:rPr lang="bn-IN" sz="32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হচ্ছে</a:t>
                </a:r>
                <a:r>
                  <a:rPr lang="bn-IN" sz="3200" dirty="0" smtClean="0">
                    <a:solidFill>
                      <a:srgbClr val="00B050"/>
                    </a:solidFill>
                    <a:latin typeface="Times New Roman" panose="02020603050405020304" pitchFamily="18" charset="0"/>
                    <a:cs typeface="Times New Roman" panose="02020603050405020304" pitchFamily="18" charset="0"/>
                  </a:rPr>
                  <a:t> </a:t>
                </a:r>
                <a:r>
                  <a:rPr lang="bn-IN" sz="3200" dirty="0" smtClean="0">
                    <a:solidFill>
                      <a:srgbClr val="00B050"/>
                    </a:solidFill>
                    <a:latin typeface="NikoshBAN" panose="02000000000000000000" pitchFamily="2" charset="0"/>
                    <a:cs typeface="NikoshBAN" panose="02000000000000000000" pitchFamily="2" charset="0"/>
                  </a:rPr>
                  <a:t> শোষিত বা বিকিরিত শক্তির </a:t>
                </a:r>
                <a:r>
                  <a:rPr lang="en-US" sz="3200" dirty="0" err="1" smtClean="0">
                    <a:solidFill>
                      <a:srgbClr val="00B050"/>
                    </a:solidFill>
                    <a:latin typeface="NikoshBAN" panose="02000000000000000000" pitchFamily="2" charset="0"/>
                    <a:cs typeface="NikoshBAN" panose="02000000000000000000" pitchFamily="2" charset="0"/>
                  </a:rPr>
                  <a:t>কম্পাঙ্ক</a:t>
                </a:r>
                <a:endParaRPr lang="en-US" sz="3200" dirty="0" smtClean="0">
                  <a:solidFill>
                    <a:srgbClr val="00B050"/>
                  </a:solidFill>
                  <a:latin typeface="NikoshBAN" panose="02000000000000000000" pitchFamily="2" charset="0"/>
                  <a:cs typeface="NikoshBAN" panose="02000000000000000000" pitchFamily="2" charset="0"/>
                </a:endParaRPr>
              </a:p>
              <a:p>
                <a:r>
                  <a:rPr lang="en-US" sz="3200" dirty="0" smtClean="0">
                    <a:solidFill>
                      <a:srgbClr val="002060"/>
                    </a:solidFill>
                    <a:latin typeface="Lucida Sans Unicode" panose="020B0602030504020204" pitchFamily="34" charset="0"/>
                    <a:cs typeface="Lucida Sans Unicode" panose="020B0602030504020204" pitchFamily="34" charset="0"/>
                  </a:rPr>
                  <a:t>ℷ</a:t>
                </a:r>
                <a:r>
                  <a:rPr lang="bn-IN" sz="3200" dirty="0" smtClean="0">
                    <a:solidFill>
                      <a:srgbClr val="002060"/>
                    </a:solidFill>
                    <a:latin typeface="Lucida Sans Unicode" panose="020B0602030504020204" pitchFamily="34" charset="0"/>
                    <a:cs typeface="Lucida Sans Unicode" panose="020B0602030504020204" pitchFamily="34" charset="0"/>
                  </a:rPr>
                  <a:t> </a:t>
                </a:r>
                <a:r>
                  <a:rPr lang="en-US" sz="3200" dirty="0" err="1" smtClean="0">
                    <a:solidFill>
                      <a:srgbClr val="002060"/>
                    </a:solidFill>
                    <a:latin typeface="Times New Roman" panose="02020603050405020304" pitchFamily="18" charset="0"/>
                    <a:cs typeface="Times New Roman" panose="02020603050405020304" pitchFamily="18" charset="0"/>
                  </a:rPr>
                  <a:t>হচ্ছে</a:t>
                </a:r>
                <a:r>
                  <a:rPr lang="bn-IN" sz="3200" dirty="0" smtClean="0">
                    <a:solidFill>
                      <a:srgbClr val="002060"/>
                    </a:solidFill>
                    <a:latin typeface="Times New Roman" panose="02020603050405020304" pitchFamily="18" charset="0"/>
                    <a:cs typeface="Times New Roman" panose="02020603050405020304" pitchFamily="18" charset="0"/>
                  </a:rPr>
                  <a:t> </a:t>
                </a:r>
                <a:r>
                  <a:rPr lang="bn-IN" sz="3200" dirty="0" smtClean="0">
                    <a:solidFill>
                      <a:srgbClr val="002060"/>
                    </a:solidFill>
                    <a:latin typeface="NikoshBAN" panose="02000000000000000000" pitchFamily="2" charset="0"/>
                    <a:cs typeface="NikoshBAN" panose="02000000000000000000" pitchFamily="2" charset="0"/>
                  </a:rPr>
                  <a:t>শোষিত বা বিকিরিত শক্তির তরঙ্গ </a:t>
                </a:r>
                <a:r>
                  <a:rPr lang="en-US" sz="3200" dirty="0" err="1" smtClean="0">
                    <a:solidFill>
                      <a:srgbClr val="002060"/>
                    </a:solidFill>
                    <a:latin typeface="Times New Roman" panose="02020603050405020304" pitchFamily="18" charset="0"/>
                    <a:cs typeface="Times New Roman" panose="02020603050405020304" pitchFamily="18" charset="0"/>
                  </a:rPr>
                  <a:t>দৈর্ঘ্য</a:t>
                </a:r>
                <a:r>
                  <a:rPr lang="en-US" sz="3200" dirty="0" smtClean="0">
                    <a:solidFill>
                      <a:srgbClr val="002060"/>
                    </a:solidFill>
                    <a:latin typeface="Times New Roman" panose="02020603050405020304" pitchFamily="18" charset="0"/>
                    <a:cs typeface="Times New Roman" panose="02020603050405020304" pitchFamily="18" charset="0"/>
                  </a:rPr>
                  <a:t> ।</a:t>
                </a:r>
                <a:endParaRPr lang="en-US" sz="3200" dirty="0" smtClean="0">
                  <a:solidFill>
                    <a:srgbClr val="002060"/>
                  </a:solidFill>
                  <a:latin typeface="Lucida Sans Unicode" panose="020B0602030504020204" pitchFamily="34" charset="0"/>
                  <a:cs typeface="Lucida Sans Unicode" panose="020B0602030504020204" pitchFamily="34" charset="0"/>
                </a:endParaRPr>
              </a:p>
              <a:p>
                <a:endParaRPr lang="en-GB" sz="2800" dirty="0">
                  <a:solidFill>
                    <a:srgbClr val="002060"/>
                  </a:solidFill>
                  <a:latin typeface="NikoshBAN" panose="02000000000000000000" pitchFamily="2" charset="0"/>
                  <a:cs typeface="NikoshBAN" panose="02000000000000000000" pitchFamily="2" charset="0"/>
                </a:endParaRPr>
              </a:p>
            </p:txBody>
          </p:sp>
        </mc:Choice>
        <mc:Fallback xmlns="">
          <p:sp>
            <p:nvSpPr>
              <p:cNvPr id="6" name="Subtitle 2"/>
              <p:cNvSpPr txBox="1">
                <a:spLocks noRot="1" noChangeAspect="1" noMove="1" noResize="1" noEditPoints="1" noAdjustHandles="1" noChangeArrowheads="1" noChangeShapeType="1" noTextEdit="1"/>
              </p:cNvSpPr>
              <p:nvPr/>
            </p:nvSpPr>
            <p:spPr>
              <a:xfrm>
                <a:off x="533400" y="1524001"/>
                <a:ext cx="11292840" cy="4876800"/>
              </a:xfrm>
              <a:prstGeom prst="rect">
                <a:avLst/>
              </a:prstGeom>
              <a:blipFill rotWithShape="0">
                <a:blip r:embed="rId2"/>
                <a:stretch>
                  <a:fillRect/>
                </a:stretch>
              </a:blipFill>
              <a:ln w="57150">
                <a:solidFill>
                  <a:srgbClr val="FFFF00"/>
                </a:solidFill>
              </a:ln>
              <a:effectLst>
                <a:glow rad="228600">
                  <a:schemeClr val="accent5">
                    <a:satMod val="175000"/>
                    <a:alpha val="40000"/>
                  </a:schemeClr>
                </a:glow>
              </a:effectLst>
            </p:spPr>
            <p:txBody>
              <a:bodyPr/>
              <a:lstStyle/>
              <a:p>
                <a:r>
                  <a:rPr lang="en-US">
                    <a:noFill/>
                  </a:rPr>
                  <a:t> </a:t>
                </a:r>
              </a:p>
            </p:txBody>
          </p:sp>
        </mc:Fallback>
      </mc:AlternateContent>
    </p:spTree>
    <p:extLst>
      <p:ext uri="{BB962C8B-B14F-4D97-AF65-F5344CB8AC3E}">
        <p14:creationId xmlns:p14="http://schemas.microsoft.com/office/powerpoint/2010/main" val="28690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28800"/>
            <a:ext cx="4772025" cy="34623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759744"/>
            <a:ext cx="3657600" cy="3657600"/>
          </a:xfrm>
          <a:prstGeom prst="rect">
            <a:avLst/>
          </a:prstGeom>
        </p:spPr>
      </p:pic>
      <p:sp>
        <p:nvSpPr>
          <p:cNvPr id="7" name="Subtitle 2"/>
          <p:cNvSpPr txBox="1">
            <a:spLocks/>
          </p:cNvSpPr>
          <p:nvPr/>
        </p:nvSpPr>
        <p:spPr>
          <a:xfrm>
            <a:off x="3886200" y="600501"/>
            <a:ext cx="4191000" cy="694899"/>
          </a:xfrm>
          <a:prstGeom prst="rect">
            <a:avLst/>
          </a:prstGeom>
          <a:solidFill>
            <a:schemeClr val="accent3">
              <a:lumMod val="40000"/>
              <a:lumOff val="60000"/>
            </a:schemeClr>
          </a:solidFill>
          <a:ln w="57150">
            <a:solidFill>
              <a:srgbClr val="002060"/>
            </a:solidFill>
          </a:ln>
          <a:effectLst>
            <a:glow rad="228600">
              <a:schemeClr val="accent6">
                <a:satMod val="175000"/>
                <a:alpha val="40000"/>
              </a:schemeClr>
            </a:glow>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বোর পরমাণু মডেলের সাফল্য-১</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80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6200" y="600501"/>
            <a:ext cx="4648200" cy="694899"/>
          </a:xfrm>
          <a:prstGeom prst="rect">
            <a:avLst/>
          </a:prstGeom>
          <a:solidFill>
            <a:schemeClr val="accent3">
              <a:lumMod val="40000"/>
              <a:lumOff val="60000"/>
            </a:schemeClr>
          </a:solidFill>
          <a:ln w="57150">
            <a:solidFill>
              <a:srgbClr val="002060"/>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3600" dirty="0" smtClean="0">
                <a:latin typeface="NikoshBAN" panose="02000000000000000000" pitchFamily="2" charset="0"/>
                <a:cs typeface="NikoshBAN" panose="02000000000000000000" pitchFamily="2" charset="0"/>
              </a:rPr>
              <a:t>বোর পরমাণু মডেলের সাফল্য-১</a:t>
            </a:r>
            <a:endParaRPr lang="en-GB" sz="3600" dirty="0">
              <a:latin typeface="NikoshBAN" panose="02000000000000000000" pitchFamily="2" charset="0"/>
              <a:cs typeface="NikoshBAN" panose="02000000000000000000" pitchFamily="2" charset="0"/>
            </a:endParaRPr>
          </a:p>
        </p:txBody>
      </p:sp>
      <p:sp>
        <p:nvSpPr>
          <p:cNvPr id="6" name="Subtitle 2"/>
          <p:cNvSpPr txBox="1">
            <a:spLocks/>
          </p:cNvSpPr>
          <p:nvPr/>
        </p:nvSpPr>
        <p:spPr>
          <a:xfrm>
            <a:off x="1143000" y="1905000"/>
            <a:ext cx="9677400" cy="3810000"/>
          </a:xfrm>
          <a:prstGeom prst="rect">
            <a:avLst/>
          </a:prstGeom>
          <a:solidFill>
            <a:srgbClr val="92D050"/>
          </a:solidFill>
          <a:ln w="57150">
            <a:solidFill>
              <a:srgbClr val="FF0000"/>
            </a:solidFill>
            <a:prstDash val="sysDash"/>
          </a:ln>
          <a:effectLst>
            <a:glow rad="228600">
              <a:schemeClr val="accent3">
                <a:satMod val="175000"/>
                <a:alpha val="40000"/>
              </a:schemeClr>
            </a:glow>
          </a:effectLst>
          <a:scene3d>
            <a:camera prst="orthographicFront"/>
            <a:lightRig rig="threePt" dir="t"/>
          </a:scene3d>
          <a:sp3d>
            <a:bevelT w="114300" prst="hardEdge"/>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রাদার ফোর্ডের পরমাণু মডেল অনুসারে সৌর জগতে সূর্যকে কেন্দ্র করে গ্রহ উপগ্রহ গুলো যেমন ঘুরছে ,পরমাণুতে ইলেকট্রন সমুহ তেমন নিউক্লিয়াসকে কেন্দ্র করে ঘুরছে। এখানে ইলেকট্রনের শক্তিস্তরের আকার সম্পর্কে কোনো কথা বলা হয়নি। কিন্তু বোরের পরমাণু মডেলে পরমাণুর শক্তিস্তরের আকার বৃত্তাকার বলা হয়েছে ।</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436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962400" y="381000"/>
            <a:ext cx="4648200" cy="685800"/>
          </a:xfrm>
          <a:prstGeom prst="rect">
            <a:avLst/>
          </a:prstGeom>
          <a:solidFill>
            <a:schemeClr val="accent3">
              <a:lumMod val="40000"/>
              <a:lumOff val="60000"/>
            </a:schemeClr>
          </a:solidFill>
          <a:ln w="57150">
            <a:solidFill>
              <a:srgbClr val="002060"/>
            </a:solidFill>
          </a:ln>
          <a:effectLst>
            <a:glow rad="228600">
              <a:schemeClr val="accent6">
                <a:satMod val="175000"/>
                <a:alpha val="40000"/>
              </a:schemeClr>
            </a:glow>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3600" dirty="0" smtClean="0">
                <a:latin typeface="NikoshBAN" panose="02000000000000000000" pitchFamily="2" charset="0"/>
                <a:cs typeface="NikoshBAN" panose="02000000000000000000" pitchFamily="2" charset="0"/>
              </a:rPr>
              <a:t>বোর পরমাণু মডেলের সাফল্য-২</a:t>
            </a:r>
            <a:endParaRPr lang="en-GB" sz="3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828800"/>
            <a:ext cx="6093691" cy="4419600"/>
          </a:xfrm>
          <a:prstGeom prst="rect">
            <a:avLst/>
          </a:prstGeom>
        </p:spPr>
      </p:pic>
    </p:spTree>
    <p:extLst>
      <p:ext uri="{BB962C8B-B14F-4D97-AF65-F5344CB8AC3E}">
        <p14:creationId xmlns:p14="http://schemas.microsoft.com/office/powerpoint/2010/main" val="396619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886200" y="600501"/>
            <a:ext cx="4191000" cy="694899"/>
          </a:xfrm>
          <a:prstGeom prst="rect">
            <a:avLst/>
          </a:prstGeom>
          <a:solidFill>
            <a:schemeClr val="accent3">
              <a:lumMod val="40000"/>
              <a:lumOff val="60000"/>
            </a:schemeClr>
          </a:solidFill>
          <a:ln w="57150">
            <a:solidFill>
              <a:srgbClr val="0070C0"/>
            </a:solidFill>
          </a:ln>
          <a:effectLst>
            <a:glow rad="228600">
              <a:schemeClr val="accent5">
                <a:satMod val="175000"/>
                <a:alpha val="40000"/>
              </a:schemeClr>
            </a:glow>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বোর পরমাণু মডেলের সাফল্য-২</a:t>
            </a:r>
            <a:endParaRPr lang="en-GB" sz="3200" dirty="0">
              <a:latin typeface="NikoshBAN" panose="02000000000000000000" pitchFamily="2" charset="0"/>
              <a:cs typeface="NikoshBAN" panose="02000000000000000000" pitchFamily="2" charset="0"/>
            </a:endParaRPr>
          </a:p>
        </p:txBody>
      </p:sp>
      <p:sp>
        <p:nvSpPr>
          <p:cNvPr id="7" name="Subtitle 2"/>
          <p:cNvSpPr txBox="1">
            <a:spLocks/>
          </p:cNvSpPr>
          <p:nvPr/>
        </p:nvSpPr>
        <p:spPr>
          <a:xfrm>
            <a:off x="1295400" y="2133600"/>
            <a:ext cx="9448800" cy="3505200"/>
          </a:xfrm>
          <a:prstGeom prst="rect">
            <a:avLst/>
          </a:prstGeom>
          <a:solidFill>
            <a:schemeClr val="accent3">
              <a:lumMod val="40000"/>
              <a:lumOff val="60000"/>
            </a:schemeClr>
          </a:solidFill>
          <a:ln w="57150">
            <a:solidFill>
              <a:srgbClr val="0070C0"/>
            </a:solidFill>
          </a:ln>
          <a:effectLst>
            <a:glow rad="228600">
              <a:schemeClr val="accent1">
                <a:satMod val="175000"/>
                <a:alpha val="40000"/>
              </a:schemeClr>
            </a:glow>
          </a:effectLst>
          <a:scene3d>
            <a:camera prst="orthographicFront"/>
            <a:lightRig rig="threePt" dir="t"/>
          </a:scene3d>
          <a:sp3d>
            <a:bevelT w="114300" prst="artDeco"/>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রাদার ফোর্ডের পরমাণু মডেলে পরমাণু শক্তি শোষন করলে পরমাণুর গঠনে কী পরিবর্তন ঘটে সে কথা বলা হয় নি ।কিন্তু বোর পরমাণু মডেলে বলা হয়েছে পরমাণু শক্তি শোষন করলে ইলেকট্রন নিম্ন শক্তিস্তর থেকে উচ্চ শক্তিস্তরে উঠে । আবার পরমাণু শক্তি বিকিরন করলে ইলেকট্রন উচ্চ শক্তিস্তর থেকে নিম্ন শক্তিস্তরে নেমে আসে ।</a:t>
            </a:r>
            <a:endParaRPr lang="en-GB" sz="4000" dirty="0"/>
          </a:p>
        </p:txBody>
      </p:sp>
    </p:spTree>
    <p:extLst>
      <p:ext uri="{BB962C8B-B14F-4D97-AF65-F5344CB8AC3E}">
        <p14:creationId xmlns:p14="http://schemas.microsoft.com/office/powerpoint/2010/main" val="204881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685800"/>
            <a:ext cx="4172937" cy="584775"/>
          </a:xfrm>
          <a:prstGeom prst="rect">
            <a:avLst/>
          </a:prstGeom>
          <a:solidFill>
            <a:schemeClr val="accent3">
              <a:lumMod val="40000"/>
              <a:lumOff val="60000"/>
            </a:schemeClr>
          </a:solidFill>
          <a:ln w="57150">
            <a:noFill/>
            <a:prstDash val="sysDash"/>
          </a:ln>
          <a:effectLst>
            <a:glow rad="228600">
              <a:schemeClr val="accent6">
                <a:satMod val="175000"/>
                <a:alpha val="40000"/>
              </a:schemeClr>
            </a:glow>
          </a:effectLst>
        </p:spPr>
        <p:txBody>
          <a:bodyPr wrap="none">
            <a:spAutoFit/>
          </a:bodyPr>
          <a:lstStyle/>
          <a:p>
            <a:r>
              <a:rPr lang="bn-IN" sz="3200" dirty="0">
                <a:latin typeface="NikoshBAN" panose="02000000000000000000" pitchFamily="2" charset="0"/>
                <a:cs typeface="NikoshBAN" panose="02000000000000000000" pitchFamily="2" charset="0"/>
              </a:rPr>
              <a:t>বোর পরমাণু মডেলের </a:t>
            </a:r>
            <a:r>
              <a:rPr lang="bn-IN" sz="3200" dirty="0" smtClean="0">
                <a:latin typeface="NikoshBAN" panose="02000000000000000000" pitchFamily="2" charset="0"/>
                <a:cs typeface="NikoshBAN" panose="02000000000000000000" pitchFamily="2" charset="0"/>
              </a:rPr>
              <a:t>সাফল্য-</a:t>
            </a:r>
            <a:r>
              <a:rPr lang="en-GB" sz="3200" dirty="0" smtClean="0">
                <a:latin typeface="NikoshBAN" panose="02000000000000000000" pitchFamily="2" charset="0"/>
                <a:cs typeface="NikoshBAN" panose="02000000000000000000" pitchFamily="2" charset="0"/>
              </a:rPr>
              <a:t>3</a:t>
            </a:r>
            <a:endParaRPr lang="en-GB" sz="32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286000"/>
            <a:ext cx="4447218" cy="3474389"/>
          </a:xfrm>
          <a:prstGeom prst="rect">
            <a:avLst/>
          </a:prstGeom>
          <a:solidFill>
            <a:schemeClr val="accent1">
              <a:lumMod val="20000"/>
              <a:lumOff val="80000"/>
            </a:schemeClr>
          </a:solidFill>
          <a:ln w="38100">
            <a:solidFill>
              <a:srgbClr val="FF00FF"/>
            </a:solidFill>
          </a:ln>
        </p:spPr>
      </p:pic>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630427157"/>
              </p:ext>
            </p:extLst>
          </p:nvPr>
        </p:nvGraphicFramePr>
        <p:xfrm>
          <a:off x="990600" y="4114800"/>
          <a:ext cx="4800601" cy="1239838"/>
        </p:xfrm>
        <a:graphic>
          <a:graphicData uri="http://schemas.openxmlformats.org/presentationml/2006/ole">
            <mc:AlternateContent xmlns:mc="http://schemas.openxmlformats.org/markup-compatibility/2006">
              <mc:Choice xmlns:v="urn:schemas-microsoft-com:vml" Requires="v">
                <p:oleObj spid="_x0000_s5250" name="Packager Shell Object" showAsIcon="1" r:id="rId4" imgW="1976400" imgH="488520" progId="Package">
                  <p:embed/>
                </p:oleObj>
              </mc:Choice>
              <mc:Fallback>
                <p:oleObj name="Packager Shell Object" showAsIcon="1" r:id="rId4" imgW="1976400" imgH="488520" progId="Package">
                  <p:embed/>
                  <p:pic>
                    <p:nvPicPr>
                      <p:cNvPr id="0" name="Picture 104"/>
                      <p:cNvPicPr>
                        <a:picLocks noChangeAspect="1" noChangeArrowheads="1"/>
                      </p:cNvPicPr>
                      <p:nvPr/>
                    </p:nvPicPr>
                    <p:blipFill>
                      <a:blip r:embed="rId5"/>
                      <a:srcRect/>
                      <a:stretch>
                        <a:fillRect/>
                      </a:stretch>
                    </p:blipFill>
                    <p:spPr bwMode="auto">
                      <a:xfrm>
                        <a:off x="990600" y="4114800"/>
                        <a:ext cx="4800601" cy="1239838"/>
                      </a:xfrm>
                      <a:prstGeom prst="rect">
                        <a:avLst/>
                      </a:prstGeom>
                      <a:solidFill>
                        <a:srgbClr val="C45FDA"/>
                      </a:solidFill>
                      <a:ln w="57150">
                        <a:solidFill>
                          <a:srgbClr val="002060"/>
                        </a:solidFill>
                        <a:miter lim="800000"/>
                        <a:headEnd/>
                        <a:tailEnd/>
                      </a:ln>
                    </p:spPr>
                  </p:pic>
                </p:oleObj>
              </mc:Fallback>
            </mc:AlternateContent>
          </a:graphicData>
        </a:graphic>
      </p:graphicFrame>
      <p:sp>
        <p:nvSpPr>
          <p:cNvPr id="7" name="TextBox 6"/>
          <p:cNvSpPr txBox="1"/>
          <p:nvPr/>
        </p:nvSpPr>
        <p:spPr>
          <a:xfrm>
            <a:off x="2628900" y="3578457"/>
            <a:ext cx="1524000"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US" sz="1600" dirty="0" err="1" smtClean="0">
                <a:solidFill>
                  <a:srgbClr val="FF00FF"/>
                </a:solidFill>
                <a:latin typeface="NikoshBAN" panose="02000000000000000000" pitchFamily="2" charset="0"/>
                <a:cs typeface="NikoshBAN" panose="02000000000000000000" pitchFamily="2" charset="0"/>
              </a:rPr>
              <a:t>একটি</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মাত্র</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ক্লিক</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করুন</a:t>
            </a:r>
            <a:endParaRPr lang="en-GB" sz="1600" dirty="0">
              <a:solidFill>
                <a:srgbClr val="FF00FF"/>
              </a:solidFill>
              <a:latin typeface="NikoshBAN" panose="02000000000000000000" pitchFamily="2" charset="0"/>
              <a:cs typeface="NikoshBAN" panose="02000000000000000000" pitchFamily="2" charset="0"/>
            </a:endParaRPr>
          </a:p>
        </p:txBody>
      </p:sp>
      <p:sp>
        <p:nvSpPr>
          <p:cNvPr id="8" name="TextBox 7"/>
          <p:cNvSpPr txBox="1"/>
          <p:nvPr/>
        </p:nvSpPr>
        <p:spPr>
          <a:xfrm>
            <a:off x="1485900" y="2046008"/>
            <a:ext cx="4114800" cy="707886"/>
          </a:xfrm>
          <a:prstGeom prst="rect">
            <a:avLst/>
          </a:prstGeom>
          <a:solidFill>
            <a:schemeClr val="accent3">
              <a:lumMod val="40000"/>
              <a:lumOff val="60000"/>
            </a:schemeClr>
          </a:solidFill>
          <a:ln w="57150">
            <a:solidFill>
              <a:srgbClr val="002060"/>
            </a:solidFill>
          </a:ln>
          <a:effectLst>
            <a:glow rad="228600">
              <a:schemeClr val="accent5">
                <a:satMod val="175000"/>
                <a:alpha val="40000"/>
              </a:schemeClr>
            </a:glow>
          </a:effectLst>
        </p:spPr>
        <p:txBody>
          <a:bodyPr wrap="square" rtlCol="0">
            <a:spAutoFit/>
          </a:bodyPr>
          <a:lstStyle/>
          <a:p>
            <a:r>
              <a:rPr lang="en-US" sz="4000" dirty="0" err="1" smtClean="0">
                <a:solidFill>
                  <a:srgbClr val="00B0F0"/>
                </a:solidFill>
                <a:latin typeface="NikoshBAN" panose="02000000000000000000" pitchFamily="2" charset="0"/>
                <a:cs typeface="NikoshBAN" panose="02000000000000000000" pitchFamily="2" charset="0"/>
              </a:rPr>
              <a:t>নীচের</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ভিডিওটি</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লক্ষ</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কর</a:t>
            </a:r>
            <a:endParaRPr lang="en-GB" sz="40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4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667000"/>
            <a:ext cx="4191000" cy="2092881"/>
          </a:xfrm>
          <a:prstGeom prst="rect">
            <a:avLst/>
          </a:prstGeom>
        </p:spPr>
        <p:txBody>
          <a:bodyPr wrap="square">
            <a:spAutoFit/>
          </a:bodyPr>
          <a:lstStyle/>
          <a:p>
            <a:r>
              <a:rPr lang="bn-IN" sz="2800" dirty="0" smtClean="0">
                <a:latin typeface="NikoshBAN" pitchFamily="2" charset="0"/>
                <a:cs typeface="NikoshBAN" pitchFamily="2" charset="0"/>
              </a:rPr>
              <a:t>মোঃ আলমগীর হোসাইন</a:t>
            </a:r>
          </a:p>
          <a:p>
            <a:r>
              <a:rPr lang="bn-IN" sz="2800" dirty="0" smtClean="0">
                <a:latin typeface="NikoshBAN" pitchFamily="2" charset="0"/>
                <a:cs typeface="NikoshBAN" pitchFamily="2" charset="0"/>
              </a:rPr>
              <a:t>সহকারী শিক্ষক (বিজ্ঞান)</a:t>
            </a:r>
            <a:endParaRPr lang="en-US" sz="2800" dirty="0" smtClean="0">
              <a:latin typeface="NikoshBAN" pitchFamily="2" charset="0"/>
              <a:cs typeface="NikoshBAN" pitchFamily="2" charset="0"/>
            </a:endParaRPr>
          </a:p>
          <a:p>
            <a:r>
              <a:rPr lang="bn-IN" sz="2800" dirty="0" smtClean="0">
                <a:latin typeface="NikoshBAN" pitchFamily="2" charset="0"/>
                <a:cs typeface="NikoshBAN" pitchFamily="2" charset="0"/>
              </a:rPr>
              <a:t>দোসতী দাখিল মাদরাসা</a:t>
            </a:r>
          </a:p>
          <a:p>
            <a:r>
              <a:rPr lang="bn-IN" sz="2800" dirty="0" smtClean="0">
                <a:latin typeface="NikoshBAN" pitchFamily="2" charset="0"/>
                <a:cs typeface="NikoshBAN" pitchFamily="2" charset="0"/>
              </a:rPr>
              <a:t>মান্দা    নাওগাঁ</a:t>
            </a:r>
            <a:endParaRPr lang="bn-BD" sz="2800" dirty="0" smtClean="0">
              <a:latin typeface="NikoshBAN" pitchFamily="2" charset="0"/>
              <a:cs typeface="NikoshBAN" pitchFamily="2" charset="0"/>
            </a:endParaRPr>
          </a:p>
          <a:p>
            <a:r>
              <a:rPr lang="en-US" dirty="0" smtClean="0">
                <a:latin typeface="NikoshBAN" pitchFamily="2" charset="0"/>
                <a:cs typeface="NikoshBAN" pitchFamily="2" charset="0"/>
              </a:rPr>
              <a:t>E-mail: </a:t>
            </a:r>
            <a:r>
              <a:rPr lang="en-US" dirty="0" smtClean="0">
                <a:latin typeface="Times New Roman" pitchFamily="18" charset="0"/>
                <a:cs typeface="NikoshBAN" pitchFamily="2" charset="0"/>
              </a:rPr>
              <a:t>alamgir2937</a:t>
            </a:r>
            <a:r>
              <a:rPr lang="en-US" dirty="0" smtClean="0">
                <a:latin typeface="Times New Roman" pitchFamily="18" charset="0"/>
                <a:cs typeface="Times New Roman" pitchFamily="18" charset="0"/>
              </a:rPr>
              <a:t>@gmail.com</a:t>
            </a:r>
            <a:r>
              <a:rPr lang="bn-BD"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3" name="Rectangle 2"/>
          <p:cNvSpPr/>
          <p:nvPr/>
        </p:nvSpPr>
        <p:spPr>
          <a:xfrm>
            <a:off x="6858000" y="2574667"/>
            <a:ext cx="4038600" cy="2308324"/>
          </a:xfrm>
          <a:prstGeom prst="rect">
            <a:avLst/>
          </a:prstGeom>
        </p:spPr>
        <p:txBody>
          <a:bodyPr wrap="square">
            <a:spAutoFit/>
          </a:bodyPr>
          <a:lstStyle/>
          <a:p>
            <a:r>
              <a:rPr lang="bn-BD" sz="3600" dirty="0" smtClean="0">
                <a:latin typeface="NikoshBAN" pitchFamily="2" charset="0"/>
                <a:cs typeface="NikoshBAN" pitchFamily="2" charset="0"/>
              </a:rPr>
              <a:t>শ্রেণী-</a:t>
            </a:r>
            <a:r>
              <a:rPr lang="bn-IN" sz="3600" dirty="0" smtClean="0">
                <a:latin typeface="NikoshBAN" pitchFamily="2" charset="0"/>
                <a:cs typeface="NikoshBAN" pitchFamily="2" charset="0"/>
              </a:rPr>
              <a:t>নবম</a:t>
            </a:r>
          </a:p>
          <a:p>
            <a:r>
              <a:rPr lang="bn-BD" sz="3600" dirty="0" smtClean="0">
                <a:latin typeface="NikoshBAN" pitchFamily="2" charset="0"/>
                <a:cs typeface="NikoshBAN" pitchFamily="2" charset="0"/>
              </a:rPr>
              <a:t>বিষয়- রসায়ন</a:t>
            </a:r>
          </a:p>
          <a:p>
            <a:r>
              <a:rPr lang="bn-BD" sz="3600" dirty="0" smtClean="0">
                <a:latin typeface="NikoshBAN" pitchFamily="2" charset="0"/>
                <a:cs typeface="NikoshBAN" pitchFamily="2" charset="0"/>
              </a:rPr>
              <a:t>৩য় অধ্যায়- বোর এর পরমাণুর মডেল।</a:t>
            </a:r>
            <a:endParaRPr lang="en-US" sz="3600" dirty="0" smtClean="0">
              <a:latin typeface="NikoshBAN" pitchFamily="2" charset="0"/>
              <a:cs typeface="NikoshBAN" pitchFamily="2" charset="0"/>
            </a:endParaRPr>
          </a:p>
        </p:txBody>
      </p:sp>
      <p:sp>
        <p:nvSpPr>
          <p:cNvPr id="4" name="TextBox 3"/>
          <p:cNvSpPr txBox="1"/>
          <p:nvPr/>
        </p:nvSpPr>
        <p:spPr>
          <a:xfrm>
            <a:off x="3429000" y="609600"/>
            <a:ext cx="4267200" cy="1446550"/>
          </a:xfrm>
          <a:prstGeom prst="rect">
            <a:avLst/>
          </a:prstGeom>
          <a:solidFill>
            <a:schemeClr val="accent5">
              <a:lumMod val="40000"/>
              <a:lumOff val="60000"/>
            </a:schemeClr>
          </a:solidFill>
          <a:ln>
            <a:solidFill>
              <a:srgbClr val="C00000"/>
            </a:solidFill>
          </a:ln>
        </p:spPr>
        <p:txBody>
          <a:bodyPr wrap="square" rtlCol="0">
            <a:spAutoFit/>
          </a:bodyPr>
          <a:lstStyle/>
          <a:p>
            <a:r>
              <a:rPr lang="bn-BD" sz="4000" dirty="0" smtClean="0">
                <a:latin typeface="NikoshBAN" pitchFamily="2" charset="0"/>
                <a:cs typeface="NikoshBAN" pitchFamily="2" charset="0"/>
              </a:rPr>
              <a:t>     </a:t>
            </a:r>
            <a:r>
              <a:rPr lang="bn-BD" sz="8800" dirty="0" smtClean="0">
                <a:latin typeface="NikoshBAN" pitchFamily="2" charset="0"/>
                <a:cs typeface="NikoshBAN" pitchFamily="2" charset="0"/>
              </a:rPr>
              <a:t>পরিচিতি</a:t>
            </a:r>
            <a:endParaRPr lang="en-US" sz="8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4200" y="714566"/>
            <a:ext cx="5334000" cy="707886"/>
          </a:xfrm>
          <a:prstGeom prst="rect">
            <a:avLst/>
          </a:prstGeom>
          <a:solidFill>
            <a:schemeClr val="accent3">
              <a:lumMod val="40000"/>
              <a:lumOff val="60000"/>
            </a:schemeClr>
          </a:solidFill>
          <a:ln w="57150">
            <a:solidFill>
              <a:srgbClr val="7030A0"/>
            </a:solidFill>
          </a:ln>
          <a:effectLst>
            <a:glow rad="228600">
              <a:schemeClr val="accent3">
                <a:satMod val="175000"/>
                <a:alpha val="40000"/>
              </a:schemeClr>
            </a:glow>
          </a:effectLst>
          <a:scene3d>
            <a:camera prst="orthographicFront"/>
            <a:lightRig rig="threePt" dir="t"/>
          </a:scene3d>
          <a:sp3d>
            <a:bevelT prst="slope"/>
          </a:sp3d>
        </p:spPr>
        <p:txBody>
          <a:bodyPr wrap="square">
            <a:spAutoFit/>
          </a:bodyPr>
          <a:lstStyle/>
          <a:p>
            <a:r>
              <a:rPr lang="bn-BD" sz="4000" dirty="0" smtClean="0">
                <a:solidFill>
                  <a:srgbClr val="FF0000"/>
                </a:solidFill>
                <a:latin typeface="NikoshBAN" panose="02000000000000000000" pitchFamily="2" charset="0"/>
                <a:cs typeface="NikoshBAN" panose="02000000000000000000" pitchFamily="2" charset="0"/>
              </a:rPr>
              <a:t> </a:t>
            </a:r>
            <a:r>
              <a:rPr lang="bn-IN" sz="4000" dirty="0" smtClean="0">
                <a:solidFill>
                  <a:srgbClr val="FF0000"/>
                </a:solidFill>
                <a:latin typeface="NikoshBAN" panose="02000000000000000000" pitchFamily="2" charset="0"/>
                <a:cs typeface="NikoshBAN" panose="02000000000000000000" pitchFamily="2" charset="0"/>
              </a:rPr>
              <a:t>বোর </a:t>
            </a:r>
            <a:r>
              <a:rPr lang="bn-IN" sz="4000" dirty="0">
                <a:solidFill>
                  <a:srgbClr val="FF0000"/>
                </a:solidFill>
                <a:latin typeface="NikoshBAN" panose="02000000000000000000" pitchFamily="2" charset="0"/>
                <a:cs typeface="NikoshBAN" panose="02000000000000000000" pitchFamily="2" charset="0"/>
              </a:rPr>
              <a:t>পরমাণু মডেলের </a:t>
            </a:r>
            <a:r>
              <a:rPr lang="bn-IN" sz="4000" dirty="0" smtClean="0">
                <a:solidFill>
                  <a:srgbClr val="FF0000"/>
                </a:solidFill>
                <a:latin typeface="NikoshBAN" panose="02000000000000000000" pitchFamily="2" charset="0"/>
                <a:cs typeface="NikoshBAN" panose="02000000000000000000" pitchFamily="2" charset="0"/>
              </a:rPr>
              <a:t>সাফল্য-</a:t>
            </a:r>
            <a:r>
              <a:rPr lang="en-GB" sz="4000" dirty="0" smtClean="0">
                <a:solidFill>
                  <a:srgbClr val="FF0000"/>
                </a:solidFill>
                <a:latin typeface="NikoshBAN" panose="02000000000000000000" pitchFamily="2" charset="0"/>
                <a:cs typeface="NikoshBAN" panose="02000000000000000000" pitchFamily="2" charset="0"/>
              </a:rPr>
              <a:t>3</a:t>
            </a:r>
            <a:endParaRPr lang="en-GB" sz="4000" dirty="0">
              <a:solidFill>
                <a:srgbClr val="FF0000"/>
              </a:solidFill>
              <a:latin typeface="NikoshBAN" panose="02000000000000000000" pitchFamily="2" charset="0"/>
              <a:cs typeface="NikoshBAN" panose="02000000000000000000" pitchFamily="2" charset="0"/>
            </a:endParaRPr>
          </a:p>
        </p:txBody>
      </p:sp>
      <p:sp>
        <p:nvSpPr>
          <p:cNvPr id="7" name="Subtitle 2"/>
          <p:cNvSpPr txBox="1">
            <a:spLocks/>
          </p:cNvSpPr>
          <p:nvPr/>
        </p:nvSpPr>
        <p:spPr>
          <a:xfrm>
            <a:off x="762000" y="2286000"/>
            <a:ext cx="10668000" cy="2895600"/>
          </a:xfrm>
          <a:prstGeom prst="rect">
            <a:avLst/>
          </a:prstGeom>
          <a:solidFill>
            <a:schemeClr val="accent3">
              <a:lumMod val="40000"/>
              <a:lumOff val="60000"/>
            </a:schemeClr>
          </a:solidFill>
          <a:ln w="57150">
            <a:solidFill>
              <a:srgbClr val="FF00FF"/>
            </a:solidFill>
          </a:ln>
          <a:effectLst>
            <a:glow rad="228600">
              <a:schemeClr val="accent5">
                <a:satMod val="175000"/>
                <a:alpha val="40000"/>
              </a:schemeClr>
            </a:glow>
          </a:effectLst>
          <a:scene3d>
            <a:camera prst="orthographicFront"/>
            <a:lightRig rig="threePt" dir="t"/>
          </a:scene3d>
          <a:sp3d>
            <a:bevelT w="152400" h="50800" prst="softRound"/>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রাদার ফোর্ডের পরমাণু </a:t>
            </a:r>
            <a:r>
              <a:rPr lang="bn-IN" sz="4800" dirty="0">
                <a:latin typeface="NikoshBAN" panose="02000000000000000000" pitchFamily="2" charset="0"/>
                <a:cs typeface="NikoshBAN" panose="02000000000000000000" pitchFamily="2" charset="0"/>
              </a:rPr>
              <a:t>মডেল </a:t>
            </a:r>
            <a:r>
              <a:rPr lang="en-US" sz="4800" dirty="0" err="1">
                <a:latin typeface="NikoshBAN" panose="02000000000000000000" pitchFamily="2" charset="0"/>
                <a:cs typeface="NikoshBAN" panose="02000000000000000000" pitchFamily="2" charset="0"/>
              </a:rPr>
              <a:t>অনুসারে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কোনো</a:t>
            </a:r>
            <a:r>
              <a:rPr lang="en-US" sz="4800" dirty="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মৌলের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পারমানবিক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বর্ণালি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ব্যাখ্যা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a:t>
            </a:r>
            <a:r>
              <a:rPr lang="en-US" sz="4800" dirty="0" smtClean="0">
                <a:latin typeface="NikoshBAN" panose="02000000000000000000" pitchFamily="2" charset="0"/>
                <a:cs typeface="NikoshBAN" panose="02000000000000000000" pitchFamily="2" charset="0"/>
              </a:rPr>
              <a:t>।</a:t>
            </a:r>
            <a:r>
              <a:rPr lang="bn-IN"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কিন্তু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বোরের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পরমাণু</a:t>
            </a:r>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মডেল </a:t>
            </a:r>
            <a:r>
              <a:rPr lang="en-US" sz="4800" dirty="0" err="1" smtClean="0">
                <a:latin typeface="NikoshBAN" panose="02000000000000000000" pitchFamily="2" charset="0"/>
                <a:cs typeface="NikoshBAN" panose="02000000000000000000" pitchFamily="2" charset="0"/>
              </a:rPr>
              <a:t>অনুসারে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ইলে</a:t>
            </a:r>
            <a:r>
              <a:rPr lang="bn-IN" sz="4800" dirty="0" smtClean="0">
                <a:latin typeface="NikoshBAN" panose="02000000000000000000" pitchFamily="2" charset="0"/>
                <a:cs typeface="NikoshBAN" panose="02000000000000000000" pitchFamily="2" charset="0"/>
              </a:rPr>
              <a:t>কট্র</a:t>
            </a:r>
            <a:r>
              <a:rPr lang="en-US" sz="4800" dirty="0" smtClean="0">
                <a:latin typeface="NikoshBAN" panose="02000000000000000000" pitchFamily="2" charset="0"/>
                <a:cs typeface="NikoshBAN" panose="02000000000000000000" pitchFamily="2" charset="0"/>
              </a:rPr>
              <a:t>ন </a:t>
            </a:r>
            <a:r>
              <a:rPr lang="en-US" sz="4800" dirty="0" err="1" smtClean="0">
                <a:latin typeface="NikoshBAN" panose="02000000000000000000" pitchFamily="2" charset="0"/>
                <a:cs typeface="NikoshBAN" panose="02000000000000000000" pitchFamily="2" charset="0"/>
              </a:rPr>
              <a:t>বিশিষ্ট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পরমাণু</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হাইড্রোজেন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বর্ণালি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ব্যাখ্যা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যায়</a:t>
            </a:r>
            <a:r>
              <a:rPr lang="en-US" sz="4800" dirty="0" smtClean="0">
                <a:latin typeface="NikoshBAN" panose="02000000000000000000" pitchFamily="2" charset="0"/>
                <a:cs typeface="NikoshBAN" panose="02000000000000000000" pitchFamily="2" charset="0"/>
              </a:rPr>
              <a:t> ।</a:t>
            </a:r>
            <a:endParaRPr lang="en-GB" sz="4800" dirty="0"/>
          </a:p>
        </p:txBody>
      </p:sp>
    </p:spTree>
    <p:extLst>
      <p:ext uri="{BB962C8B-B14F-4D97-AF65-F5344CB8AC3E}">
        <p14:creationId xmlns:p14="http://schemas.microsoft.com/office/powerpoint/2010/main" val="31271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635977"/>
            <a:ext cx="2438400" cy="769441"/>
          </a:xfrm>
          <a:prstGeom prst="rect">
            <a:avLst/>
          </a:prstGeom>
          <a:solidFill>
            <a:schemeClr val="accent3">
              <a:lumMod val="60000"/>
              <a:lumOff val="40000"/>
            </a:schemeClr>
          </a:solidFill>
          <a:ln w="57150">
            <a:solidFill>
              <a:srgbClr val="FF00FF"/>
            </a:solidFill>
          </a:ln>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bodyPr>
          <a:lstStyle/>
          <a:p>
            <a:r>
              <a:rPr lang="en-US" sz="4400" dirty="0" err="1" smtClean="0">
                <a:latin typeface="NikoshBAN" panose="02000000000000000000" pitchFamily="2" charset="0"/>
                <a:cs typeface="NikoshBAN" panose="02000000000000000000" pitchFamily="2" charset="0"/>
              </a:rPr>
              <a:t>সীমা</a:t>
            </a:r>
            <a:r>
              <a:rPr lang="bn-BD" sz="4400" dirty="0" smtClean="0">
                <a:latin typeface="NikoshBAN" panose="02000000000000000000" pitchFamily="2" charset="0"/>
                <a:cs typeface="NikoshBAN" panose="02000000000000000000" pitchFamily="2" charset="0"/>
              </a:rPr>
              <a:t>বদ্ধ</a:t>
            </a:r>
            <a:r>
              <a:rPr lang="en-US" sz="4400" dirty="0" err="1" smtClean="0">
                <a:latin typeface="NikoshBAN" panose="02000000000000000000" pitchFamily="2" charset="0"/>
                <a:cs typeface="NikoshBAN" panose="02000000000000000000" pitchFamily="2" charset="0"/>
              </a:rPr>
              <a:t>তা</a:t>
            </a:r>
            <a:r>
              <a:rPr lang="bn-IN" sz="4400" dirty="0" smtClean="0">
                <a:latin typeface="NikoshBAN" panose="02000000000000000000" pitchFamily="2" charset="0"/>
                <a:cs typeface="NikoshBAN" panose="02000000000000000000" pitchFamily="2" charset="0"/>
              </a:rPr>
              <a:t>-১</a:t>
            </a:r>
            <a:endParaRPr lang="en-GB" sz="4400" dirty="0">
              <a:latin typeface="NikoshBAN" panose="02000000000000000000" pitchFamily="2" charset="0"/>
              <a:cs typeface="NikoshBAN" panose="02000000000000000000" pitchFamily="2" charset="0"/>
            </a:endParaRPr>
          </a:p>
        </p:txBody>
      </p:sp>
      <p:sp>
        <p:nvSpPr>
          <p:cNvPr id="6" name="Subtitle 2"/>
          <p:cNvSpPr txBox="1">
            <a:spLocks/>
          </p:cNvSpPr>
          <p:nvPr/>
        </p:nvSpPr>
        <p:spPr>
          <a:xfrm>
            <a:off x="1295400" y="2590800"/>
            <a:ext cx="9296400" cy="2743200"/>
          </a:xfrm>
          <a:prstGeom prst="rect">
            <a:avLst/>
          </a:prstGeom>
          <a:solidFill>
            <a:schemeClr val="accent3">
              <a:lumMod val="40000"/>
              <a:lumOff val="60000"/>
            </a:schemeClr>
          </a:solidFill>
          <a:ln w="57150">
            <a:solidFill>
              <a:srgbClr val="7030A0"/>
            </a:solidFill>
          </a:ln>
          <a:effectLst>
            <a:glow rad="228600">
              <a:schemeClr val="accent2">
                <a:satMod val="175000"/>
                <a:alpha val="40000"/>
              </a:schemeClr>
            </a:glow>
          </a:effectLst>
          <a:scene3d>
            <a:camera prst="orthographicFront"/>
            <a:lightRig rig="threePt" dir="t"/>
          </a:scene3d>
          <a:sp3d>
            <a:bevelT w="152400" h="50800" prst="softRound"/>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err="1" smtClean="0">
                <a:solidFill>
                  <a:srgbClr val="002060"/>
                </a:solidFill>
                <a:latin typeface="NikoshBAN" panose="02000000000000000000" pitchFamily="2" charset="0"/>
                <a:cs typeface="NikoshBAN" panose="02000000000000000000" pitchFamily="2" charset="0"/>
              </a:rPr>
              <a:t>বোর</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পরমাণু</a:t>
            </a:r>
            <a:r>
              <a:rPr lang="en-US" sz="4800" dirty="0" smtClean="0">
                <a:solidFill>
                  <a:srgbClr val="002060"/>
                </a:solidFill>
                <a:latin typeface="NikoshBAN" panose="02000000000000000000" pitchFamily="2" charset="0"/>
                <a:cs typeface="NikoshBAN" panose="02000000000000000000" pitchFamily="2" charset="0"/>
              </a:rPr>
              <a:t> </a:t>
            </a:r>
            <a:r>
              <a:rPr lang="bn-IN" sz="4800" dirty="0" smtClean="0">
                <a:solidFill>
                  <a:srgbClr val="002060"/>
                </a:solidFill>
                <a:latin typeface="NikoshBAN" panose="02000000000000000000" pitchFamily="2" charset="0"/>
                <a:cs typeface="NikoshBAN" panose="02000000000000000000" pitchFamily="2" charset="0"/>
              </a:rPr>
              <a:t>মডেল</a:t>
            </a:r>
            <a:r>
              <a:rPr lang="en-US" sz="4800" dirty="0" err="1" smtClean="0">
                <a:solidFill>
                  <a:srgbClr val="002060"/>
                </a:solidFill>
                <a:latin typeface="NikoshBAN" panose="02000000000000000000" pitchFamily="2" charset="0"/>
                <a:cs typeface="NikoshBAN" panose="02000000000000000000" pitchFamily="2" charset="0"/>
              </a:rPr>
              <a:t>ের</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সাহায্যে</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এক</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a:solidFill>
                  <a:srgbClr val="002060"/>
                </a:solidFill>
                <a:latin typeface="NikoshBAN" panose="02000000000000000000" pitchFamily="2" charset="0"/>
                <a:cs typeface="NikoshBAN" panose="02000000000000000000" pitchFamily="2" charset="0"/>
              </a:rPr>
              <a:t>ইলে</a:t>
            </a:r>
            <a:r>
              <a:rPr lang="bn-IN" sz="4800" dirty="0">
                <a:solidFill>
                  <a:srgbClr val="002060"/>
                </a:solidFill>
                <a:latin typeface="NikoshBAN" panose="02000000000000000000" pitchFamily="2" charset="0"/>
                <a:cs typeface="NikoshBAN" panose="02000000000000000000" pitchFamily="2" charset="0"/>
              </a:rPr>
              <a:t>কট্র</a:t>
            </a:r>
            <a:r>
              <a:rPr lang="en-US" sz="4800" dirty="0">
                <a:solidFill>
                  <a:srgbClr val="002060"/>
                </a:solidFill>
                <a:latin typeface="NikoshBAN" panose="02000000000000000000" pitchFamily="2" charset="0"/>
                <a:cs typeface="NikoshBAN" panose="02000000000000000000" pitchFamily="2" charset="0"/>
              </a:rPr>
              <a:t>ন</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বিশিষ্ট</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পরমাণুর</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বর্ণালি</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ব্যাখ্যা</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করা</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যায়</a:t>
            </a:r>
            <a:r>
              <a:rPr lang="bn-BD" sz="4800" dirty="0" smtClean="0">
                <a:solidFill>
                  <a:srgbClr val="002060"/>
                </a:solidFill>
                <a:latin typeface="NikoshBAN" panose="02000000000000000000" pitchFamily="2" charset="0"/>
                <a:cs typeface="NikoshBAN" panose="02000000000000000000" pitchFamily="2" charset="0"/>
              </a:rPr>
              <a:t>,</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কিন্তু</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একা</a:t>
            </a:r>
            <a:r>
              <a:rPr lang="bn-BD" sz="4800" dirty="0" smtClean="0">
                <a:solidFill>
                  <a:srgbClr val="002060"/>
                </a:solidFill>
                <a:latin typeface="NikoshBAN" panose="02000000000000000000" pitchFamily="2" charset="0"/>
                <a:cs typeface="NikoshBAN" panose="02000000000000000000" pitchFamily="2" charset="0"/>
              </a:rPr>
              <a:t>ধি</a:t>
            </a:r>
            <a:r>
              <a:rPr lang="en-US" sz="4800" dirty="0" smtClean="0">
                <a:solidFill>
                  <a:srgbClr val="002060"/>
                </a:solidFill>
                <a:latin typeface="NikoshBAN" panose="02000000000000000000" pitchFamily="2" charset="0"/>
                <a:cs typeface="NikoshBAN" panose="02000000000000000000" pitchFamily="2" charset="0"/>
              </a:rPr>
              <a:t>ক </a:t>
            </a:r>
            <a:r>
              <a:rPr lang="en-US" sz="4800" dirty="0" err="1">
                <a:solidFill>
                  <a:srgbClr val="002060"/>
                </a:solidFill>
                <a:latin typeface="NikoshBAN" panose="02000000000000000000" pitchFamily="2" charset="0"/>
                <a:cs typeface="NikoshBAN" panose="02000000000000000000" pitchFamily="2" charset="0"/>
              </a:rPr>
              <a:t>ইলে</a:t>
            </a:r>
            <a:r>
              <a:rPr lang="bn-IN" sz="4800" dirty="0">
                <a:solidFill>
                  <a:srgbClr val="002060"/>
                </a:solidFill>
                <a:latin typeface="NikoshBAN" panose="02000000000000000000" pitchFamily="2" charset="0"/>
                <a:cs typeface="NikoshBAN" panose="02000000000000000000" pitchFamily="2" charset="0"/>
              </a:rPr>
              <a:t>কট্র</a:t>
            </a:r>
            <a:r>
              <a:rPr lang="en-US" sz="4800" dirty="0">
                <a:solidFill>
                  <a:srgbClr val="002060"/>
                </a:solidFill>
                <a:latin typeface="NikoshBAN" panose="02000000000000000000" pitchFamily="2" charset="0"/>
                <a:cs typeface="NikoshBAN" panose="02000000000000000000" pitchFamily="2" charset="0"/>
              </a:rPr>
              <a:t>ন</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বিশিষ্ট</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পরমাণুর</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বর্ণালি</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ব্যাখ্যা</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করা</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যায়</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না</a:t>
            </a:r>
            <a:r>
              <a:rPr lang="en-US" sz="4800" dirty="0" smtClean="0">
                <a:solidFill>
                  <a:srgbClr val="002060"/>
                </a:solidFill>
                <a:latin typeface="NikoshBAN" panose="02000000000000000000" pitchFamily="2" charset="0"/>
                <a:cs typeface="NikoshBAN" panose="02000000000000000000" pitchFamily="2" charset="0"/>
              </a:rPr>
              <a:t>।  </a:t>
            </a:r>
            <a:endParaRPr lang="en-GB" sz="4800" dirty="0">
              <a:solidFill>
                <a:srgbClr val="002060"/>
              </a:solidFill>
            </a:endParaRPr>
          </a:p>
        </p:txBody>
      </p:sp>
    </p:spTree>
    <p:extLst>
      <p:ext uri="{BB962C8B-B14F-4D97-AF65-F5344CB8AC3E}">
        <p14:creationId xmlns:p14="http://schemas.microsoft.com/office/powerpoint/2010/main" val="77330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5E8D6B-420E-41FB-8102-2CFBAC1E0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632800"/>
            <a:ext cx="7696200" cy="4644490"/>
          </a:xfrm>
          <a:prstGeom prst="rect">
            <a:avLst/>
          </a:prstGeom>
        </p:spPr>
      </p:pic>
      <p:sp>
        <p:nvSpPr>
          <p:cNvPr id="7" name="TextBox 6"/>
          <p:cNvSpPr txBox="1"/>
          <p:nvPr/>
        </p:nvSpPr>
        <p:spPr>
          <a:xfrm>
            <a:off x="4876800" y="381000"/>
            <a:ext cx="2514600" cy="769441"/>
          </a:xfrm>
          <a:prstGeom prst="rect">
            <a:avLst/>
          </a:prstGeom>
          <a:solidFill>
            <a:schemeClr val="accent3">
              <a:lumMod val="40000"/>
              <a:lumOff val="60000"/>
            </a:schemeClr>
          </a:solidFill>
          <a:ln w="57150">
            <a:solidFill>
              <a:srgbClr val="FF00FF"/>
            </a:solidFill>
          </a:ln>
          <a:scene3d>
            <a:camera prst="orthographicFront"/>
            <a:lightRig rig="threePt" dir="t"/>
          </a:scene3d>
          <a:sp3d>
            <a:bevelT w="152400" h="50800" prst="softRound"/>
          </a:sp3d>
        </p:spPr>
        <p:txBody>
          <a:bodyPr wrap="square" rtlCol="0">
            <a:spAutoFit/>
          </a:bodyPr>
          <a:lstStyle/>
          <a:p>
            <a:r>
              <a:rPr lang="bn-BD"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a:t>
            </a:r>
            <a:r>
              <a:rPr lang="bn-BD" sz="4400" dirty="0" smtClean="0">
                <a:latin typeface="NikoshBAN" panose="02000000000000000000" pitchFamily="2" charset="0"/>
                <a:cs typeface="NikoshBAN" panose="02000000000000000000" pitchFamily="2" charset="0"/>
              </a:rPr>
              <a:t>বদ্ধ</a:t>
            </a:r>
            <a:r>
              <a:rPr lang="en-US" sz="4400" dirty="0" err="1" smtClean="0">
                <a:latin typeface="NikoshBAN" panose="02000000000000000000" pitchFamily="2" charset="0"/>
                <a:cs typeface="NikoshBAN" panose="02000000000000000000" pitchFamily="2" charset="0"/>
              </a:rPr>
              <a:t>তা</a:t>
            </a:r>
            <a:r>
              <a:rPr lang="bn-IN" sz="4400" dirty="0" smtClean="0">
                <a:latin typeface="NikoshBAN" panose="02000000000000000000" pitchFamily="2" charset="0"/>
                <a:cs typeface="NikoshBAN" panose="02000000000000000000" pitchFamily="2" charset="0"/>
              </a:rPr>
              <a:t>-২</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759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219200" y="2133600"/>
            <a:ext cx="9677400" cy="3256279"/>
          </a:xfrm>
          <a:prstGeom prst="rect">
            <a:avLst/>
          </a:prstGeom>
          <a:solidFill>
            <a:schemeClr val="accent3">
              <a:lumMod val="20000"/>
              <a:lumOff val="80000"/>
            </a:schemeClr>
          </a:solidFill>
          <a:ln w="57150">
            <a:solidFill>
              <a:srgbClr val="FF0066"/>
            </a:solidFill>
          </a:ln>
          <a:effectLst>
            <a:glow rad="228600">
              <a:schemeClr val="accent1">
                <a:satMod val="175000"/>
                <a:alpha val="40000"/>
              </a:schemeClr>
            </a:glow>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err="1" smtClean="0">
                <a:solidFill>
                  <a:schemeClr val="accent4">
                    <a:lumMod val="75000"/>
                  </a:schemeClr>
                </a:solidFill>
                <a:latin typeface="NikoshBAN" panose="02000000000000000000" pitchFamily="2" charset="0"/>
                <a:cs typeface="NikoshBAN" panose="02000000000000000000" pitchFamily="2" charset="0"/>
              </a:rPr>
              <a:t>বোর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পরমাণু</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bn-IN" sz="4400" dirty="0" smtClean="0">
                <a:solidFill>
                  <a:schemeClr val="accent4">
                    <a:lumMod val="75000"/>
                  </a:schemeClr>
                </a:solidFill>
                <a:latin typeface="NikoshBAN" panose="02000000000000000000" pitchFamily="2" charset="0"/>
                <a:cs typeface="NikoshBAN" panose="02000000000000000000" pitchFamily="2" charset="0"/>
              </a:rPr>
              <a:t>মডেল</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অনুসারে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এক</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শক্তিস্তর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থেকে</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a:solidFill>
                  <a:schemeClr val="accent4">
                    <a:lumMod val="75000"/>
                  </a:schemeClr>
                </a:solidFill>
                <a:latin typeface="NikoshBAN" panose="02000000000000000000" pitchFamily="2" charset="0"/>
                <a:cs typeface="NikoshBAN" panose="02000000000000000000" pitchFamily="2" charset="0"/>
              </a:rPr>
              <a:t>ইলে</a:t>
            </a:r>
            <a:r>
              <a:rPr lang="bn-IN" sz="4400" dirty="0">
                <a:solidFill>
                  <a:schemeClr val="accent4">
                    <a:lumMod val="75000"/>
                  </a:schemeClr>
                </a:solidFill>
                <a:latin typeface="NikoshBAN" panose="02000000000000000000" pitchFamily="2" charset="0"/>
                <a:cs typeface="NikoshBAN" panose="02000000000000000000" pitchFamily="2" charset="0"/>
              </a:rPr>
              <a:t>কট্র</a:t>
            </a:r>
            <a:r>
              <a:rPr lang="en-US" sz="4400" dirty="0">
                <a:solidFill>
                  <a:schemeClr val="accent4">
                    <a:lumMod val="75000"/>
                  </a:schemeClr>
                </a:solidFill>
                <a:latin typeface="NikoshBAN" panose="02000000000000000000" pitchFamily="2" charset="0"/>
                <a:cs typeface="NikoshBAN" panose="02000000000000000000" pitchFamily="2" charset="0"/>
              </a:rPr>
              <a:t>ন</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অন্য</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শক্তিস্তরে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গমন</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করলে</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পারমানবিক</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বর্ণালিতে</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একটি</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মাত্র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রেখা</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পাবার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কথা</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কিন্তু</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শক্তিশালী</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যন্ত্র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দিয়ে</a:t>
            </a:r>
            <a:r>
              <a:rPr lang="en-US" sz="4400" dirty="0" smtClean="0">
                <a:solidFill>
                  <a:schemeClr val="accent4">
                    <a:lumMod val="75000"/>
                  </a:schemeClr>
                </a:solidFill>
                <a:latin typeface="NikoshBAN" panose="02000000000000000000" pitchFamily="2" charset="0"/>
                <a:cs typeface="NikoshBAN" panose="02000000000000000000" pitchFamily="2" charset="0"/>
              </a:rPr>
              <a:t> প</a:t>
            </a:r>
            <a:r>
              <a:rPr lang="bn-IN" sz="4400" dirty="0" smtClean="0">
                <a:solidFill>
                  <a:schemeClr val="accent4">
                    <a:lumMod val="75000"/>
                  </a:schemeClr>
                </a:solidFill>
                <a:latin typeface="NikoshBAN" panose="02000000000000000000" pitchFamily="2" charset="0"/>
                <a:cs typeface="NikoshBAN" panose="02000000000000000000" pitchFamily="2" charset="0"/>
              </a:rPr>
              <a:t>রী</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ক্ষা</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করলে</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দেখা</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প্রতিটি</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রেখা</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অনেকগুলো</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ক্ষুদ্র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ক্ষুদ্র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রেখার</a:t>
            </a:r>
            <a:r>
              <a:rPr lang="en-US" sz="4400" dirty="0" smtClean="0">
                <a:solidFill>
                  <a:schemeClr val="accent4">
                    <a:lumMod val="75000"/>
                  </a:schemeClr>
                </a:solidFill>
                <a:latin typeface="NikoshBAN" panose="02000000000000000000" pitchFamily="2" charset="0"/>
                <a:cs typeface="NikoshBAN" panose="02000000000000000000" pitchFamily="2" charset="0"/>
              </a:rPr>
              <a:t> </a:t>
            </a:r>
            <a:r>
              <a:rPr lang="en-US" sz="4400" dirty="0" err="1" smtClean="0">
                <a:solidFill>
                  <a:schemeClr val="accent4">
                    <a:lumMod val="75000"/>
                  </a:schemeClr>
                </a:solidFill>
                <a:latin typeface="NikoshBAN" panose="02000000000000000000" pitchFamily="2" charset="0"/>
                <a:cs typeface="NikoshBAN" panose="02000000000000000000" pitchFamily="2" charset="0"/>
              </a:rPr>
              <a:t>সমষ্টি</a:t>
            </a:r>
            <a:r>
              <a:rPr lang="en-US" sz="4400" dirty="0" smtClean="0">
                <a:solidFill>
                  <a:schemeClr val="accent4">
                    <a:lumMod val="75000"/>
                  </a:schemeClr>
                </a:solidFill>
                <a:latin typeface="NikoshBAN" panose="02000000000000000000" pitchFamily="2" charset="0"/>
                <a:cs typeface="NikoshBAN" panose="02000000000000000000" pitchFamily="2" charset="0"/>
              </a:rPr>
              <a:t> ।</a:t>
            </a:r>
            <a:endParaRPr lang="en-GB" sz="4400" dirty="0" smtClean="0">
              <a:solidFill>
                <a:schemeClr val="accent4">
                  <a:lumMod val="75000"/>
                </a:schemeClr>
              </a:solidFill>
              <a:latin typeface="NikoshBAN" panose="02000000000000000000" pitchFamily="2" charset="0"/>
              <a:cs typeface="NikoshBAN" panose="02000000000000000000" pitchFamily="2" charset="0"/>
            </a:endParaRPr>
          </a:p>
          <a:p>
            <a:endParaRPr lang="en-GB" sz="4000" dirty="0"/>
          </a:p>
        </p:txBody>
      </p:sp>
      <p:sp>
        <p:nvSpPr>
          <p:cNvPr id="7" name="TextBox 6"/>
          <p:cNvSpPr txBox="1"/>
          <p:nvPr/>
        </p:nvSpPr>
        <p:spPr>
          <a:xfrm>
            <a:off x="4876800" y="381000"/>
            <a:ext cx="2514600" cy="769441"/>
          </a:xfrm>
          <a:prstGeom prst="rect">
            <a:avLst/>
          </a:prstGeom>
          <a:solidFill>
            <a:schemeClr val="accent3">
              <a:lumMod val="40000"/>
              <a:lumOff val="60000"/>
            </a:schemeClr>
          </a:solidFill>
          <a:ln w="57150">
            <a:solidFill>
              <a:srgbClr val="FF00FF"/>
            </a:solidFill>
          </a:ln>
          <a:scene3d>
            <a:camera prst="orthographicFront"/>
            <a:lightRig rig="threePt" dir="t"/>
          </a:scene3d>
          <a:sp3d>
            <a:bevelT w="152400" h="50800" prst="softRound"/>
          </a:sp3d>
        </p:spPr>
        <p:txBody>
          <a:bodyPr wrap="square" rtlCol="0">
            <a:spAutoFit/>
          </a:bodyPr>
          <a:lstStyle/>
          <a:p>
            <a:r>
              <a:rPr lang="bn-BD"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a:t>
            </a:r>
            <a:r>
              <a:rPr lang="bn-BD" sz="4400" dirty="0" smtClean="0">
                <a:latin typeface="NikoshBAN" panose="02000000000000000000" pitchFamily="2" charset="0"/>
                <a:cs typeface="NikoshBAN" panose="02000000000000000000" pitchFamily="2" charset="0"/>
              </a:rPr>
              <a:t>বদ্ধ</a:t>
            </a:r>
            <a:r>
              <a:rPr lang="en-US" sz="4400" dirty="0" err="1" smtClean="0">
                <a:latin typeface="NikoshBAN" panose="02000000000000000000" pitchFamily="2" charset="0"/>
                <a:cs typeface="NikoshBAN" panose="02000000000000000000" pitchFamily="2" charset="0"/>
              </a:rPr>
              <a:t>তা</a:t>
            </a:r>
            <a:r>
              <a:rPr lang="bn-IN" sz="4400" dirty="0" smtClean="0">
                <a:latin typeface="NikoshBAN" panose="02000000000000000000" pitchFamily="2" charset="0"/>
                <a:cs typeface="NikoshBAN" panose="02000000000000000000" pitchFamily="2" charset="0"/>
              </a:rPr>
              <a:t>-২</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32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6300" y="471845"/>
            <a:ext cx="2514600" cy="646331"/>
          </a:xfrm>
          <a:prstGeom prst="rect">
            <a:avLst/>
          </a:prstGeom>
          <a:solidFill>
            <a:schemeClr val="accent3">
              <a:lumMod val="40000"/>
              <a:lumOff val="60000"/>
            </a:schemeClr>
          </a:solidFill>
          <a:ln w="57150">
            <a:solidFill>
              <a:srgbClr val="FF00FF"/>
            </a:solidFill>
          </a:ln>
          <a:effectLst>
            <a:glow rad="228600">
              <a:schemeClr val="accent3">
                <a:satMod val="175000"/>
                <a:alpha val="40000"/>
              </a:schemeClr>
            </a:glow>
          </a:effectLst>
          <a:scene3d>
            <a:camera prst="orthographicFront"/>
            <a:lightRig rig="threePt" dir="t"/>
          </a:scene3d>
          <a:sp3d>
            <a:bevelT w="152400" h="50800" prst="softRound"/>
          </a:sp3d>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a:t>
            </a:r>
            <a:r>
              <a:rPr lang="bn-BD" sz="3600" dirty="0" smtClean="0">
                <a:latin typeface="NikoshBAN" panose="02000000000000000000" pitchFamily="2" charset="0"/>
                <a:cs typeface="NikoshBAN" panose="02000000000000000000" pitchFamily="2" charset="0"/>
              </a:rPr>
              <a:t>বদ্ধ</a:t>
            </a:r>
            <a:r>
              <a:rPr lang="en-US" sz="3600" dirty="0" err="1" smtClean="0">
                <a:latin typeface="NikoshBAN" panose="02000000000000000000" pitchFamily="2" charset="0"/>
                <a:cs typeface="NikoshBAN" panose="02000000000000000000" pitchFamily="2" charset="0"/>
              </a:rPr>
              <a:t>তা</a:t>
            </a:r>
            <a:r>
              <a:rPr lang="bn-IN" sz="3600" dirty="0" smtClean="0">
                <a:latin typeface="NikoshBAN" panose="02000000000000000000" pitchFamily="2" charset="0"/>
                <a:cs typeface="NikoshBAN" panose="02000000000000000000" pitchFamily="2" charset="0"/>
              </a:rPr>
              <a:t>-৩</a:t>
            </a:r>
            <a:endParaRPr lang="en-GB" sz="3600" dirty="0">
              <a:latin typeface="NikoshBAN" panose="02000000000000000000" pitchFamily="2" charset="0"/>
              <a:cs typeface="NikoshBAN" panose="02000000000000000000" pitchFamily="2" charset="0"/>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758939820"/>
              </p:ext>
            </p:extLst>
          </p:nvPr>
        </p:nvGraphicFramePr>
        <p:xfrm>
          <a:off x="3886200" y="4572000"/>
          <a:ext cx="3810000" cy="917575"/>
        </p:xfrm>
        <a:graphic>
          <a:graphicData uri="http://schemas.openxmlformats.org/presentationml/2006/ole">
            <mc:AlternateContent xmlns:mc="http://schemas.openxmlformats.org/markup-compatibility/2006">
              <mc:Choice xmlns:v="urn:schemas-microsoft-com:vml" Requires="v">
                <p:oleObj spid="_x0000_s6269" name="Packager Shell Object" showAsIcon="1" r:id="rId3" imgW="1903680" imgH="488520" progId="Package">
                  <p:embed/>
                </p:oleObj>
              </mc:Choice>
              <mc:Fallback>
                <p:oleObj name="Packager Shell Object" showAsIcon="1" r:id="rId3" imgW="1903680" imgH="488520" progId="Package">
                  <p:embed/>
                  <p:pic>
                    <p:nvPicPr>
                      <p:cNvPr id="0" name="Picture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572000"/>
                        <a:ext cx="3810000" cy="917575"/>
                      </a:xfrm>
                      <a:prstGeom prst="rect">
                        <a:avLst/>
                      </a:prstGeom>
                      <a:solidFill>
                        <a:srgbClr val="FF00FF"/>
                      </a:solidFill>
                      <a:ln w="57150">
                        <a:solidFill>
                          <a:srgbClr val="FFFF00"/>
                        </a:solidFill>
                        <a:miter lim="800000"/>
                        <a:headEnd/>
                        <a:tailEnd/>
                      </a:ln>
                    </p:spPr>
                  </p:pic>
                </p:oleObj>
              </mc:Fallback>
            </mc:AlternateContent>
          </a:graphicData>
        </a:graphic>
      </p:graphicFrame>
      <p:sp>
        <p:nvSpPr>
          <p:cNvPr id="5" name="TextBox 4"/>
          <p:cNvSpPr txBox="1"/>
          <p:nvPr/>
        </p:nvSpPr>
        <p:spPr>
          <a:xfrm>
            <a:off x="3733800" y="2209800"/>
            <a:ext cx="4114800" cy="707886"/>
          </a:xfrm>
          <a:prstGeom prst="rect">
            <a:avLst/>
          </a:prstGeom>
          <a:solidFill>
            <a:schemeClr val="accent3">
              <a:lumMod val="40000"/>
              <a:lumOff val="60000"/>
            </a:schemeClr>
          </a:solidFill>
          <a:ln w="57150">
            <a:solidFill>
              <a:srgbClr val="002060"/>
            </a:solidFill>
          </a:ln>
          <a:effectLst>
            <a:glow rad="228600">
              <a:schemeClr val="accent5">
                <a:satMod val="175000"/>
                <a:alpha val="40000"/>
              </a:schemeClr>
            </a:glow>
          </a:effectLst>
        </p:spPr>
        <p:txBody>
          <a:bodyPr wrap="square" rtlCol="0">
            <a:spAutoFit/>
          </a:bodyPr>
          <a:lstStyle/>
          <a:p>
            <a:r>
              <a:rPr lang="en-US" sz="4000" dirty="0" err="1" smtClean="0">
                <a:solidFill>
                  <a:srgbClr val="00B0F0"/>
                </a:solidFill>
                <a:latin typeface="NikoshBAN" panose="02000000000000000000" pitchFamily="2" charset="0"/>
                <a:cs typeface="NikoshBAN" panose="02000000000000000000" pitchFamily="2" charset="0"/>
              </a:rPr>
              <a:t>নীচের</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ভিডিওটি</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লক্ষ</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কর</a:t>
            </a:r>
            <a:endParaRPr lang="en-GB" sz="4000" dirty="0">
              <a:solidFill>
                <a:srgbClr val="00B0F0"/>
              </a:solidFill>
              <a:latin typeface="NikoshBAN" panose="02000000000000000000" pitchFamily="2" charset="0"/>
              <a:cs typeface="NikoshBAN" panose="02000000000000000000" pitchFamily="2" charset="0"/>
            </a:endParaRPr>
          </a:p>
        </p:txBody>
      </p:sp>
      <p:sp>
        <p:nvSpPr>
          <p:cNvPr id="8" name="TextBox 7"/>
          <p:cNvSpPr txBox="1"/>
          <p:nvPr/>
        </p:nvSpPr>
        <p:spPr>
          <a:xfrm>
            <a:off x="4876800" y="4114800"/>
            <a:ext cx="1524000"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US" sz="1600" dirty="0" err="1" smtClean="0">
                <a:solidFill>
                  <a:srgbClr val="FF00FF"/>
                </a:solidFill>
                <a:latin typeface="NikoshBAN" panose="02000000000000000000" pitchFamily="2" charset="0"/>
                <a:cs typeface="NikoshBAN" panose="02000000000000000000" pitchFamily="2" charset="0"/>
              </a:rPr>
              <a:t>একটি</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মাত্র</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ক্লিক</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করুন</a:t>
            </a:r>
            <a:endParaRPr lang="en-GB" sz="1600" dirty="0">
              <a:solidFill>
                <a:srgbClr val="FF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46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7800" y="609600"/>
            <a:ext cx="2286000" cy="646331"/>
          </a:xfrm>
          <a:prstGeom prst="rect">
            <a:avLst/>
          </a:prstGeom>
          <a:solidFill>
            <a:schemeClr val="accent3">
              <a:lumMod val="40000"/>
              <a:lumOff val="60000"/>
            </a:schemeClr>
          </a:solidFill>
          <a:ln w="57150">
            <a:solidFill>
              <a:srgbClr val="FF00FF"/>
            </a:solidFill>
          </a:ln>
          <a:effectLst>
            <a:glow rad="228600">
              <a:schemeClr val="accent2">
                <a:satMod val="175000"/>
                <a:alpha val="40000"/>
              </a:schemeClr>
            </a:glow>
          </a:effectLst>
          <a:scene3d>
            <a:camera prst="orthographicFront"/>
            <a:lightRig rig="threePt" dir="t"/>
          </a:scene3d>
          <a:sp3d>
            <a:bevelT w="101600" prst="riblet"/>
          </a:sp3d>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a:t>
            </a:r>
            <a:r>
              <a:rPr lang="bn-BD" sz="3600" dirty="0" smtClean="0">
                <a:latin typeface="NikoshBAN" panose="02000000000000000000" pitchFamily="2" charset="0"/>
                <a:cs typeface="NikoshBAN" panose="02000000000000000000" pitchFamily="2" charset="0"/>
              </a:rPr>
              <a:t>বদ্ধ</a:t>
            </a:r>
            <a:r>
              <a:rPr lang="en-US" sz="3600" dirty="0" err="1" smtClean="0">
                <a:latin typeface="NikoshBAN" panose="02000000000000000000" pitchFamily="2" charset="0"/>
                <a:cs typeface="NikoshBAN" panose="02000000000000000000" pitchFamily="2" charset="0"/>
              </a:rPr>
              <a:t>তা</a:t>
            </a:r>
            <a:r>
              <a:rPr lang="bn-IN" sz="3600" dirty="0" smtClean="0">
                <a:latin typeface="NikoshBAN" panose="02000000000000000000" pitchFamily="2" charset="0"/>
                <a:cs typeface="NikoshBAN" panose="02000000000000000000" pitchFamily="2" charset="0"/>
              </a:rPr>
              <a:t>-৩</a:t>
            </a:r>
            <a:endParaRPr lang="en-GB" sz="3600" dirty="0">
              <a:latin typeface="NikoshBAN" panose="02000000000000000000" pitchFamily="2" charset="0"/>
              <a:cs typeface="NikoshBAN" panose="02000000000000000000" pitchFamily="2" charset="0"/>
            </a:endParaRPr>
          </a:p>
        </p:txBody>
      </p:sp>
      <p:sp>
        <p:nvSpPr>
          <p:cNvPr id="6" name="Subtitle 2"/>
          <p:cNvSpPr txBox="1">
            <a:spLocks/>
          </p:cNvSpPr>
          <p:nvPr/>
        </p:nvSpPr>
        <p:spPr>
          <a:xfrm>
            <a:off x="914400" y="2286000"/>
            <a:ext cx="10744200" cy="2159000"/>
          </a:xfrm>
          <a:prstGeom prst="rect">
            <a:avLst/>
          </a:prstGeom>
          <a:solidFill>
            <a:schemeClr val="accent3">
              <a:lumMod val="40000"/>
              <a:lumOff val="60000"/>
            </a:schemeClr>
          </a:solidFill>
          <a:ln w="57150">
            <a:solidFill>
              <a:srgbClr val="FFC000"/>
            </a:solidFill>
          </a:ln>
          <a:effectLst>
            <a:glow rad="228600">
              <a:schemeClr val="accent6">
                <a:satMod val="175000"/>
                <a:alpha val="40000"/>
              </a:schemeClr>
            </a:glow>
          </a:effectLst>
          <a:scene3d>
            <a:camera prst="orthographicFront"/>
            <a:lightRig rig="threePt" dir="t"/>
          </a:scene3d>
          <a:sp3d>
            <a:bevelT w="101600" prst="riblet"/>
          </a:sp3d>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err="1" smtClean="0">
                <a:latin typeface="NikoshBAN" panose="02000000000000000000" pitchFamily="2" charset="0"/>
                <a:cs typeface="NikoshBAN" panose="02000000000000000000" pitchFamily="2" charset="0"/>
              </a:rPr>
              <a:t>বোরের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পরমাণু</a:t>
            </a: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মডেল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অনুসারে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পরমাণুতে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শুধু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বৃত্তাকার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কক্ষ</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পথ</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বিদ্যমান।কিন্তু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প্রমানিত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হয়েছে</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পরমাণুতে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ইলেক্ট্রন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শুধু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বৃত্তাকার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কক্ষ</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পথেই</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নয়,উপবৃত্তাকার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কক্ষ</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পথেও</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ঘুরে</a:t>
            </a:r>
            <a:r>
              <a:rPr lang="en-US" sz="4400" dirty="0" smtClean="0">
                <a:latin typeface="NikoshBAN" panose="02000000000000000000" pitchFamily="2" charset="0"/>
                <a:cs typeface="NikoshBAN" panose="02000000000000000000" pitchFamily="2" charset="0"/>
              </a:rPr>
              <a:t> । </a:t>
            </a:r>
            <a:endParaRPr lang="en-GB" sz="4400" dirty="0"/>
          </a:p>
        </p:txBody>
      </p:sp>
    </p:spTree>
    <p:extLst>
      <p:ext uri="{BB962C8B-B14F-4D97-AF65-F5344CB8AC3E}">
        <p14:creationId xmlns:p14="http://schemas.microsoft.com/office/powerpoint/2010/main" val="33535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3276600" cy="2819400"/>
          </a:xfrm>
          <a:prstGeom prst="rect">
            <a:avLst/>
          </a:prstGeom>
          <a:ln w="28575">
            <a:solidFill>
              <a:srgbClr val="002060"/>
            </a:solidFill>
          </a:ln>
          <a:scene3d>
            <a:camera prst="orthographicFront"/>
            <a:lightRig rig="threePt" dir="t"/>
          </a:scene3d>
          <a:sp3d>
            <a:bevelT w="114300" prst="artDeco"/>
          </a:sp3d>
        </p:spPr>
      </p:pic>
      <mc:AlternateContent xmlns:mc="http://schemas.openxmlformats.org/markup-compatibility/2006" xmlns:a14="http://schemas.microsoft.com/office/drawing/2010/main">
        <mc:Choice Requires="a14">
          <p:sp>
            <p:nvSpPr>
              <p:cNvPr id="7" name="TextBox 6"/>
              <p:cNvSpPr txBox="1"/>
              <p:nvPr/>
            </p:nvSpPr>
            <p:spPr>
              <a:xfrm>
                <a:off x="3886200" y="2243616"/>
                <a:ext cx="2844018" cy="1107996"/>
              </a:xfrm>
              <a:prstGeom prst="rect">
                <a:avLst/>
              </a:prstGeom>
              <a:solidFill>
                <a:schemeClr val="accent1">
                  <a:lumMod val="40000"/>
                  <a:lumOff val="60000"/>
                </a:schemeClr>
              </a:solidFill>
              <a:ln w="9525">
                <a:solidFill>
                  <a:schemeClr val="tx1"/>
                </a:solidFill>
              </a:ln>
            </p:spPr>
            <p:txBody>
              <a:bodyPr wrap="square" rtlCol="0">
                <a:spAutoFit/>
              </a:bodyPr>
              <a:lstStyle/>
              <a:p>
                <a:r>
                  <a:rPr lang="en-US" sz="2400" dirty="0" smtClean="0">
                    <a:solidFill>
                      <a:srgbClr val="7030A0"/>
                    </a:solidFill>
                    <a:latin typeface="Times New Roman" panose="02020603050405020304" pitchFamily="18" charset="0"/>
                    <a:cs typeface="Times New Roman" panose="02020603050405020304" pitchFamily="18" charset="0"/>
                  </a:rPr>
                  <a:t>m</a:t>
                </a:r>
                <a:r>
                  <a:rPr lang="en-US" sz="2400" dirty="0" smtClean="0">
                    <a:solidFill>
                      <a:srgbClr val="7030A0"/>
                    </a:solidFill>
                  </a:rPr>
                  <a:t>=9.108x</a:t>
                </a:r>
                <a14:m>
                  <m:oMath xmlns:m="http://schemas.openxmlformats.org/officeDocument/2006/math">
                    <m:sSup>
                      <m:sSupPr>
                        <m:ctrlPr>
                          <a:rPr lang="en-US" sz="240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10</m:t>
                        </m:r>
                      </m:e>
                      <m:sup>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31</m:t>
                        </m:r>
                      </m:sup>
                    </m:sSup>
                  </m:oMath>
                </a14:m>
                <a:r>
                  <a:rPr lang="en-GB" sz="2400" dirty="0" smtClean="0">
                    <a:solidFill>
                      <a:srgbClr val="7030A0"/>
                    </a:solidFill>
                  </a:rPr>
                  <a:t>kg</a:t>
                </a:r>
              </a:p>
              <a:p>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h</a:t>
                </a:r>
                <a:r>
                  <a:rPr lang="en-US" sz="2400" dirty="0" smtClean="0">
                    <a:solidFill>
                      <a:schemeClr val="accent5">
                        <a:lumMod val="75000"/>
                      </a:schemeClr>
                    </a:solidFill>
                  </a:rPr>
                  <a:t>=6.626x</a:t>
                </a:r>
                <a14:m>
                  <m:oMath xmlns:m="http://schemas.openxmlformats.org/officeDocument/2006/math">
                    <m:sSup>
                      <m:sSupPr>
                        <m:ctrlPr>
                          <a:rPr lang="en-US" sz="2400" i="1" smtClean="0">
                            <a:solidFill>
                              <a:schemeClr val="accent5">
                                <a:lumMod val="75000"/>
                              </a:schemeClr>
                            </a:solidFill>
                            <a:latin typeface="Cambria Math" panose="02040503050406030204" pitchFamily="18" charset="0"/>
                          </a:rPr>
                        </m:ctrlPr>
                      </m:sSupPr>
                      <m:e>
                        <m:r>
                          <a:rPr lang="en-US" sz="2400" i="1">
                            <a:solidFill>
                              <a:schemeClr val="accent5">
                                <a:lumMod val="75000"/>
                              </a:schemeClr>
                            </a:solidFill>
                            <a:latin typeface="Cambria Math" panose="02040503050406030204" pitchFamily="18" charset="0"/>
                          </a:rPr>
                          <m:t>10</m:t>
                        </m:r>
                      </m:e>
                      <m:sup>
                        <m:r>
                          <a:rPr lang="en-US" sz="2400" i="1">
                            <a:solidFill>
                              <a:schemeClr val="accent5">
                                <a:lumMod val="75000"/>
                              </a:schemeClr>
                            </a:solidFill>
                            <a:latin typeface="Cambria Math" panose="02040503050406030204" pitchFamily="18" charset="0"/>
                          </a:rPr>
                          <m:t>−</m:t>
                        </m:r>
                        <m:r>
                          <a:rPr lang="en-US" sz="2400" i="1">
                            <a:solidFill>
                              <a:schemeClr val="accent5">
                                <a:lumMod val="75000"/>
                              </a:schemeClr>
                            </a:solidFill>
                            <a:latin typeface="Cambria Math" panose="02040503050406030204" pitchFamily="18" charset="0"/>
                          </a:rPr>
                          <m:t>34</m:t>
                        </m:r>
                      </m:sup>
                    </m:sSup>
                    <m:r>
                      <a:rPr lang="en-US" sz="2400" b="0" i="1" smtClean="0">
                        <a:solidFill>
                          <a:schemeClr val="accent5">
                            <a:lumMod val="75000"/>
                          </a:schemeClr>
                        </a:solidFill>
                        <a:latin typeface="Cambria Math" panose="02040503050406030204" pitchFamily="18" charset="0"/>
                      </a:rPr>
                      <m:t>𝐽𝑠</m:t>
                    </m:r>
                  </m:oMath>
                </a14:m>
                <a:endParaRPr lang="en-GB" sz="2400" dirty="0" smtClean="0">
                  <a:solidFill>
                    <a:schemeClr val="accent5">
                      <a:lumMod val="75000"/>
                    </a:schemeClr>
                  </a:solidFill>
                </a:endParaRPr>
              </a:p>
              <a:p>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886200" y="2243616"/>
                <a:ext cx="2844018" cy="1107996"/>
              </a:xfrm>
              <a:prstGeom prst="rect">
                <a:avLst/>
              </a:prstGeom>
              <a:blipFill>
                <a:blip r:embed="rId3"/>
                <a:stretch>
                  <a:fillRect l="-3205" t="-4348"/>
                </a:stretch>
              </a:blipFill>
              <a:ln w="9525">
                <a:solidFill>
                  <a:schemeClr val="tx1"/>
                </a:solidFill>
              </a:ln>
            </p:spPr>
            <p:txBody>
              <a:bodyPr/>
              <a:lstStyle/>
              <a:p>
                <a:r>
                  <a:rPr lang="en-GB">
                    <a:noFill/>
                  </a:rPr>
                  <a:t> </a:t>
                </a:r>
              </a:p>
            </p:txBody>
          </p:sp>
        </mc:Fallback>
      </mc:AlternateContent>
      <p:sp>
        <p:nvSpPr>
          <p:cNvPr id="8" name="Subtitle 2"/>
          <p:cNvSpPr txBox="1">
            <a:spLocks/>
          </p:cNvSpPr>
          <p:nvPr/>
        </p:nvSpPr>
        <p:spPr>
          <a:xfrm>
            <a:off x="4267235" y="457703"/>
            <a:ext cx="2285965" cy="685298"/>
          </a:xfrm>
          <a:prstGeom prst="rect">
            <a:avLst/>
          </a:prstGeom>
          <a:solidFill>
            <a:schemeClr val="accent3">
              <a:lumMod val="40000"/>
              <a:lumOff val="60000"/>
            </a:schemeClr>
          </a:solidFill>
          <a:ln w="57150">
            <a:solidFill>
              <a:srgbClr val="FF0000"/>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দলীয় কাজ</a:t>
            </a:r>
            <a:endParaRPr lang="en-GB" sz="4800" dirty="0">
              <a:latin typeface="NikoshBAN" panose="02000000000000000000" pitchFamily="2" charset="0"/>
              <a:cs typeface="NikoshBAN" panose="02000000000000000000" pitchFamily="2" charset="0"/>
            </a:endParaRPr>
          </a:p>
        </p:txBody>
      </p:sp>
      <p:sp>
        <p:nvSpPr>
          <p:cNvPr id="10" name="TextBox 9"/>
          <p:cNvSpPr txBox="1"/>
          <p:nvPr/>
        </p:nvSpPr>
        <p:spPr>
          <a:xfrm>
            <a:off x="1600200" y="4876800"/>
            <a:ext cx="8709436" cy="646331"/>
          </a:xfrm>
          <a:prstGeom prst="rect">
            <a:avLst/>
          </a:prstGeom>
          <a:solidFill>
            <a:schemeClr val="accent3">
              <a:lumMod val="60000"/>
              <a:lumOff val="40000"/>
            </a:schemeClr>
          </a:solidFill>
          <a:ln>
            <a:solidFill>
              <a:srgbClr val="921E74"/>
            </a:solidFill>
          </a:ln>
        </p:spPr>
        <p:txBody>
          <a:bodyPr wrap="none" rtlCol="0">
            <a:spAutoFit/>
          </a:bodyPr>
          <a:lstStyle/>
          <a:p>
            <a:r>
              <a:rPr lang="bn-BD" sz="3600" dirty="0" smtClean="0"/>
              <a:t> </a:t>
            </a:r>
            <a:r>
              <a:rPr lang="en-US" sz="3600" dirty="0" smtClean="0">
                <a:latin typeface="NikoshBAN" pitchFamily="2" charset="0"/>
                <a:cs typeface="NikoshBAN" pitchFamily="2" charset="0"/>
              </a:rPr>
              <a:t>M </a:t>
            </a:r>
            <a:r>
              <a:rPr lang="bn-BD" sz="3600" dirty="0" smtClean="0">
                <a:latin typeface="NikoshBAN" pitchFamily="2" charset="0"/>
                <a:cs typeface="NikoshBAN" pitchFamily="2" charset="0"/>
              </a:rPr>
              <a:t>শেলে ঘূর্ণায়মান ইলেকট্রন এর কৌণিক ভরবেগ নির্ণয় কর</a:t>
            </a:r>
            <a:endParaRPr lang="en-US" sz="3600" dirty="0"/>
          </a:p>
        </p:txBody>
      </p:sp>
    </p:spTree>
    <p:extLst>
      <p:ext uri="{BB962C8B-B14F-4D97-AF65-F5344CB8AC3E}">
        <p14:creationId xmlns:p14="http://schemas.microsoft.com/office/powerpoint/2010/main" val="32130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0" y="685800"/>
            <a:ext cx="1600200" cy="707886"/>
          </a:xfrm>
          <a:prstGeom prst="rect">
            <a:avLst/>
          </a:prstGeom>
          <a:noFill/>
        </p:spPr>
        <p:txBody>
          <a:bodyPr wrap="square" rtlCol="0">
            <a:spAutoFit/>
          </a:bodyPr>
          <a:lstStyle/>
          <a:p>
            <a:r>
              <a:rPr lang="bn-BD" sz="4000" dirty="0" smtClean="0">
                <a:latin typeface="NikoshBAN" pitchFamily="2" charset="0"/>
                <a:cs typeface="NikoshBAN" pitchFamily="2" charset="0"/>
              </a:rPr>
              <a:t> </a:t>
            </a:r>
            <a:r>
              <a:rPr lang="bn-BD" sz="4000" u="sng" dirty="0" smtClean="0">
                <a:latin typeface="NikoshBAN" pitchFamily="2" charset="0"/>
                <a:cs typeface="NikoshBAN" pitchFamily="2" charset="0"/>
              </a:rPr>
              <a:t>মূল্যায়ন</a:t>
            </a:r>
            <a:endParaRPr lang="en-US" sz="4000" u="sng" dirty="0">
              <a:latin typeface="NikoshBAN" pitchFamily="2" charset="0"/>
              <a:cs typeface="NikoshBAN" pitchFamily="2" charset="0"/>
            </a:endParaRPr>
          </a:p>
        </p:txBody>
      </p:sp>
      <p:sp>
        <p:nvSpPr>
          <p:cNvPr id="5" name="TextBox 4"/>
          <p:cNvSpPr txBox="1"/>
          <p:nvPr/>
        </p:nvSpPr>
        <p:spPr>
          <a:xfrm>
            <a:off x="1066800" y="2057400"/>
            <a:ext cx="10287000" cy="3539430"/>
          </a:xfrm>
          <a:prstGeom prst="rect">
            <a:avLst/>
          </a:prstGeom>
          <a:noFill/>
        </p:spPr>
        <p:txBody>
          <a:bodyPr wrap="square" rtlCol="0">
            <a:spAutoFit/>
          </a:bodyPr>
          <a:lstStyle/>
          <a:p>
            <a:r>
              <a:rPr lang="bn-BD" sz="3200" dirty="0" smtClean="0">
                <a:latin typeface="NikoshBAN" pitchFamily="2" charset="0"/>
                <a:cs typeface="NikoshBAN" pitchFamily="2" charset="0"/>
              </a:rPr>
              <a:t>১। বোর পরমাণুর মডেল অনুসারে ঘূর্ণায়মান ইলেকট্রনের কৌণিক ভরবেগ এর সূত্রটি কি ?</a:t>
            </a:r>
          </a:p>
          <a:p>
            <a:r>
              <a:rPr lang="bn-BD" sz="3200" dirty="0" smtClean="0">
                <a:latin typeface="NikoshBAN" pitchFamily="2" charset="0"/>
                <a:cs typeface="NikoshBAN" pitchFamily="2" charset="0"/>
              </a:rPr>
              <a:t>২। বোর মডেল অনুসারে ঘূর্ণায়মান ইলেকট্রনের শোষিত বা বিকিরিত শক্তির পরিমান কত ?</a:t>
            </a:r>
          </a:p>
          <a:p>
            <a:r>
              <a:rPr lang="bn-BD" sz="3200" dirty="0" smtClean="0">
                <a:latin typeface="NikoshBAN" pitchFamily="2" charset="0"/>
                <a:cs typeface="NikoshBAN" pitchFamily="2" charset="0"/>
              </a:rPr>
              <a:t>৩। বোর মডেল অনুসারে ঘূর্ণায়মান ইলেকট্রনের  কক্ষপথ বৃত্তাকার নাকি উপবৃত্তাকার ?</a:t>
            </a:r>
          </a:p>
          <a:p>
            <a:r>
              <a:rPr lang="bn-BD" sz="3200" dirty="0" smtClean="0">
                <a:latin typeface="NikoshBAN" pitchFamily="2" charset="0"/>
                <a:cs typeface="NikoshBAN" pitchFamily="2" charset="0"/>
              </a:rPr>
              <a:t>৪। বোর পরমাণুর মডেল  এর ত্রুটি কয়টি ও কি কি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9400" y="156581"/>
            <a:ext cx="1828800" cy="646331"/>
          </a:xfrm>
          <a:prstGeom prst="rect">
            <a:avLst/>
          </a:prstGeom>
          <a:solidFill>
            <a:schemeClr val="accent3">
              <a:lumMod val="40000"/>
              <a:lumOff val="60000"/>
            </a:schemeClr>
          </a:solidFill>
          <a:ln w="57150">
            <a:solidFill>
              <a:srgbClr val="921E74"/>
            </a:solidFill>
          </a:ln>
        </p:spPr>
        <p:txBody>
          <a:bodyPr wrap="square">
            <a:spAutoFit/>
          </a:bodyPr>
          <a:lstStyle/>
          <a:p>
            <a:r>
              <a:rPr lang="bn-BD"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মূল্যায়ন</a:t>
            </a:r>
            <a:endParaRPr lang="en-GB" sz="3600" b="1" dirty="0">
              <a:solidFill>
                <a:srgbClr val="00206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27" y="825843"/>
            <a:ext cx="2288573" cy="1917454"/>
          </a:xfrm>
          <a:prstGeom prst="rect">
            <a:avLst/>
          </a:prstGeom>
          <a:ln w="12700">
            <a:solidFill>
              <a:schemeClr val="accent2">
                <a:lumMod val="60000"/>
                <a:lumOff val="40000"/>
              </a:schemeClr>
            </a:solidFill>
          </a:ln>
          <a:effectLst>
            <a:glow rad="139700">
              <a:schemeClr val="accent3">
                <a:satMod val="175000"/>
                <a:alpha val="40000"/>
              </a:schemeClr>
            </a:glow>
          </a:effectLst>
        </p:spPr>
      </p:pic>
      <p:sp>
        <p:nvSpPr>
          <p:cNvPr id="2" name="TextBox 1"/>
          <p:cNvSpPr txBox="1"/>
          <p:nvPr/>
        </p:nvSpPr>
        <p:spPr>
          <a:xfrm>
            <a:off x="539047" y="3323759"/>
            <a:ext cx="11430000" cy="3231654"/>
          </a:xfrm>
          <a:prstGeom prst="rect">
            <a:avLst/>
          </a:prstGeom>
          <a:solidFill>
            <a:schemeClr val="accent3">
              <a:lumMod val="40000"/>
              <a:lumOff val="60000"/>
            </a:schemeClr>
          </a:solidFill>
        </p:spPr>
        <p:txBody>
          <a:bodyPr wrap="square" rtlCol="0">
            <a:spAutoFit/>
          </a:bodyPr>
          <a:lstStyle/>
          <a:p>
            <a:r>
              <a:rPr lang="bn-IN" sz="2800" dirty="0" smtClean="0">
                <a:solidFill>
                  <a:srgbClr val="002060"/>
                </a:solidFill>
                <a:latin typeface="NikoshBAN" panose="02000000000000000000" pitchFamily="2" charset="0"/>
                <a:cs typeface="NikoshBAN" panose="02000000000000000000" pitchFamily="2" charset="0"/>
              </a:rPr>
              <a:t>2। </a:t>
            </a:r>
            <a:r>
              <a:rPr lang="en-US" sz="2800" dirty="0" err="1" smtClean="0">
                <a:solidFill>
                  <a:srgbClr val="002060"/>
                </a:solidFill>
                <a:latin typeface="NikoshBAN" panose="02000000000000000000" pitchFamily="2" charset="0"/>
                <a:cs typeface="NikoshBAN" panose="02000000000000000000" pitchFamily="2" charset="0"/>
              </a:rPr>
              <a:t>উদ্দিপকের</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চিত্রে</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ঘুর্ণায়মান</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ইলেক্ট্রনের</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ক্ষেত্রে</a:t>
            </a:r>
            <a:r>
              <a:rPr lang="en-US" sz="2800" dirty="0" smtClean="0">
                <a:solidFill>
                  <a:srgbClr val="002060"/>
                </a:solidFill>
                <a:latin typeface="NikoshBAN" panose="02000000000000000000" pitchFamily="2" charset="0"/>
                <a:cs typeface="NikoshBAN" panose="02000000000000000000" pitchFamily="2" charset="0"/>
              </a:rPr>
              <a:t> – </a:t>
            </a:r>
            <a:endParaRPr lang="bn-IN" sz="2800" dirty="0" smtClean="0">
              <a:solidFill>
                <a:srgbClr val="002060"/>
              </a:solidFill>
              <a:latin typeface="NikoshBAN" panose="02000000000000000000" pitchFamily="2" charset="0"/>
              <a:cs typeface="NikoshBAN" panose="02000000000000000000" pitchFamily="2" charset="0"/>
            </a:endParaRPr>
          </a:p>
          <a:p>
            <a:pPr lvl="1"/>
            <a:r>
              <a:rPr lang="en-US" sz="2400" dirty="0" smtClean="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t>
            </a:r>
            <a:r>
              <a:rPr lang="en-US" sz="2400" dirty="0" err="1" smtClean="0">
                <a:latin typeface="NikoshBAN" panose="02000000000000000000" pitchFamily="2" charset="0"/>
                <a:cs typeface="NikoshBAN" panose="02000000000000000000" pitchFamily="2" charset="0"/>
              </a:rPr>
              <a:t>শক্তিস্তর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শক্তিস্তরে</a:t>
            </a:r>
            <a:r>
              <a:rPr lang="en-US" sz="2400" dirty="0" smtClean="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ইলেক্ট্রন </a:t>
            </a:r>
            <a:r>
              <a:rPr lang="en-US" sz="2400" dirty="0" err="1" smtClean="0">
                <a:latin typeface="NikoshBAN" panose="02000000000000000000" pitchFamily="2" charset="0"/>
                <a:cs typeface="NikoshBAN" panose="02000000000000000000" pitchFamily="2" charset="0"/>
              </a:rPr>
              <a:t>গেলে</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শক্তি</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বিকিরিত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হবে</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(ii)L </a:t>
            </a:r>
            <a:r>
              <a:rPr lang="en-US" sz="2400" dirty="0" err="1" smtClean="0">
                <a:latin typeface="NikoshBAN" panose="02000000000000000000" pitchFamily="2" charset="0"/>
                <a:cs typeface="NikoshBAN" panose="02000000000000000000" pitchFamily="2" charset="0"/>
              </a:rPr>
              <a:t>শক্তিস্তরে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ঘুর্ণায়মান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ইলেক্ট্রনের</a:t>
            </a:r>
            <a:r>
              <a:rPr lang="en-US" sz="2400" dirty="0">
                <a:latin typeface="NikoshBAN" panose="02000000000000000000" pitchFamily="2" charset="0"/>
                <a:cs typeface="NikoshBAN" panose="02000000000000000000" pitchFamily="2" charset="0"/>
              </a:rPr>
              <a:t> </a:t>
            </a:r>
            <a:r>
              <a:rPr lang="en-US" sz="2000" dirty="0" err="1">
                <a:latin typeface="Times New Roman" panose="02020603050405020304" pitchFamily="18" charset="0"/>
                <a:cs typeface="Times New Roman" panose="02020603050405020304" pitchFamily="18" charset="0"/>
              </a:rPr>
              <a:t>কৌনিক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ভরবেগ</a:t>
            </a:r>
            <a:r>
              <a:rPr lang="en-US" sz="20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K</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শক্তিস্ত</a:t>
            </a:r>
            <a:r>
              <a:rPr lang="bn-IN" sz="2400" dirty="0" smtClean="0">
                <a:latin typeface="NikoshBAN" panose="02000000000000000000" pitchFamily="2" charset="0"/>
                <a:cs typeface="NikoshBAN" panose="02000000000000000000" pitchFamily="2" charset="0"/>
              </a:rPr>
              <a:t>রের</a:t>
            </a:r>
            <a:r>
              <a:rPr lang="en-US" sz="2400" dirty="0" smtClean="0">
                <a:latin typeface="NikoshBAN" panose="02000000000000000000" pitchFamily="2" charset="0"/>
                <a:cs typeface="NikoshBAN" panose="02000000000000000000" pitchFamily="2" charset="0"/>
              </a:rPr>
              <a:t> </a:t>
            </a:r>
            <a:r>
              <a:rPr lang="en-US" sz="2000" dirty="0" err="1" smtClean="0">
                <a:latin typeface="Times New Roman" panose="02020603050405020304" pitchFamily="18" charset="0"/>
                <a:cs typeface="Times New Roman" panose="02020603050405020304" pitchFamily="18" charset="0"/>
              </a:rPr>
              <a:t>কৌনিক</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ভরবেগ</a:t>
            </a:r>
            <a:r>
              <a:rPr lang="bn-IN" sz="2000" dirty="0" smtClean="0">
                <a:latin typeface="Times New Roman" panose="02020603050405020304" pitchFamily="18" charset="0"/>
                <a:cs typeface="Times New Roman" panose="02020603050405020304" pitchFamily="18" charset="0"/>
              </a:rPr>
              <a:t> অপেক্ষা বেশি হবে</a:t>
            </a:r>
            <a:r>
              <a:rPr lang="en-US" sz="2000" dirty="0" smtClean="0">
                <a:latin typeface="Times New Roman" panose="02020603050405020304" pitchFamily="18" charset="0"/>
                <a:cs typeface="Times New Roman" panose="02020603050405020304" pitchFamily="18" charset="0"/>
              </a:rPr>
              <a:t> </a:t>
            </a:r>
            <a:endParaRPr lang="bn-IN"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(iii) M</a:t>
            </a:r>
            <a:r>
              <a:rPr lang="bn-IN" sz="2400"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শক্তিস্তরে</a:t>
            </a:r>
            <a:r>
              <a:rPr lang="bn-IN"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ঘুর্ণায়মান</a:t>
            </a:r>
            <a:r>
              <a:rPr lang="bn-IN" sz="2400" dirty="0" smtClean="0">
                <a:latin typeface="NikoshBAN" panose="02000000000000000000" pitchFamily="2" charset="0"/>
                <a:cs typeface="NikoshBAN" panose="02000000000000000000" pitchFamily="2" charset="0"/>
              </a:rPr>
              <a:t> অবস্থায় ইলেক্ট্রন শক্তি শোষন করবে</a:t>
            </a:r>
            <a:r>
              <a:rPr lang="en-US" sz="2400" dirty="0" smtClean="0">
                <a:latin typeface="NikoshBAN" panose="02000000000000000000" pitchFamily="2" charset="0"/>
                <a:cs typeface="NikoshBAN" panose="02000000000000000000" pitchFamily="2" charset="0"/>
              </a:rPr>
              <a:t> </a:t>
            </a:r>
          </a:p>
          <a:p>
            <a:r>
              <a:rPr lang="en-US" sz="20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নিচের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সঠিক</a:t>
            </a:r>
            <a:endParaRPr lang="bn-IN" sz="2400" dirty="0" smtClean="0">
              <a:latin typeface="NikoshBAN" panose="02000000000000000000" pitchFamily="2" charset="0"/>
              <a:cs typeface="NikoshBAN" panose="02000000000000000000" pitchFamily="2" charset="0"/>
            </a:endParaRPr>
          </a:p>
          <a:p>
            <a:r>
              <a:rPr lang="en-GB"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ক</a:t>
            </a:r>
            <a:r>
              <a:rPr lang="bn-IN" sz="2800" dirty="0" smtClean="0">
                <a:latin typeface="NikoshBAN" panose="02000000000000000000" pitchFamily="2" charset="0"/>
                <a:cs typeface="NikoshBAN" panose="02000000000000000000" pitchFamily="2" charset="0"/>
              </a:rPr>
              <a:t>)</a:t>
            </a: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smtClean="0">
                <a:solidFill>
                  <a:srgbClr val="0070C0"/>
                </a:solidFill>
                <a:latin typeface="Times New Roman" panose="02020603050405020304" pitchFamily="18" charset="0"/>
                <a:cs typeface="Times New Roman" panose="02020603050405020304" pitchFamily="18" charset="0"/>
              </a:rPr>
              <a:t>i</a:t>
            </a:r>
            <a:r>
              <a:rPr lang="en-US" sz="2800" dirty="0" smtClean="0">
                <a:solidFill>
                  <a:srgbClr val="0070C0"/>
                </a:solidFill>
                <a:latin typeface="Times New Roman" panose="02020603050405020304" pitchFamily="18" charset="0"/>
                <a:cs typeface="Times New Roman" panose="02020603050405020304" pitchFamily="18" charset="0"/>
              </a:rPr>
              <a:t>)</a:t>
            </a:r>
            <a:r>
              <a:rPr lang="bn-IN" sz="2800" dirty="0" smtClean="0">
                <a:solidFill>
                  <a:srgbClr val="0070C0"/>
                </a:solidFill>
                <a:latin typeface="Times New Roman" panose="02020603050405020304" pitchFamily="18" charset="0"/>
                <a:cs typeface="Times New Roman" panose="02020603050405020304" pitchFamily="18" charset="0"/>
              </a:rPr>
              <a:t>ও</a:t>
            </a:r>
            <a:r>
              <a:rPr lang="en-US" sz="2800" dirty="0">
                <a:solidFill>
                  <a:srgbClr val="002060"/>
                </a:solidFill>
                <a:latin typeface="Times New Roman" panose="02020603050405020304" pitchFamily="18" charset="0"/>
                <a:cs typeface="Times New Roman" panose="02020603050405020304" pitchFamily="18" charset="0"/>
              </a:rPr>
              <a:t>(ii)</a:t>
            </a:r>
            <a:r>
              <a:rPr lang="bn-IN" sz="2800" dirty="0" smtClean="0">
                <a:solidFill>
                  <a:srgbClr val="0070C0"/>
                </a:solidFill>
                <a:latin typeface="Times New Roman" panose="02020603050405020304" pitchFamily="18" charset="0"/>
                <a:cs typeface="Times New Roman" panose="02020603050405020304" pitchFamily="18" charset="0"/>
              </a:rPr>
              <a:t> </a:t>
            </a:r>
            <a:r>
              <a:rPr lang="en-GB" sz="2800" dirty="0" smtClean="0">
                <a:solidFill>
                  <a:srgbClr val="0070C0"/>
                </a:solidFill>
                <a:latin typeface="Times New Roman" panose="02020603050405020304" pitchFamily="18" charset="0"/>
                <a:cs typeface="Times New Roman" panose="02020603050405020304" pitchFamily="18" charset="0"/>
              </a:rPr>
              <a:t>    </a:t>
            </a:r>
            <a:r>
              <a:rPr lang="bn-IN" sz="2800" dirty="0" smtClean="0">
                <a:latin typeface="Times New Roman" panose="02020603050405020304" pitchFamily="18" charset="0"/>
                <a:cs typeface="Times New Roman" panose="02020603050405020304" pitchFamily="18" charset="0"/>
              </a:rPr>
              <a:t>(</a:t>
            </a:r>
            <a:r>
              <a:rPr lang="bn-IN" sz="2800" dirty="0">
                <a:latin typeface="Times New Roman" panose="02020603050405020304" pitchFamily="18" charset="0"/>
                <a:cs typeface="Times New Roman" panose="02020603050405020304" pitchFamily="18" charset="0"/>
              </a:rPr>
              <a:t>খ</a:t>
            </a:r>
            <a:r>
              <a:rPr lang="bn-IN" sz="2800" dirty="0" smtClean="0">
                <a:latin typeface="Times New Roman" panose="02020603050405020304" pitchFamily="18" charset="0"/>
                <a:cs typeface="Times New Roman" panose="02020603050405020304" pitchFamily="18" charset="0"/>
              </a:rPr>
              <a:t>)</a:t>
            </a:r>
            <a:r>
              <a:rPr lang="en-US" sz="2800" dirty="0" smtClean="0">
                <a:solidFill>
                  <a:srgbClr val="FF00FF"/>
                </a:solidFill>
                <a:latin typeface="Times New Roman" panose="02020603050405020304" pitchFamily="18" charset="0"/>
                <a:cs typeface="Times New Roman" panose="02020603050405020304" pitchFamily="18" charset="0"/>
              </a:rPr>
              <a:t>(ii)</a:t>
            </a:r>
            <a:r>
              <a:rPr lang="bn-IN" sz="2800" dirty="0" smtClean="0">
                <a:solidFill>
                  <a:srgbClr val="0070C0"/>
                </a:solidFill>
                <a:latin typeface="Times New Roman" panose="02020603050405020304" pitchFamily="18" charset="0"/>
                <a:cs typeface="Times New Roman" panose="02020603050405020304" pitchFamily="18" charset="0"/>
              </a:rPr>
              <a:t>ও</a:t>
            </a:r>
            <a:r>
              <a:rPr lang="en-US" sz="2800" dirty="0" smtClean="0">
                <a:solidFill>
                  <a:srgbClr val="00B050"/>
                </a:solidFill>
                <a:latin typeface="Times New Roman" panose="02020603050405020304" pitchFamily="18" charset="0"/>
                <a:cs typeface="Times New Roman" panose="02020603050405020304" pitchFamily="18" charset="0"/>
              </a:rPr>
              <a:t>(iii</a:t>
            </a:r>
            <a:r>
              <a:rPr lang="en-US" sz="2800" dirty="0">
                <a:solidFill>
                  <a:srgbClr val="00B050"/>
                </a:solidFill>
                <a:latin typeface="Times New Roman" panose="02020603050405020304" pitchFamily="18" charset="0"/>
                <a:cs typeface="Times New Roman" panose="02020603050405020304" pitchFamily="18" charset="0"/>
              </a:rPr>
              <a:t>)</a:t>
            </a:r>
            <a:r>
              <a:rPr lang="bn-IN" sz="2800" dirty="0" smtClean="0">
                <a:solidFill>
                  <a:srgbClr val="00B050"/>
                </a:solidFill>
                <a:latin typeface="Times New Roman" panose="02020603050405020304" pitchFamily="18" charset="0"/>
                <a:cs typeface="Times New Roman" panose="02020603050405020304" pitchFamily="18" charset="0"/>
              </a:rPr>
              <a:t> </a:t>
            </a:r>
            <a:r>
              <a:rPr lang="en-GB" sz="2800" dirty="0" smtClean="0">
                <a:solidFill>
                  <a:srgbClr val="00B050"/>
                </a:solidFill>
                <a:latin typeface="Times New Roman" panose="02020603050405020304" pitchFamily="18" charset="0"/>
                <a:cs typeface="Times New Roman" panose="02020603050405020304" pitchFamily="18" charset="0"/>
              </a:rPr>
              <a:t>        </a:t>
            </a:r>
            <a:r>
              <a:rPr lang="bn-IN" sz="2800" dirty="0" smtClean="0">
                <a:latin typeface="Times New Roman" panose="02020603050405020304" pitchFamily="18" charset="0"/>
                <a:cs typeface="Times New Roman" panose="02020603050405020304" pitchFamily="18" charset="0"/>
              </a:rPr>
              <a:t>(</a:t>
            </a:r>
            <a:r>
              <a:rPr lang="bn-IN" sz="2800" dirty="0">
                <a:latin typeface="Times New Roman" panose="02020603050405020304" pitchFamily="18" charset="0"/>
                <a:cs typeface="Times New Roman" panose="02020603050405020304" pitchFamily="18" charset="0"/>
              </a:rPr>
              <a:t>গ</a:t>
            </a:r>
            <a:r>
              <a:rPr lang="bn-IN" sz="2800" dirty="0" smtClean="0">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i</a:t>
            </a:r>
            <a:r>
              <a:rPr lang="en-US" sz="2800" dirty="0" smtClean="0">
                <a:solidFill>
                  <a:srgbClr val="0070C0"/>
                </a:solidFill>
                <a:latin typeface="Times New Roman" panose="02020603050405020304" pitchFamily="18" charset="0"/>
                <a:cs typeface="Times New Roman" panose="02020603050405020304" pitchFamily="18" charset="0"/>
              </a:rPr>
              <a:t>)</a:t>
            </a:r>
            <a:r>
              <a:rPr lang="bn-IN" sz="2800" dirty="0">
                <a:solidFill>
                  <a:srgbClr val="0070C0"/>
                </a:solidFill>
                <a:latin typeface="Times New Roman" panose="02020603050405020304" pitchFamily="18" charset="0"/>
                <a:cs typeface="Times New Roman" panose="02020603050405020304" pitchFamily="18" charset="0"/>
              </a:rPr>
              <a:t> ও</a:t>
            </a:r>
            <a:r>
              <a:rPr lang="en-US" sz="2800" dirty="0">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(iii</a:t>
            </a:r>
            <a:r>
              <a:rPr lang="en-US" sz="2800" dirty="0" smtClean="0">
                <a:solidFill>
                  <a:srgbClr val="002060"/>
                </a:solidFill>
                <a:latin typeface="Times New Roman" panose="02020603050405020304" pitchFamily="18" charset="0"/>
                <a:cs typeface="Times New Roman" panose="02020603050405020304" pitchFamily="18" charset="0"/>
              </a:rPr>
              <a:t>)</a:t>
            </a:r>
            <a:r>
              <a:rPr lang="bn-IN" sz="2800" dirty="0" smtClean="0">
                <a:solidFill>
                  <a:srgbClr val="002060"/>
                </a:solidFill>
                <a:latin typeface="Times New Roman" panose="02020603050405020304" pitchFamily="18" charset="0"/>
                <a:cs typeface="Times New Roman" panose="02020603050405020304" pitchFamily="18" charset="0"/>
              </a:rPr>
              <a:t> </a:t>
            </a:r>
            <a:r>
              <a:rPr lang="en-GB" sz="2800" dirty="0" smtClean="0">
                <a:solidFill>
                  <a:srgbClr val="002060"/>
                </a:solidFill>
                <a:latin typeface="Times New Roman" panose="02020603050405020304" pitchFamily="18" charset="0"/>
                <a:cs typeface="Times New Roman" panose="02020603050405020304" pitchFamily="18" charset="0"/>
              </a:rPr>
              <a:t>         </a:t>
            </a:r>
            <a:r>
              <a:rPr lang="bn-IN" sz="2800" dirty="0" smtClean="0">
                <a:latin typeface="Times New Roman" panose="02020603050405020304" pitchFamily="18" charset="0"/>
                <a:cs typeface="Times New Roman" panose="02020603050405020304" pitchFamily="18" charset="0"/>
              </a:rPr>
              <a:t>(</a:t>
            </a:r>
            <a:r>
              <a:rPr lang="bn-IN" sz="2800" dirty="0">
                <a:latin typeface="Times New Roman" panose="02020603050405020304" pitchFamily="18" charset="0"/>
                <a:cs typeface="Times New Roman" panose="02020603050405020304" pitchFamily="18" charset="0"/>
              </a:rPr>
              <a:t>ঘ</a:t>
            </a:r>
            <a:r>
              <a:rPr lang="bn-IN" sz="2800" dirty="0" smtClean="0">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B050"/>
                </a:solidFill>
                <a:latin typeface="Times New Roman" panose="02020603050405020304" pitchFamily="18" charset="0"/>
                <a:cs typeface="Times New Roman" panose="02020603050405020304" pitchFamily="18" charset="0"/>
              </a:rPr>
              <a:t>(</a:t>
            </a:r>
            <a:r>
              <a:rPr lang="en-US" sz="2800" dirty="0" err="1">
                <a:solidFill>
                  <a:srgbClr val="00B050"/>
                </a:solidFill>
                <a:latin typeface="Times New Roman" panose="02020603050405020304" pitchFamily="18" charset="0"/>
                <a:cs typeface="Times New Roman" panose="02020603050405020304" pitchFamily="18" charset="0"/>
              </a:rPr>
              <a:t>i</a:t>
            </a:r>
            <a:r>
              <a:rPr lang="en-US" sz="2800" dirty="0">
                <a:solidFill>
                  <a:srgbClr val="00B050"/>
                </a:solidFill>
                <a:latin typeface="Times New Roman" panose="02020603050405020304" pitchFamily="18" charset="0"/>
                <a:cs typeface="Times New Roman" panose="02020603050405020304" pitchFamily="18" charset="0"/>
              </a:rPr>
              <a:t>)</a:t>
            </a:r>
            <a:r>
              <a:rPr lang="bn-IN"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anose="02020603050405020304" pitchFamily="18" charset="0"/>
                <a:cs typeface="Times New Roman" panose="02020603050405020304" pitchFamily="18" charset="0"/>
              </a:rPr>
              <a:t>(</a:t>
            </a:r>
            <a:r>
              <a:rPr lang="en-US" sz="2800" dirty="0">
                <a:solidFill>
                  <a:srgbClr val="FF00FF"/>
                </a:solidFill>
                <a:latin typeface="Times New Roman" panose="02020603050405020304" pitchFamily="18" charset="0"/>
                <a:cs typeface="Times New Roman" panose="02020603050405020304" pitchFamily="18" charset="0"/>
              </a:rPr>
              <a:t>ii</a:t>
            </a:r>
            <a:r>
              <a:rPr lang="en-US" sz="2800" dirty="0" smtClean="0">
                <a:solidFill>
                  <a:srgbClr val="FF00FF"/>
                </a:solidFill>
                <a:latin typeface="Times New Roman" panose="02020603050405020304" pitchFamily="18" charset="0"/>
                <a:cs typeface="Times New Roman" panose="02020603050405020304" pitchFamily="18" charset="0"/>
              </a:rPr>
              <a:t>)</a:t>
            </a:r>
            <a:r>
              <a:rPr lang="bn-IN" sz="2800" dirty="0">
                <a:solidFill>
                  <a:srgbClr val="0070C0"/>
                </a:solidFill>
                <a:latin typeface="Times New Roman" panose="02020603050405020304" pitchFamily="18" charset="0"/>
                <a:cs typeface="Times New Roman" panose="02020603050405020304" pitchFamily="18" charset="0"/>
              </a:rPr>
              <a:t> </a:t>
            </a:r>
            <a:r>
              <a:rPr lang="bn-IN" sz="2800" dirty="0">
                <a:solidFill>
                  <a:srgbClr val="002060"/>
                </a:solidFill>
                <a:latin typeface="Times New Roman" panose="02020603050405020304" pitchFamily="18" charset="0"/>
                <a:cs typeface="Times New Roman" panose="02020603050405020304" pitchFamily="18" charset="0"/>
              </a:rPr>
              <a:t>ও</a:t>
            </a:r>
            <a:r>
              <a:rPr lang="en-US" sz="2800" dirty="0">
                <a:latin typeface="Times New Roman" panose="02020603050405020304" pitchFamily="18" charset="0"/>
                <a:cs typeface="Times New Roman" panose="02020603050405020304" pitchFamily="18" charset="0"/>
              </a:rPr>
              <a:t> (iii)</a:t>
            </a:r>
            <a:r>
              <a:rPr lang="bn-IN" sz="2800" dirty="0" smtClean="0">
                <a:solidFill>
                  <a:srgbClr val="0070C0"/>
                </a:solidFill>
                <a:latin typeface="Times New Roman" panose="02020603050405020304" pitchFamily="18" charset="0"/>
                <a:cs typeface="Times New Roman" panose="02020603050405020304" pitchFamily="18" charset="0"/>
              </a:rPr>
              <a:t> </a:t>
            </a:r>
            <a:endParaRPr lang="bn-IN" sz="2800" dirty="0">
              <a:latin typeface="NikoshBAN" panose="02000000000000000000" pitchFamily="2" charset="0"/>
              <a:cs typeface="NikoshBAN" panose="02000000000000000000" pitchFamily="2" charset="0"/>
            </a:endParaRPr>
          </a:p>
          <a:p>
            <a:r>
              <a:rPr lang="en-US" sz="2800" dirty="0" err="1" smtClean="0">
                <a:solidFill>
                  <a:srgbClr val="00B050"/>
                </a:solidFill>
                <a:latin typeface="NikoshBAN" panose="02000000000000000000" pitchFamily="2" charset="0"/>
                <a:cs typeface="NikoshBAN" panose="02000000000000000000" pitchFamily="2" charset="0"/>
              </a:rPr>
              <a:t>উত্তরঃ</a:t>
            </a:r>
            <a:endParaRPr lang="en-GB" sz="2800" dirty="0">
              <a:solidFill>
                <a:srgbClr val="00B050"/>
              </a:solidFill>
              <a:latin typeface="Times New Roman" panose="02020603050405020304" pitchFamily="18" charset="0"/>
              <a:cs typeface="Times New Roman" panose="02020603050405020304" pitchFamily="18" charset="0"/>
            </a:endParaRPr>
          </a:p>
        </p:txBody>
      </p:sp>
      <p:sp>
        <p:nvSpPr>
          <p:cNvPr id="12" name="Flowchart: Connector 11"/>
          <p:cNvSpPr/>
          <p:nvPr/>
        </p:nvSpPr>
        <p:spPr>
          <a:xfrm>
            <a:off x="5435178" y="6016130"/>
            <a:ext cx="443319" cy="4442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গ</a:t>
            </a:r>
            <a:endParaRPr lang="en-GB" sz="2800" dirty="0"/>
          </a:p>
        </p:txBody>
      </p:sp>
      <p:sp>
        <p:nvSpPr>
          <p:cNvPr id="14" name="Flowchart: Connector 13"/>
          <p:cNvSpPr/>
          <p:nvPr/>
        </p:nvSpPr>
        <p:spPr>
          <a:xfrm>
            <a:off x="7467707" y="6056221"/>
            <a:ext cx="467306" cy="4733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ঘ</a:t>
            </a:r>
            <a:endParaRPr lang="en-GB" sz="2800" dirty="0"/>
          </a:p>
        </p:txBody>
      </p:sp>
      <mc:AlternateContent xmlns:mc="http://schemas.openxmlformats.org/markup-compatibility/2006" xmlns:a14="http://schemas.microsoft.com/office/drawing/2010/main">
        <mc:Choice Requires="a14">
          <p:sp>
            <p:nvSpPr>
              <p:cNvPr id="20" name="Subtitle 2"/>
              <p:cNvSpPr txBox="1">
                <a:spLocks/>
              </p:cNvSpPr>
              <p:nvPr/>
            </p:nvSpPr>
            <p:spPr>
              <a:xfrm>
                <a:off x="3271332" y="1008676"/>
                <a:ext cx="8745220" cy="2151260"/>
              </a:xfrm>
              <a:prstGeom prst="rect">
                <a:avLst/>
              </a:prstGeom>
              <a:solidFill>
                <a:srgbClr val="FFC000"/>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2800" dirty="0" smtClean="0">
                    <a:solidFill>
                      <a:schemeClr val="accent2">
                        <a:lumMod val="60000"/>
                        <a:lumOff val="40000"/>
                      </a:schemeClr>
                    </a:solidFill>
                    <a:latin typeface="NikoshBAN" panose="02000000000000000000" pitchFamily="2" charset="0"/>
                    <a:cs typeface="NikoshBAN" panose="02000000000000000000" pitchFamily="2" charset="0"/>
                  </a:rPr>
                  <a:t>১।</a:t>
                </a:r>
                <a:r>
                  <a:rPr lang="bn-IN" sz="2800" dirty="0" smtClean="0">
                    <a:solidFill>
                      <a:srgbClr val="0070C0"/>
                    </a:solidFill>
                    <a:latin typeface="NikoshBAN" panose="02000000000000000000" pitchFamily="2" charset="0"/>
                    <a:cs typeface="NikoshBAN" panose="02000000000000000000" pitchFamily="2" charset="0"/>
                  </a:rPr>
                  <a:t>বোর পরমাণু মডেল থেকে প্রাপ্ত ইলেক্ট্রন দ্বারা শোষিত বা বিকিরিত শক্তির পরিমাণ হলো</a:t>
                </a:r>
              </a:p>
              <a:p>
                <a:r>
                  <a:rPr lang="bn-IN" sz="2800" dirty="0" smtClean="0">
                    <a:solidFill>
                      <a:srgbClr val="00B050"/>
                    </a:solidFill>
                    <a:latin typeface="NikoshBAN" panose="02000000000000000000" pitchFamily="2" charset="0"/>
                    <a:cs typeface="NikoshBAN" panose="02000000000000000000" pitchFamily="2" charset="0"/>
                  </a:rPr>
                  <a:t>(ক) </a:t>
                </a:r>
                <a:r>
                  <a:rPr lang="en-US" sz="2800" dirty="0" err="1" smtClean="0">
                    <a:solidFill>
                      <a:srgbClr val="00B050"/>
                    </a:solidFill>
                    <a:latin typeface="Times New Roman" panose="02020603050405020304" pitchFamily="18" charset="0"/>
                    <a:cs typeface="Times New Roman" panose="02020603050405020304" pitchFamily="18" charset="0"/>
                  </a:rPr>
                  <a:t>mvr</a:t>
                </a:r>
                <a14:m>
                  <m:oMath xmlns:m="http://schemas.openxmlformats.org/officeDocument/2006/math">
                    <m:r>
                      <a:rPr lang="bn-IN" sz="2800" smtClean="0">
                        <a:solidFill>
                          <a:srgbClr val="FF0000"/>
                        </a:solidFill>
                        <a:latin typeface="Cambria Math" panose="02040503050406030204" pitchFamily="18" charset="0"/>
                        <a:ea typeface="Cambria Math" panose="02040503050406030204" pitchFamily="18" charset="0"/>
                      </a:rPr>
                      <m:t>   </m:t>
                    </m:r>
                    <m:r>
                      <a:rPr lang="en-GB" sz="2800" smtClean="0">
                        <a:solidFill>
                          <a:srgbClr val="FF0000"/>
                        </a:solidFill>
                        <a:latin typeface="Cambria Math" panose="02040503050406030204" pitchFamily="18" charset="0"/>
                        <a:ea typeface="Cambria Math" panose="02040503050406030204" pitchFamily="18" charset="0"/>
                      </a:rPr>
                      <m:t>       </m:t>
                    </m:r>
                  </m:oMath>
                </a14:m>
                <a:r>
                  <a:rPr lang="bn-IN" sz="2800" dirty="0" smtClean="0">
                    <a:solidFill>
                      <a:srgbClr val="002060"/>
                    </a:solidFill>
                    <a:latin typeface="Times New Roman" panose="02020603050405020304" pitchFamily="18" charset="0"/>
                    <a:cs typeface="Times New Roman" panose="02020603050405020304" pitchFamily="18" charset="0"/>
                  </a:rPr>
                  <a:t>(খ) </a:t>
                </a:r>
                <a:r>
                  <a:rPr lang="en-US" sz="2800" dirty="0" err="1" smtClean="0">
                    <a:solidFill>
                      <a:srgbClr val="002060"/>
                    </a:solidFill>
                    <a:latin typeface="Times New Roman" panose="02020603050405020304" pitchFamily="18" charset="0"/>
                    <a:cs typeface="Times New Roman" panose="02020603050405020304" pitchFamily="18" charset="0"/>
                  </a:rPr>
                  <a:t>hc</a:t>
                </a:r>
                <a14:m>
                  <m:oMath xmlns:m="http://schemas.openxmlformats.org/officeDocument/2006/math">
                    <m:r>
                      <a:rPr lang="bn-IN" sz="2800" smtClean="0">
                        <a:solidFill>
                          <a:srgbClr val="002060"/>
                        </a:solidFill>
                        <a:latin typeface="Cambria Math" panose="02040503050406030204" pitchFamily="18" charset="0"/>
                        <a:ea typeface="Cambria Math" panose="02040503050406030204" pitchFamily="18" charset="0"/>
                      </a:rPr>
                      <m:t>        </m:t>
                    </m:r>
                  </m:oMath>
                </a14:m>
                <a:r>
                  <a:rPr lang="bn-IN" sz="2800" dirty="0" smtClean="0">
                    <a:solidFill>
                      <a:schemeClr val="accent4">
                        <a:lumMod val="75000"/>
                      </a:schemeClr>
                    </a:solidFill>
                    <a:latin typeface="Times New Roman" panose="02020603050405020304" pitchFamily="18" charset="0"/>
                    <a:cs typeface="Times New Roman" panose="02020603050405020304" pitchFamily="18" charset="0"/>
                  </a:rPr>
                  <a:t>(গ) </a:t>
                </a:r>
                <a:r>
                  <a:rPr lang="en-US" sz="2800" dirty="0" err="1" smtClean="0">
                    <a:solidFill>
                      <a:schemeClr val="accent4">
                        <a:lumMod val="75000"/>
                      </a:schemeClr>
                    </a:solidFill>
                    <a:latin typeface="Times New Roman" panose="02020603050405020304" pitchFamily="18" charset="0"/>
                    <a:cs typeface="Times New Roman" panose="02020603050405020304" pitchFamily="18" charset="0"/>
                  </a:rPr>
                  <a:t>h</a:t>
                </a:r>
                <a:r>
                  <a:rPr lang="en-US" sz="2800" dirty="0" err="1" smtClean="0">
                    <a:solidFill>
                      <a:schemeClr val="accent4">
                        <a:lumMod val="75000"/>
                      </a:schemeClr>
                    </a:solidFill>
                    <a:latin typeface="Lucida Sans Unicode" panose="020B0602030504020204" pitchFamily="34" charset="0"/>
                    <a:cs typeface="Lucida Sans Unicode" panose="020B0602030504020204" pitchFamily="34" charset="0"/>
                  </a:rPr>
                  <a:t>ℷ</a:t>
                </a:r>
                <a:r>
                  <a:rPr lang="bn-IN" sz="2800" dirty="0" smtClean="0">
                    <a:solidFill>
                      <a:schemeClr val="accent4">
                        <a:lumMod val="75000"/>
                      </a:schemeClr>
                    </a:solidFill>
                    <a:latin typeface="Lucida Sans Unicode" panose="020B0602030504020204" pitchFamily="34" charset="0"/>
                    <a:cs typeface="Lucida Sans Unicode" panose="020B0602030504020204" pitchFamily="34" charset="0"/>
                  </a:rPr>
                  <a:t>/</a:t>
                </a:r>
                <a:r>
                  <a:rPr lang="en-US" sz="2800" dirty="0" smtClean="0">
                    <a:solidFill>
                      <a:schemeClr val="accent4">
                        <a:lumMod val="75000"/>
                      </a:schemeClr>
                    </a:solidFill>
                    <a:latin typeface="Times New Roman" panose="02020603050405020304" pitchFamily="18" charset="0"/>
                    <a:cs typeface="Times New Roman" panose="02020603050405020304" pitchFamily="18" charset="0"/>
                  </a:rPr>
                  <a:t>c</a:t>
                </a:r>
                <a:r>
                  <a:rPr lang="bn-IN" sz="2800" dirty="0" smtClean="0">
                    <a:solidFill>
                      <a:srgbClr val="00B050"/>
                    </a:solidFill>
                    <a:latin typeface="Times New Roman" panose="02020603050405020304" pitchFamily="18" charset="0"/>
                    <a:cs typeface="Times New Roman" panose="02020603050405020304" pitchFamily="18" charset="0"/>
                  </a:rPr>
                  <a:t>(ঘ) </a:t>
                </a:r>
                <a:r>
                  <a:rPr lang="en-US" sz="2800" dirty="0" err="1" smtClean="0">
                    <a:solidFill>
                      <a:srgbClr val="00B050"/>
                    </a:solidFill>
                    <a:latin typeface="Times New Roman" panose="02020603050405020304" pitchFamily="18" charset="0"/>
                    <a:cs typeface="Times New Roman" panose="02020603050405020304" pitchFamily="18" charset="0"/>
                  </a:rPr>
                  <a:t>hc</a:t>
                </a:r>
                <a:r>
                  <a:rPr lang="bn-IN" sz="2800" dirty="0" smtClean="0">
                    <a:solidFill>
                      <a:srgbClr val="00B050"/>
                    </a:solidFill>
                    <a:latin typeface="Times New Roman" panose="02020603050405020304" pitchFamily="18" charset="0"/>
                    <a:cs typeface="Times New Roman" panose="02020603050405020304" pitchFamily="18" charset="0"/>
                  </a:rPr>
                  <a:t>/</a:t>
                </a:r>
                <a:r>
                  <a:rPr lang="en-US" sz="2800" dirty="0">
                    <a:solidFill>
                      <a:srgbClr val="00B050"/>
                    </a:solidFill>
                    <a:latin typeface="Lucida Sans Unicode" panose="020B0602030504020204" pitchFamily="34" charset="0"/>
                    <a:cs typeface="Lucida Sans Unicode" panose="020B0602030504020204" pitchFamily="34" charset="0"/>
                  </a:rPr>
                  <a:t>ℷ</a:t>
                </a:r>
              </a:p>
              <a:p>
                <a:r>
                  <a:rPr lang="en-US" sz="3200" dirty="0" err="1" smtClean="0">
                    <a:solidFill>
                      <a:srgbClr val="00B050"/>
                    </a:solidFill>
                    <a:latin typeface="NikoshBAN" panose="02000000000000000000" pitchFamily="2" charset="0"/>
                    <a:cs typeface="NikoshBAN" panose="02000000000000000000" pitchFamily="2" charset="0"/>
                  </a:rPr>
                  <a:t>উত্তরঃ</a:t>
                </a:r>
                <a:endParaRPr lang="en-GB" dirty="0">
                  <a:solidFill>
                    <a:srgbClr val="002060"/>
                  </a:solidFill>
                  <a:latin typeface="NikoshBAN" panose="02000000000000000000" pitchFamily="2" charset="0"/>
                  <a:cs typeface="NikoshBAN" panose="02000000000000000000" pitchFamily="2" charset="0"/>
                </a:endParaRPr>
              </a:p>
              <a:p>
                <a:endParaRPr lang="en-GB" dirty="0">
                  <a:latin typeface="NikoshBAN" panose="02000000000000000000" pitchFamily="2" charset="0"/>
                  <a:cs typeface="NikoshBAN" panose="02000000000000000000" pitchFamily="2" charset="0"/>
                </a:endParaRPr>
              </a:p>
            </p:txBody>
          </p:sp>
        </mc:Choice>
        <mc:Fallback xmlns="">
          <p:sp>
            <p:nvSpPr>
              <p:cNvPr id="20" name="Subtitle 2"/>
              <p:cNvSpPr txBox="1">
                <a:spLocks noRot="1" noChangeAspect="1" noMove="1" noResize="1" noEditPoints="1" noAdjustHandles="1" noChangeArrowheads="1" noChangeShapeType="1" noTextEdit="1"/>
              </p:cNvSpPr>
              <p:nvPr/>
            </p:nvSpPr>
            <p:spPr>
              <a:xfrm>
                <a:off x="3271332" y="1008676"/>
                <a:ext cx="8745220" cy="2151260"/>
              </a:xfrm>
              <a:prstGeom prst="rect">
                <a:avLst/>
              </a:prstGeom>
              <a:blipFill>
                <a:blip r:embed="rId5"/>
                <a:stretch>
                  <a:fillRect l="-1813" t="-42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252770" y="1812341"/>
                <a:ext cx="518615" cy="5439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m:t>
                      </m:r>
                      <m:r>
                        <a:rPr lang="en-GB" sz="2800" b="0" i="1" smtClean="0">
                          <a:solidFill>
                            <a:srgbClr val="FF0000"/>
                          </a:solidFill>
                          <a:latin typeface="Cambria Math" panose="02040503050406030204" pitchFamily="18" charset="0"/>
                          <a:ea typeface="Cambria Math" panose="02040503050406030204" pitchFamily="18" charset="0"/>
                        </a:rPr>
                        <m:t>  </m:t>
                      </m:r>
                    </m:oMath>
                  </m:oMathPara>
                </a14:m>
                <a:endParaRPr lang="en-GB"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252770" y="1812341"/>
                <a:ext cx="518615" cy="54392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97529" y="1820004"/>
                <a:ext cx="518615" cy="5439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m:t>
                      </m:r>
                      <m:r>
                        <a:rPr lang="en-GB" sz="2800" b="0" i="1" smtClean="0">
                          <a:solidFill>
                            <a:srgbClr val="FF0000"/>
                          </a:solidFill>
                          <a:latin typeface="Cambria Math" panose="02040503050406030204" pitchFamily="18" charset="0"/>
                          <a:ea typeface="Cambria Math" panose="02040503050406030204" pitchFamily="18" charset="0"/>
                        </a:rPr>
                        <m:t>  </m:t>
                      </m:r>
                    </m:oMath>
                  </m:oMathPara>
                </a14:m>
                <a:endParaRPr lang="en-GB"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397529" y="1820004"/>
                <a:ext cx="518615" cy="54392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523726" y="1842507"/>
                <a:ext cx="518615" cy="5439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m:t>
                      </m:r>
                      <m:r>
                        <a:rPr lang="en-GB" sz="2800" b="0" i="1" smtClean="0">
                          <a:solidFill>
                            <a:srgbClr val="FF0000"/>
                          </a:solidFill>
                          <a:latin typeface="Cambria Math" panose="02040503050406030204" pitchFamily="18" charset="0"/>
                          <a:ea typeface="Cambria Math" panose="02040503050406030204" pitchFamily="18" charset="0"/>
                        </a:rPr>
                        <m:t>  </m:t>
                      </m:r>
                    </m:oMath>
                  </m:oMathPara>
                </a14:m>
                <a:endParaRPr lang="en-GB"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523726" y="1842507"/>
                <a:ext cx="518615" cy="54392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746268" y="1842507"/>
                <a:ext cx="533400" cy="555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a:solidFill>
                            <a:srgbClr val="FF0000"/>
                          </a:solidFill>
                          <a:latin typeface="Cambria Math" panose="02040503050406030204" pitchFamily="18" charset="0"/>
                          <a:ea typeface="Cambria Math" panose="02040503050406030204" pitchFamily="18" charset="0"/>
                        </a:rPr>
                        <m:t>√</m:t>
                      </m:r>
                    </m:oMath>
                  </m:oMathPara>
                </a14:m>
                <a:endParaRPr lang="en-GB"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9746268" y="1842507"/>
                <a:ext cx="533400" cy="555345"/>
              </a:xfrm>
              <a:prstGeom prst="rect">
                <a:avLst/>
              </a:prstGeom>
              <a:blipFill>
                <a:blip r:embed="rId9"/>
                <a:stretch>
                  <a:fillRect/>
                </a:stretch>
              </a:blipFill>
            </p:spPr>
            <p:txBody>
              <a:bodyPr/>
              <a:lstStyle/>
              <a:p>
                <a:r>
                  <a:rPr lang="en-GB">
                    <a:noFill/>
                  </a:rPr>
                  <a:t> </a:t>
                </a:r>
              </a:p>
            </p:txBody>
          </p:sp>
        </mc:Fallback>
      </mc:AlternateContent>
      <p:sp>
        <p:nvSpPr>
          <p:cNvPr id="25" name="Flowchart: Connector 24"/>
          <p:cNvSpPr/>
          <p:nvPr/>
        </p:nvSpPr>
        <p:spPr>
          <a:xfrm>
            <a:off x="4471754" y="2407201"/>
            <a:ext cx="457200" cy="4328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rPr>
              <a:t>ক</a:t>
            </a:r>
            <a:endParaRPr lang="en-GB" sz="2800" dirty="0">
              <a:solidFill>
                <a:srgbClr val="002060"/>
              </a:solidFill>
            </a:endParaRPr>
          </a:p>
        </p:txBody>
      </p:sp>
      <p:sp>
        <p:nvSpPr>
          <p:cNvPr id="26" name="Flowchart: Connector 25"/>
          <p:cNvSpPr/>
          <p:nvPr/>
        </p:nvSpPr>
        <p:spPr>
          <a:xfrm>
            <a:off x="6159250" y="2378524"/>
            <a:ext cx="473522" cy="43667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খ</a:t>
            </a:r>
            <a:endParaRPr lang="en-GB" sz="2800" dirty="0"/>
          </a:p>
        </p:txBody>
      </p:sp>
      <p:sp>
        <p:nvSpPr>
          <p:cNvPr id="27" name="Flowchart: Connector 26"/>
          <p:cNvSpPr/>
          <p:nvPr/>
        </p:nvSpPr>
        <p:spPr>
          <a:xfrm>
            <a:off x="7791735" y="2407201"/>
            <a:ext cx="501212" cy="43667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গ</a:t>
            </a:r>
            <a:endParaRPr lang="en-GB" sz="2800" dirty="0"/>
          </a:p>
        </p:txBody>
      </p:sp>
      <p:sp>
        <p:nvSpPr>
          <p:cNvPr id="28" name="Flowchart: Connector 27"/>
          <p:cNvSpPr/>
          <p:nvPr/>
        </p:nvSpPr>
        <p:spPr>
          <a:xfrm>
            <a:off x="9697549" y="2407200"/>
            <a:ext cx="457200" cy="4328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ঘ</a:t>
            </a:r>
            <a:endParaRPr lang="en-GB" sz="2800" dirty="0"/>
          </a:p>
        </p:txBody>
      </p:sp>
      <p:sp>
        <p:nvSpPr>
          <p:cNvPr id="29" name="Flowchart: Connector 28"/>
          <p:cNvSpPr/>
          <p:nvPr/>
        </p:nvSpPr>
        <p:spPr>
          <a:xfrm>
            <a:off x="3497200" y="6045562"/>
            <a:ext cx="470431" cy="4946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latin typeface="NikoshBAN" panose="02000000000000000000" pitchFamily="2" charset="0"/>
                <a:cs typeface="NikoshBAN" panose="02000000000000000000" pitchFamily="2" charset="0"/>
              </a:rPr>
              <a:t>খ</a:t>
            </a:r>
            <a:endParaRPr lang="en-GB" sz="2800" dirty="0"/>
          </a:p>
        </p:txBody>
      </p:sp>
      <p:sp>
        <p:nvSpPr>
          <p:cNvPr id="30" name="Flowchart: Connector 29"/>
          <p:cNvSpPr/>
          <p:nvPr/>
        </p:nvSpPr>
        <p:spPr>
          <a:xfrm>
            <a:off x="1949209" y="6062464"/>
            <a:ext cx="465931" cy="467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rPr>
              <a:t>ক</a:t>
            </a:r>
            <a:endParaRPr lang="en-GB" sz="2800" dirty="0">
              <a:solidFill>
                <a:srgbClr val="002060"/>
              </a:solidFill>
            </a:endParaRPr>
          </a:p>
        </p:txBody>
      </p:sp>
      <mc:AlternateContent xmlns:mc="http://schemas.openxmlformats.org/markup-compatibility/2006" xmlns:a14="http://schemas.microsoft.com/office/drawing/2010/main">
        <mc:Choice Requires="a14">
          <p:sp>
            <p:nvSpPr>
              <p:cNvPr id="31" name="TextBox 30"/>
              <p:cNvSpPr txBox="1"/>
              <p:nvPr/>
            </p:nvSpPr>
            <p:spPr>
              <a:xfrm>
                <a:off x="638549" y="5500876"/>
                <a:ext cx="457200" cy="555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a:solidFill>
                            <a:srgbClr val="FF0000"/>
                          </a:solidFill>
                          <a:latin typeface="Cambria Math" panose="02040503050406030204" pitchFamily="18" charset="0"/>
                          <a:ea typeface="Cambria Math" panose="02040503050406030204" pitchFamily="18" charset="0"/>
                        </a:rPr>
                        <m:t>√</m:t>
                      </m:r>
                    </m:oMath>
                  </m:oMathPara>
                </a14:m>
                <a:endParaRPr lang="en-GB" sz="28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638549" y="5500876"/>
                <a:ext cx="457200" cy="55534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708080" y="5460787"/>
                <a:ext cx="37158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i="1">
                          <a:solidFill>
                            <a:srgbClr val="FF0000"/>
                          </a:solidFill>
                          <a:latin typeface="Cambria Math" panose="02040503050406030204" pitchFamily="18" charset="0"/>
                          <a:ea typeface="Cambria Math" panose="02040503050406030204" pitchFamily="18" charset="0"/>
                        </a:rPr>
                        <m:t>×</m:t>
                      </m:r>
                    </m:oMath>
                  </m:oMathPara>
                </a14:m>
                <a:endParaRPr lang="en-GB" sz="3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708080" y="5460787"/>
                <a:ext cx="371589" cy="58477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324844" y="5433512"/>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1" i="0">
                          <a:solidFill>
                            <a:srgbClr val="FF0000"/>
                          </a:solidFill>
                          <a:latin typeface="Cambria Math" panose="02040503050406030204" pitchFamily="18" charset="0"/>
                          <a:ea typeface="Cambria Math" panose="02040503050406030204" pitchFamily="18" charset="0"/>
                        </a:rPr>
                        <m:t>×</m:t>
                      </m:r>
                    </m:oMath>
                  </m:oMathPara>
                </a14:m>
                <a:endParaRPr lang="en-GB" sz="32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5324844" y="5433512"/>
                <a:ext cx="533400" cy="58477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359575" y="5478913"/>
                <a:ext cx="39385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i="1">
                          <a:solidFill>
                            <a:srgbClr val="FF0000"/>
                          </a:solidFill>
                          <a:latin typeface="Cambria Math" panose="02040503050406030204" pitchFamily="18" charset="0"/>
                          <a:ea typeface="Cambria Math" panose="02040503050406030204" pitchFamily="18" charset="0"/>
                        </a:rPr>
                        <m:t>×</m:t>
                      </m:r>
                    </m:oMath>
                  </m:oMathPara>
                </a14:m>
                <a:endParaRPr lang="en-GB" sz="3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359575" y="5478913"/>
                <a:ext cx="393853" cy="584775"/>
              </a:xfrm>
              <a:prstGeom prst="rect">
                <a:avLst/>
              </a:prstGeom>
              <a:blipFill>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984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5"/>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audio>
                                      <p:cMediaNode>
                                        <p:cTn display="0" masterRel="sameClick">
                                          <p:stCondLst>
                                            <p:cond evt="begin" delay="0">
                                              <p:tn val="64"/>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25"/>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71"/>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26"/>
                  </p:tgtEl>
                </p:cond>
              </p:nextCondLst>
            </p:seq>
            <p:seq concurrent="1" nextAc="seek">
              <p:cTn id="75" restart="whenNotActive" fill="hold" evtFilter="cancelBubble" nodeType="interactiveSeq">
                <p:stCondLst>
                  <p:cond evt="onClick" delay="0">
                    <p:tgtEl>
                      <p:spTgt spid="27"/>
                    </p:tgtEl>
                  </p:cond>
                </p:stCondLst>
                <p:endSync evt="end" delay="0">
                  <p:rtn val="all"/>
                </p:endSync>
                <p:childTnLst>
                  <p:par>
                    <p:cTn id="76" fill="hold">
                      <p:stCondLst>
                        <p:cond delay="0"/>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78"/>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27"/>
                  </p:tgtEl>
                </p:cond>
              </p:nextCondLst>
            </p:seq>
            <p:seq concurrent="1" nextAc="seek">
              <p:cTn id="82" restart="whenNotActive" fill="hold" evtFilter="cancelBubble" nodeType="interactiveSeq">
                <p:stCondLst>
                  <p:cond evt="onClick" delay="0">
                    <p:tgtEl>
                      <p:spTgt spid="28"/>
                    </p:tgtEl>
                  </p:cond>
                </p:stCondLst>
                <p:endSync evt="end" delay="0">
                  <p:rtn val="all"/>
                </p:endSync>
                <p:childTnLst>
                  <p:par>
                    <p:cTn id="83" fill="hold">
                      <p:stCondLst>
                        <p:cond delay="0"/>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audio>
                                      <p:cMediaNode>
                                        <p:cTn display="0" masterRel="sameClick">
                                          <p:stCondLst>
                                            <p:cond evt="begin" delay="0">
                                              <p:tn val="8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8"/>
                  </p:tgtEl>
                </p:cond>
              </p:nextCondLst>
            </p:seq>
            <p:seq concurrent="1" nextAc="seek">
              <p:cTn id="89" restart="whenNotActive" fill="hold" evtFilter="cancelBubble" nodeType="interactiveSeq">
                <p:stCondLst>
                  <p:cond evt="onClick" delay="0">
                    <p:tgtEl>
                      <p:spTgt spid="30"/>
                    </p:tgtEl>
                  </p:cond>
                </p:stCondLst>
                <p:endSync evt="end" delay="0">
                  <p:rtn val="all"/>
                </p:endSync>
                <p:childTnLst>
                  <p:par>
                    <p:cTn id="90" fill="hold">
                      <p:stCondLst>
                        <p:cond delay="0"/>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audio>
                                      <p:cMediaNode>
                                        <p:cTn display="0" masterRel="sameClick">
                                          <p:stCondLst>
                                            <p:cond evt="begin" delay="0">
                                              <p:tn val="9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96" restart="whenNotActive" fill="hold" evtFilter="cancelBubble" nodeType="interactiveSeq">
                <p:stCondLst>
                  <p:cond evt="onClick" delay="0">
                    <p:tgtEl>
                      <p:spTgt spid="29"/>
                    </p:tgtEl>
                  </p:cond>
                </p:stCondLst>
                <p:endSync evt="end" delay="0">
                  <p:rtn val="all"/>
                </p:endSync>
                <p:childTnLst>
                  <p:par>
                    <p:cTn id="97" fill="hold">
                      <p:stCondLst>
                        <p:cond delay="0"/>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
                                        </p:tgtEl>
                                        <p:attrNameLst>
                                          <p:attrName>style.visibility</p:attrName>
                                        </p:attrNameLst>
                                      </p:cBhvr>
                                      <p:to>
                                        <p:strVal val="hidden"/>
                                      </p:to>
                                    </p:set>
                                    <p:audio>
                                      <p:cMediaNode>
                                        <p:cTn display="0" masterRel="sameClick">
                                          <p:stCondLst>
                                            <p:cond evt="begin" delay="0">
                                              <p:tn val="99"/>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29"/>
                  </p:tgtEl>
                </p:cond>
              </p:nextCondLst>
            </p:seq>
            <p:seq concurrent="1" nextAc="seek">
              <p:cTn id="103" restart="whenNotActive" fill="hold" evtFilter="cancelBubble" nodeType="interactiveSeq">
                <p:stCondLst>
                  <p:cond evt="onClick" delay="0">
                    <p:tgtEl>
                      <p:spTgt spid="12"/>
                    </p:tgtEl>
                  </p:cond>
                </p:stCondLst>
                <p:endSync evt="end" delay="0">
                  <p:rtn val="all"/>
                </p:endSync>
                <p:childTnLst>
                  <p:par>
                    <p:cTn id="104" fill="hold">
                      <p:stCondLst>
                        <p:cond delay="0"/>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500" fill="hold"/>
                                        <p:tgtEl>
                                          <p:spTgt spid="34"/>
                                        </p:tgtEl>
                                        <p:attrNameLst>
                                          <p:attrName>ppt_x</p:attrName>
                                        </p:attrNameLst>
                                      </p:cBhvr>
                                      <p:tavLst>
                                        <p:tav tm="0">
                                          <p:val>
                                            <p:strVal val="#ppt_x"/>
                                          </p:val>
                                        </p:tav>
                                        <p:tav tm="100000">
                                          <p:val>
                                            <p:strVal val="#ppt_x"/>
                                          </p:val>
                                        </p:tav>
                                      </p:tavLst>
                                    </p:anim>
                                    <p:anim calcmode="lin" valueType="num">
                                      <p:cBhvr additive="base">
                                        <p:cTn id="109" dur="500" fill="hold"/>
                                        <p:tgtEl>
                                          <p:spTgt spid="3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4"/>
                                        </p:tgtEl>
                                        <p:attrNameLst>
                                          <p:attrName>style.visibility</p:attrName>
                                        </p:attrNameLst>
                                      </p:cBhvr>
                                      <p:to>
                                        <p:strVal val="hidden"/>
                                      </p:to>
                                    </p:set>
                                    <p:audio>
                                      <p:cMediaNode>
                                        <p:cTn display="0" masterRel="sameClick">
                                          <p:stCondLst>
                                            <p:cond evt="begin" delay="0">
                                              <p:tn val="106"/>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2"/>
                  </p:tgtEl>
                </p:cond>
              </p:nextCondLst>
            </p:seq>
            <p:seq concurrent="1" nextAc="seek">
              <p:cTn id="110" restart="whenNotActive" fill="hold" evtFilter="cancelBubble" nodeType="interactiveSeq">
                <p:stCondLst>
                  <p:cond evt="onClick" delay="0">
                    <p:tgtEl>
                      <p:spTgt spid="14"/>
                    </p:tgtEl>
                  </p:cond>
                </p:stCondLst>
                <p:endSync evt="end" delay="0">
                  <p:rtn val="all"/>
                </p:endSync>
                <p:childTnLst>
                  <p:par>
                    <p:cTn id="111" fill="hold">
                      <p:stCondLst>
                        <p:cond delay="0"/>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ppt_x"/>
                                          </p:val>
                                        </p:tav>
                                        <p:tav tm="100000">
                                          <p:val>
                                            <p:strVal val="#ppt_x"/>
                                          </p:val>
                                        </p:tav>
                                      </p:tavLst>
                                    </p:anim>
                                    <p:anim calcmode="lin" valueType="num">
                                      <p:cBhvr additive="base">
                                        <p:cTn id="116" dur="500" fill="hold"/>
                                        <p:tgtEl>
                                          <p:spTgt spid="3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4"/>
                  </p:tgtEl>
                </p:cond>
              </p:nextCondLst>
            </p:seq>
          </p:childTnLst>
        </p:cTn>
      </p:par>
    </p:tnLst>
    <p:bldLst>
      <p:bldP spid="4" grpId="0" animBg="1"/>
      <p:bldP spid="2" grpId="0" animBg="1"/>
      <p:bldP spid="12" grpId="0" animBg="1"/>
      <p:bldP spid="14"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304800"/>
            <a:ext cx="2362200" cy="769441"/>
          </a:xfrm>
          <a:prstGeom prst="rect">
            <a:avLst/>
          </a:prstGeom>
          <a:solidFill>
            <a:schemeClr val="accent3">
              <a:lumMod val="40000"/>
              <a:lumOff val="60000"/>
            </a:schemeClr>
          </a:solidFill>
          <a:ln w="57150">
            <a:noFill/>
          </a:ln>
          <a:effectLst>
            <a:glow rad="228600">
              <a:schemeClr val="accent2">
                <a:satMod val="175000"/>
                <a:alpha val="40000"/>
              </a:schemeClr>
            </a:glow>
          </a:effectLst>
        </p:spPr>
        <p:txBody>
          <a:bodyPr wrap="square" rtlCol="0">
            <a:spAutoFit/>
          </a:bodyPr>
          <a:lstStyle/>
          <a:p>
            <a:r>
              <a:rPr lang="bn-IN" sz="4400" dirty="0" smtClean="0">
                <a:latin typeface="NikoshBAN" panose="02000000000000000000" pitchFamily="2" charset="0"/>
                <a:cs typeface="NikoshBAN" panose="02000000000000000000" pitchFamily="2" charset="0"/>
              </a:rPr>
              <a:t>বাড়ির</a:t>
            </a:r>
            <a:r>
              <a:rPr lang="bn-BD"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কাজ</a:t>
            </a:r>
            <a:endParaRPr lang="en-GB" sz="4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447800"/>
            <a:ext cx="3343637" cy="2145087"/>
          </a:xfrm>
          <a:prstGeom prst="rect">
            <a:avLst/>
          </a:prstGeom>
          <a:ln>
            <a:solidFill>
              <a:srgbClr val="00B0F0"/>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032594"/>
            <a:ext cx="3352800" cy="2904684"/>
          </a:xfrm>
          <a:prstGeom prst="rect">
            <a:avLst/>
          </a:prstGeom>
        </p:spPr>
      </p:pic>
      <p:sp>
        <p:nvSpPr>
          <p:cNvPr id="3" name="TextBox 2"/>
          <p:cNvSpPr txBox="1"/>
          <p:nvPr/>
        </p:nvSpPr>
        <p:spPr>
          <a:xfrm>
            <a:off x="3124200" y="3581400"/>
            <a:ext cx="1066800" cy="523220"/>
          </a:xfrm>
          <a:prstGeom prst="rect">
            <a:avLst/>
          </a:prstGeom>
          <a:solidFill>
            <a:srgbClr val="92D050"/>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১ম চিত্র</a:t>
            </a:r>
            <a:endParaRPr lang="en-GB" sz="2800" dirty="0">
              <a:latin typeface="NikoshBAN" panose="02000000000000000000" pitchFamily="2" charset="0"/>
              <a:cs typeface="NikoshBAN" panose="02000000000000000000" pitchFamily="2" charset="0"/>
            </a:endParaRPr>
          </a:p>
        </p:txBody>
      </p:sp>
      <p:sp>
        <p:nvSpPr>
          <p:cNvPr id="9" name="TextBox 8"/>
          <p:cNvSpPr txBox="1"/>
          <p:nvPr/>
        </p:nvSpPr>
        <p:spPr>
          <a:xfrm>
            <a:off x="8458200" y="3886200"/>
            <a:ext cx="1053254" cy="523220"/>
          </a:xfrm>
          <a:prstGeom prst="rect">
            <a:avLst/>
          </a:prstGeom>
          <a:solidFill>
            <a:schemeClr val="accent3">
              <a:lumMod val="60000"/>
              <a:lumOff val="4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২য় চিত্র</a:t>
            </a:r>
            <a:endParaRPr lang="en-GB" sz="2800" dirty="0">
              <a:latin typeface="NikoshBAN" panose="02000000000000000000" pitchFamily="2" charset="0"/>
              <a:cs typeface="NikoshBAN" panose="02000000000000000000" pitchFamily="2" charset="0"/>
            </a:endParaRPr>
          </a:p>
        </p:txBody>
      </p:sp>
      <p:sp>
        <p:nvSpPr>
          <p:cNvPr id="7" name="TextBox 6"/>
          <p:cNvSpPr txBox="1"/>
          <p:nvPr/>
        </p:nvSpPr>
        <p:spPr>
          <a:xfrm>
            <a:off x="457200" y="5029200"/>
            <a:ext cx="11277600" cy="707886"/>
          </a:xfrm>
          <a:prstGeom prst="rect">
            <a:avLst/>
          </a:prstGeom>
          <a:solidFill>
            <a:schemeClr val="accent3">
              <a:lumMod val="40000"/>
              <a:lumOff val="60000"/>
            </a:schemeClr>
          </a:solidFill>
          <a:ln w="57150">
            <a:solidFill>
              <a:srgbClr val="002060"/>
            </a:solidFill>
          </a:ln>
          <a:effectLst>
            <a:glow rad="228600">
              <a:schemeClr val="accent5">
                <a:satMod val="175000"/>
                <a:alpha val="40000"/>
              </a:schemeClr>
            </a:glow>
          </a:effectLst>
        </p:spPr>
        <p:txBody>
          <a:bodyPr wrap="square" rtlCol="0">
            <a:spAutoFit/>
          </a:bodyPr>
          <a:lstStyle/>
          <a:p>
            <a:r>
              <a:rPr lang="bn-IN" sz="4000" dirty="0" smtClean="0">
                <a:latin typeface="NikoshBAN" panose="02000000000000000000" pitchFamily="2" charset="0"/>
                <a:cs typeface="NikoshBAN" panose="02000000000000000000" pitchFamily="2" charset="0"/>
              </a:rPr>
              <a:t>উপরের কোন চিত্রটি পরমাণুর গঠনের জন্য বেশি গুরুত্ব পূর্ণ</a:t>
            </a:r>
            <a:r>
              <a:rPr lang="bn-BD"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 ব্যাখ্যা কর ।</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15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334000"/>
            <a:ext cx="3657600" cy="646331"/>
          </a:xfrm>
          <a:prstGeom prst="rect">
            <a:avLst/>
          </a:prstGeom>
          <a:solidFill>
            <a:schemeClr val="accent3">
              <a:lumMod val="60000"/>
              <a:lumOff val="40000"/>
            </a:schemeClr>
          </a:solidFill>
          <a:ln w="57150">
            <a:solidFill>
              <a:schemeClr val="tx1"/>
            </a:solidFill>
          </a:ln>
          <a:effectLst>
            <a:glow rad="228600">
              <a:schemeClr val="accent3">
                <a:satMod val="175000"/>
                <a:alpha val="40000"/>
              </a:schemeClr>
            </a:glow>
          </a:effectLst>
          <a:scene3d>
            <a:camera prst="orthographicFront"/>
            <a:lightRig rig="threePt" dir="t"/>
          </a:scene3d>
          <a:sp3d>
            <a:bevelT w="139700" h="139700" prst="divot"/>
          </a:sp3d>
        </p:spPr>
        <p:txBody>
          <a:bodyPr wrap="square" rtlCol="0">
            <a:spAutoFit/>
          </a:bodyPr>
          <a:lstStyle/>
          <a:p>
            <a:r>
              <a:rPr lang="bn-BD" sz="3600" b="1" dirty="0" smtClean="0">
                <a:solidFill>
                  <a:srgbClr val="00B050"/>
                </a:solidFill>
                <a:latin typeface="NikoshBAN" panose="02000000000000000000" pitchFamily="2" charset="0"/>
                <a:cs typeface="NikoshBAN" panose="02000000000000000000" pitchFamily="2" charset="0"/>
              </a:rPr>
              <a:t>  </a:t>
            </a:r>
            <a:r>
              <a:rPr lang="bn-IN" sz="3600" b="1" dirty="0" smtClean="0">
                <a:solidFill>
                  <a:srgbClr val="00B050"/>
                </a:solidFill>
                <a:latin typeface="NikoshBAN" panose="02000000000000000000" pitchFamily="2" charset="0"/>
                <a:cs typeface="NikoshBAN" panose="02000000000000000000" pitchFamily="2" charset="0"/>
              </a:rPr>
              <a:t>এটি কীসের মডেল?</a:t>
            </a:r>
            <a:endParaRPr lang="en-GB" sz="3600" b="1" dirty="0">
              <a:solidFill>
                <a:srgbClr val="00B05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838200"/>
            <a:ext cx="3581400" cy="3952923"/>
          </a:xfrm>
          <a:prstGeom prst="rect">
            <a:avLst/>
          </a:prstGeom>
          <a:solidFill>
            <a:srgbClr val="921E74"/>
          </a:solidFill>
          <a:ln w="38100">
            <a:solidFill>
              <a:srgbClr val="FF00FF"/>
            </a:solidFill>
            <a:prstDash val="sysDash"/>
          </a:ln>
          <a:effectLst>
            <a:glow rad="228600">
              <a:schemeClr val="accent3">
                <a:satMod val="175000"/>
                <a:alpha val="40000"/>
              </a:schemeClr>
            </a:glow>
          </a:effectLst>
          <a:scene3d>
            <a:camera prst="orthographicFront"/>
            <a:lightRig rig="threePt" dir="t"/>
          </a:scene3d>
          <a:sp3d>
            <a:bevelT w="114300" prst="artDeco"/>
          </a:sp3d>
        </p:spPr>
      </p:pic>
      <p:sp>
        <p:nvSpPr>
          <p:cNvPr id="6" name="TextBox 5"/>
          <p:cNvSpPr txBox="1"/>
          <p:nvPr/>
        </p:nvSpPr>
        <p:spPr>
          <a:xfrm>
            <a:off x="7772400" y="5257800"/>
            <a:ext cx="2286000" cy="646331"/>
          </a:xfrm>
          <a:prstGeom prst="rect">
            <a:avLst/>
          </a:prstGeom>
          <a:solidFill>
            <a:schemeClr val="accent3">
              <a:lumMod val="60000"/>
              <a:lumOff val="40000"/>
            </a:schemeClr>
          </a:solidFill>
          <a:ln w="57150">
            <a:solidFill>
              <a:srgbClr val="FF0066"/>
            </a:solidFill>
          </a:ln>
          <a:effectLst>
            <a:glow rad="228600">
              <a:schemeClr val="accent3">
                <a:satMod val="175000"/>
                <a:alpha val="40000"/>
              </a:schemeClr>
            </a:glow>
          </a:effectLst>
          <a:scene3d>
            <a:camera prst="orthographicFront"/>
            <a:lightRig rig="threePt" dir="t"/>
          </a:scene3d>
          <a:sp3d>
            <a:bevelT w="114300" prst="artDeco"/>
          </a:sp3d>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ছবিটি কার? </a:t>
            </a:r>
            <a:endParaRPr lang="en-GB"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528" y="990600"/>
            <a:ext cx="4966607" cy="3810000"/>
          </a:xfrm>
          <a:prstGeom prst="rect">
            <a:avLst/>
          </a:prstGeom>
        </p:spPr>
      </p:pic>
    </p:spTree>
    <p:extLst>
      <p:ext uri="{BB962C8B-B14F-4D97-AF65-F5344CB8AC3E}">
        <p14:creationId xmlns:p14="http://schemas.microsoft.com/office/powerpoint/2010/main" val="277899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7200" y="2057400"/>
            <a:ext cx="3810000" cy="1323439"/>
          </a:xfrm>
          <a:prstGeom prst="rect">
            <a:avLst/>
          </a:prstGeom>
          <a:solidFill>
            <a:srgbClr val="92D050"/>
          </a:solidFill>
          <a:ln w="57150">
            <a:solidFill>
              <a:schemeClr val="accent3">
                <a:lumMod val="40000"/>
                <a:lumOff val="60000"/>
              </a:schemeClr>
            </a:solidFill>
          </a:ln>
          <a:effectLst>
            <a:glow rad="228600">
              <a:schemeClr val="accent3">
                <a:satMod val="175000"/>
                <a:alpha val="40000"/>
              </a:schemeClr>
            </a:glow>
          </a:effectLst>
        </p:spPr>
        <p:txBody>
          <a:bodyPr wrap="square" rtlCol="0">
            <a:spAutoFit/>
          </a:bodyPr>
          <a:lstStyle/>
          <a:p>
            <a:r>
              <a:rPr lang="bn-BD" sz="8000" i="1" dirty="0" smtClean="0">
                <a:latin typeface="NikoshBAN" panose="02000000000000000000" pitchFamily="2" charset="0"/>
                <a:cs typeface="NikoshBAN" panose="02000000000000000000" pitchFamily="2" charset="0"/>
              </a:rPr>
              <a:t>  </a:t>
            </a:r>
            <a:r>
              <a:rPr lang="bn-IN" sz="8000" i="1" dirty="0" smtClean="0">
                <a:latin typeface="NikoshBAN" panose="02000000000000000000" pitchFamily="2" charset="0"/>
                <a:cs typeface="NikoshBAN" panose="02000000000000000000" pitchFamily="2" charset="0"/>
              </a:rPr>
              <a:t>ধন্যবাদ</a:t>
            </a:r>
            <a:endParaRPr lang="en-GB" sz="8000"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7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19400"/>
            <a:ext cx="10668000" cy="1549395"/>
          </a:xfrm>
          <a:solidFill>
            <a:schemeClr val="accent3">
              <a:lumMod val="60000"/>
              <a:lumOff val="40000"/>
            </a:schemeClr>
          </a:solidFill>
          <a:ln w="57150">
            <a:solidFill>
              <a:schemeClr val="accent3">
                <a:lumMod val="60000"/>
                <a:lumOff val="40000"/>
              </a:schemeClr>
            </a:solidFill>
          </a:ln>
          <a:effectLst>
            <a:glow rad="228600">
              <a:schemeClr val="accent3">
                <a:satMod val="175000"/>
                <a:alpha val="40000"/>
              </a:schemeClr>
            </a:glow>
          </a:effectLst>
          <a:scene3d>
            <a:camera prst="orthographicFront"/>
            <a:lightRig rig="threePt" dir="t"/>
          </a:scene3d>
          <a:sp3d>
            <a:bevelT w="114300" prst="artDeco"/>
          </a:sp3d>
        </p:spPr>
        <p:txBody>
          <a:bodyPr>
            <a:normAutofit/>
          </a:bodyPr>
          <a:lstStyle/>
          <a:p>
            <a:r>
              <a:rPr lang="bn-IN" sz="6000" dirty="0" smtClean="0">
                <a:latin typeface="NikoshBAN" panose="02000000000000000000" pitchFamily="2" charset="0"/>
                <a:cs typeface="NikoshBAN" panose="02000000000000000000" pitchFamily="2" charset="0"/>
              </a:rPr>
              <a:t>বোরের পরমাণু মডেল</a:t>
            </a:r>
            <a:r>
              <a:rPr lang="bn-BD" sz="6000" dirty="0" smtClean="0">
                <a:latin typeface="NikoshBAN" panose="02000000000000000000" pitchFamily="2" charset="0"/>
                <a:cs typeface="NikoshBAN" panose="02000000000000000000" pitchFamily="2" charset="0"/>
              </a:rPr>
              <a:t> এবং এর সীমাবদ্ধতা</a:t>
            </a:r>
            <a:endParaRPr lang="en-GB" sz="6000" dirty="0">
              <a:latin typeface="NikoshBAN" panose="02000000000000000000" pitchFamily="2" charset="0"/>
              <a:cs typeface="NikoshBAN" panose="02000000000000000000" pitchFamily="2" charset="0"/>
            </a:endParaRPr>
          </a:p>
        </p:txBody>
      </p:sp>
      <p:sp>
        <p:nvSpPr>
          <p:cNvPr id="6" name="TextBox 5"/>
          <p:cNvSpPr txBox="1"/>
          <p:nvPr/>
        </p:nvSpPr>
        <p:spPr>
          <a:xfrm>
            <a:off x="1524000" y="457200"/>
            <a:ext cx="9067800" cy="1862048"/>
          </a:xfrm>
          <a:prstGeom prst="rect">
            <a:avLst/>
          </a:prstGeom>
          <a:solidFill>
            <a:schemeClr val="accent3">
              <a:lumMod val="60000"/>
              <a:lumOff val="40000"/>
            </a:schemeClr>
          </a:solidFill>
          <a:ln w="57150">
            <a:solidFill>
              <a:srgbClr val="00B0F0"/>
            </a:solidFill>
          </a:ln>
          <a:effectLst>
            <a:glow rad="228600">
              <a:schemeClr val="accent6">
                <a:satMod val="175000"/>
                <a:alpha val="40000"/>
              </a:schemeClr>
            </a:glow>
          </a:effectLst>
          <a:scene3d>
            <a:camera prst="orthographicFront"/>
            <a:lightRig rig="threePt" dir="t"/>
          </a:scene3d>
          <a:sp3d>
            <a:bevelT w="114300" prst="artDeco"/>
          </a:sp3d>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     </a:t>
            </a:r>
            <a:r>
              <a:rPr lang="bn-IN" sz="11500" dirty="0" smtClean="0">
                <a:solidFill>
                  <a:srgbClr val="002060"/>
                </a:solidFill>
                <a:latin typeface="NikoshBAN" panose="02000000000000000000" pitchFamily="2" charset="0"/>
                <a:cs typeface="NikoshBAN" panose="02000000000000000000" pitchFamily="2" charset="0"/>
              </a:rPr>
              <a:t>আজকের পাঠ</a:t>
            </a:r>
            <a:endParaRPr lang="en-GB" sz="115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432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456795"/>
            <a:ext cx="11353800" cy="3416320"/>
          </a:xfrm>
          <a:prstGeom prst="rect">
            <a:avLst/>
          </a:prstGeom>
          <a:solidFill>
            <a:schemeClr val="accent3">
              <a:lumMod val="40000"/>
              <a:lumOff val="60000"/>
            </a:schemeClr>
          </a:solidFill>
          <a:ln w="57150">
            <a:solidFill>
              <a:schemeClr val="accent3">
                <a:lumMod val="60000"/>
                <a:lumOff val="40000"/>
              </a:schemeClr>
            </a:solidFill>
          </a:ln>
          <a:effectLst>
            <a:glow rad="228600">
              <a:schemeClr val="accent2">
                <a:satMod val="175000"/>
                <a:alpha val="40000"/>
              </a:schemeClr>
            </a:glow>
          </a:effectLst>
          <a:scene3d>
            <a:camera prst="orthographicFront"/>
            <a:lightRig rig="threePt" dir="t"/>
          </a:scene3d>
          <a:sp3d>
            <a:bevelT w="114300" prst="artDeco"/>
          </a:sp3d>
        </p:spPr>
        <p:txBody>
          <a:bodyPr wrap="square" rtlCol="0">
            <a:spAutoFit/>
          </a:bodyPr>
          <a:lstStyle/>
          <a:p>
            <a:r>
              <a:rPr lang="en-US" sz="3600" dirty="0" smtClean="0">
                <a:solidFill>
                  <a:srgbClr val="002060"/>
                </a:solidFill>
                <a:latin typeface="NikoshBAN" panose="02000000000000000000" pitchFamily="2" charset="0"/>
                <a:cs typeface="NikoshBAN" panose="02000000000000000000" pitchFamily="2" charset="0"/>
              </a:rPr>
              <a:t>1</a:t>
            </a:r>
            <a:r>
              <a:rPr lang="bn-BD" sz="3600" dirty="0" smtClean="0">
                <a:solidFill>
                  <a:srgbClr val="002060"/>
                </a:solidFill>
                <a:latin typeface="NikoshBAN" panose="02000000000000000000" pitchFamily="2" charset="0"/>
                <a:cs typeface="NikoshBAN" panose="02000000000000000000" pitchFamily="2" charset="0"/>
              </a:rPr>
              <a:t>। বোর পরমাণু মডেলের প্রস্তাবনা গুলো </a:t>
            </a:r>
            <a:r>
              <a:rPr lang="bn-IN" sz="3600" dirty="0" smtClean="0">
                <a:solidFill>
                  <a:srgbClr val="002060"/>
                </a:solidFill>
                <a:latin typeface="NikoshBAN" panose="02000000000000000000" pitchFamily="2" charset="0"/>
                <a:cs typeface="NikoshBAN" panose="02000000000000000000" pitchFamily="2" charset="0"/>
              </a:rPr>
              <a:t>বর্ণনা করতে পারবে ।</a:t>
            </a:r>
            <a:endParaRPr lang="bn-BD" sz="3600" dirty="0" smtClean="0">
              <a:solidFill>
                <a:srgbClr val="002060"/>
              </a:solidFill>
              <a:latin typeface="NikoshBAN" panose="02000000000000000000" pitchFamily="2" charset="0"/>
              <a:cs typeface="NikoshBAN" panose="02000000000000000000" pitchFamily="2" charset="0"/>
            </a:endParaRPr>
          </a:p>
          <a:p>
            <a:r>
              <a:rPr lang="bn-BD" sz="3600" dirty="0" smtClean="0">
                <a:solidFill>
                  <a:srgbClr val="002060"/>
                </a:solidFill>
                <a:latin typeface="NikoshBAN" panose="02000000000000000000" pitchFamily="2" charset="0"/>
                <a:cs typeface="NikoshBAN" panose="02000000000000000000" pitchFamily="2" charset="0"/>
              </a:rPr>
              <a:t>২। পরমানুর কক্ষপথের ধারণা ব্যাখ্যা করতে পারবে।</a:t>
            </a:r>
          </a:p>
          <a:p>
            <a:r>
              <a:rPr lang="bn-BD" sz="3600" dirty="0" smtClean="0">
                <a:solidFill>
                  <a:srgbClr val="002060"/>
                </a:solidFill>
                <a:latin typeface="NikoshBAN" panose="02000000000000000000" pitchFamily="2" charset="0"/>
                <a:cs typeface="NikoshBAN" panose="02000000000000000000" pitchFamily="2" charset="0"/>
              </a:rPr>
              <a:t>৩। ঘূর্ণায়মান ইলেকট্রনের কৌণিক ভরবেগ নির্ণয় করতে পারবে।</a:t>
            </a:r>
            <a:endParaRPr lang="en-US" sz="3600" dirty="0" smtClean="0">
              <a:solidFill>
                <a:srgbClr val="002060"/>
              </a:solidFill>
              <a:latin typeface="NikoshBAN" panose="02000000000000000000" pitchFamily="2" charset="0"/>
              <a:cs typeface="NikoshBAN" panose="02000000000000000000" pitchFamily="2" charset="0"/>
            </a:endParaRPr>
          </a:p>
          <a:p>
            <a:r>
              <a:rPr lang="bn-BD" sz="3600" dirty="0" smtClean="0">
                <a:solidFill>
                  <a:srgbClr val="002060"/>
                </a:solidFill>
                <a:latin typeface="NikoshBAN" panose="02000000000000000000" pitchFamily="2" charset="0"/>
                <a:cs typeface="NikoshBAN" panose="02000000000000000000" pitchFamily="2" charset="0"/>
              </a:rPr>
              <a:t>৪</a:t>
            </a:r>
            <a:r>
              <a:rPr lang="bn-IN" sz="3600" dirty="0" smtClean="0">
                <a:solidFill>
                  <a:srgbClr val="002060"/>
                </a:solidFill>
                <a:latin typeface="NikoshBAN" panose="02000000000000000000" pitchFamily="2" charset="0"/>
                <a:cs typeface="NikoshBAN" panose="02000000000000000000" pitchFamily="2" charset="0"/>
              </a:rPr>
              <a:t>।  </a:t>
            </a:r>
            <a:r>
              <a:rPr lang="bn-IN" sz="3600" dirty="0">
                <a:solidFill>
                  <a:srgbClr val="002060"/>
                </a:solidFill>
                <a:latin typeface="NikoshBAN" panose="02000000000000000000" pitchFamily="2" charset="0"/>
                <a:cs typeface="NikoshBAN" panose="02000000000000000000" pitchFamily="2" charset="0"/>
              </a:rPr>
              <a:t>বোর </a:t>
            </a:r>
            <a:r>
              <a:rPr lang="bn-IN" sz="3600" dirty="0" smtClean="0">
                <a:solidFill>
                  <a:srgbClr val="002060"/>
                </a:solidFill>
                <a:latin typeface="NikoshBAN" panose="02000000000000000000" pitchFamily="2" charset="0"/>
                <a:cs typeface="NikoshBAN" panose="02000000000000000000" pitchFamily="2" charset="0"/>
              </a:rPr>
              <a:t>পরমাণু মডেলের </a:t>
            </a:r>
            <a:r>
              <a:rPr lang="bn-BD" sz="3600" dirty="0" smtClean="0">
                <a:solidFill>
                  <a:srgbClr val="002060"/>
                </a:solidFill>
                <a:latin typeface="NikoshBAN" panose="02000000000000000000" pitchFamily="2" charset="0"/>
                <a:cs typeface="NikoshBAN" panose="02000000000000000000" pitchFamily="2" charset="0"/>
              </a:rPr>
              <a:t>সীমাবদ্ধতা </a:t>
            </a:r>
            <a:r>
              <a:rPr lang="bn-IN" sz="3600" dirty="0" smtClean="0">
                <a:solidFill>
                  <a:srgbClr val="002060"/>
                </a:solidFill>
                <a:latin typeface="NikoshBAN" panose="02000000000000000000" pitchFamily="2" charset="0"/>
                <a:cs typeface="NikoshBAN" panose="02000000000000000000" pitchFamily="2" charset="0"/>
              </a:rPr>
              <a:t>বর্ণনা করতে পারবে ।</a:t>
            </a:r>
          </a:p>
          <a:p>
            <a:r>
              <a:rPr lang="bn-BD" sz="3600" dirty="0" smtClean="0">
                <a:solidFill>
                  <a:srgbClr val="002060"/>
                </a:solidFill>
                <a:latin typeface="NikoshBAN" panose="02000000000000000000" pitchFamily="2" charset="0"/>
                <a:cs typeface="NikoshBAN" panose="02000000000000000000" pitchFamily="2" charset="0"/>
              </a:rPr>
              <a:t>৫</a:t>
            </a:r>
            <a:r>
              <a:rPr lang="bn-IN" sz="3600" dirty="0" smtClean="0">
                <a:solidFill>
                  <a:srgbClr val="002060"/>
                </a:solidFill>
                <a:latin typeface="NikoshBAN" panose="02000000000000000000" pitchFamily="2" charset="0"/>
                <a:cs typeface="NikoshBAN" panose="02000000000000000000" pitchFamily="2" charset="0"/>
              </a:rPr>
              <a:t>। রাদার ফোর্ড ও বোর </a:t>
            </a:r>
            <a:r>
              <a:rPr lang="bn-IN" sz="3600" dirty="0">
                <a:solidFill>
                  <a:srgbClr val="002060"/>
                </a:solidFill>
                <a:latin typeface="NikoshBAN" panose="02000000000000000000" pitchFamily="2" charset="0"/>
                <a:cs typeface="NikoshBAN" panose="02000000000000000000" pitchFamily="2" charset="0"/>
              </a:rPr>
              <a:t>পরমাণু মডেলের </a:t>
            </a:r>
            <a:r>
              <a:rPr lang="bn-IN" sz="3600" dirty="0" smtClean="0">
                <a:solidFill>
                  <a:srgbClr val="002060"/>
                </a:solidFill>
                <a:latin typeface="NikoshBAN" panose="02000000000000000000" pitchFamily="2" charset="0"/>
                <a:cs typeface="NikoshBAN" panose="02000000000000000000" pitchFamily="2" charset="0"/>
              </a:rPr>
              <a:t>মধ্যে কোনটি বেশি গ্রহন যোগ্যতা</a:t>
            </a:r>
          </a:p>
          <a:p>
            <a:r>
              <a:rPr lang="bn-IN" sz="3600" dirty="0" smtClean="0">
                <a:solidFill>
                  <a:srgbClr val="002060"/>
                </a:solidFill>
                <a:latin typeface="NikoshBAN" panose="02000000000000000000" pitchFamily="2" charset="0"/>
                <a:cs typeface="NikoshBAN" panose="02000000000000000000" pitchFamily="2" charset="0"/>
              </a:rPr>
              <a:t>ব্যাখ্যা করতে পারবে ।</a:t>
            </a:r>
            <a:endParaRPr lang="en-GB" sz="3600" dirty="0">
              <a:solidFill>
                <a:srgbClr val="002060"/>
              </a:solidFill>
              <a:latin typeface="NikoshBAN" panose="02000000000000000000" pitchFamily="2" charset="0"/>
              <a:cs typeface="NikoshBAN" panose="02000000000000000000" pitchFamily="2" charset="0"/>
            </a:endParaRPr>
          </a:p>
        </p:txBody>
      </p:sp>
      <p:sp>
        <p:nvSpPr>
          <p:cNvPr id="5" name="Subtitle 2"/>
          <p:cNvSpPr txBox="1">
            <a:spLocks/>
          </p:cNvSpPr>
          <p:nvPr/>
        </p:nvSpPr>
        <p:spPr>
          <a:xfrm>
            <a:off x="1295400" y="1447800"/>
            <a:ext cx="4343400" cy="609600"/>
          </a:xfrm>
          <a:prstGeom prst="rect">
            <a:avLst/>
          </a:prstGeom>
          <a:solidFill>
            <a:schemeClr val="accent3">
              <a:lumMod val="40000"/>
              <a:lumOff val="60000"/>
            </a:schemeClr>
          </a:solidFill>
          <a:ln w="57150">
            <a:solidFill>
              <a:srgbClr val="FFFF00"/>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bn-IN" sz="3600" b="1" dirty="0" smtClean="0">
                <a:latin typeface="NikoshBAN" panose="02000000000000000000" pitchFamily="2" charset="0"/>
                <a:cs typeface="NikoshBAN" panose="02000000000000000000" pitchFamily="2" charset="0"/>
              </a:rPr>
              <a:t>এই পাঠ শেষে শিক্ষার্থীরা -</a:t>
            </a:r>
            <a:endParaRPr lang="en-GB" sz="3600" b="1" dirty="0">
              <a:latin typeface="NikoshBAN" panose="02000000000000000000" pitchFamily="2" charset="0"/>
              <a:cs typeface="NikoshBAN" panose="02000000000000000000" pitchFamily="2" charset="0"/>
            </a:endParaRPr>
          </a:p>
        </p:txBody>
      </p:sp>
      <p:sp>
        <p:nvSpPr>
          <p:cNvPr id="6" name="Text Placeholder 2"/>
          <p:cNvSpPr txBox="1">
            <a:spLocks/>
          </p:cNvSpPr>
          <p:nvPr/>
        </p:nvSpPr>
        <p:spPr>
          <a:xfrm>
            <a:off x="3200400" y="304800"/>
            <a:ext cx="5257800" cy="838200"/>
          </a:xfrm>
          <a:prstGeom prst="rect">
            <a:avLst/>
          </a:prstGeom>
          <a:solidFill>
            <a:schemeClr val="accent3">
              <a:lumMod val="60000"/>
              <a:lumOff val="40000"/>
            </a:schemeClr>
          </a:solidFill>
          <a:ln>
            <a:solidFill>
              <a:srgbClr val="C00000"/>
            </a:solidFill>
          </a:ln>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bn-IN" sz="54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শিখন ফল </a:t>
            </a:r>
            <a:endParaRPr kumimoji="0" lang="en-GB" sz="54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066800"/>
            <a:ext cx="4114800" cy="707886"/>
          </a:xfrm>
          <a:prstGeom prst="rect">
            <a:avLst/>
          </a:prstGeom>
          <a:solidFill>
            <a:schemeClr val="accent3">
              <a:lumMod val="40000"/>
              <a:lumOff val="60000"/>
            </a:schemeClr>
          </a:solidFill>
          <a:ln w="57150">
            <a:solidFill>
              <a:srgbClr val="002060"/>
            </a:solidFill>
          </a:ln>
          <a:effectLst>
            <a:glow rad="228600">
              <a:schemeClr val="accent5">
                <a:satMod val="175000"/>
                <a:alpha val="40000"/>
              </a:schemeClr>
            </a:glow>
          </a:effectLst>
        </p:spPr>
        <p:txBody>
          <a:bodyPr wrap="square" rtlCol="0">
            <a:spAutoFit/>
          </a:bodyPr>
          <a:lstStyle/>
          <a:p>
            <a:r>
              <a:rPr lang="en-US" sz="4000" dirty="0" err="1" smtClean="0">
                <a:solidFill>
                  <a:srgbClr val="00B0F0"/>
                </a:solidFill>
                <a:latin typeface="NikoshBAN" panose="02000000000000000000" pitchFamily="2" charset="0"/>
                <a:cs typeface="NikoshBAN" panose="02000000000000000000" pitchFamily="2" charset="0"/>
              </a:rPr>
              <a:t>নীচের</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ভিডিওটি</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লক্ষ</a:t>
            </a:r>
            <a:r>
              <a:rPr lang="en-US" sz="4000" dirty="0" smtClean="0">
                <a:solidFill>
                  <a:srgbClr val="00B0F0"/>
                </a:solidFill>
                <a:latin typeface="NikoshBAN" panose="02000000000000000000" pitchFamily="2" charset="0"/>
                <a:cs typeface="NikoshBAN" panose="02000000000000000000" pitchFamily="2" charset="0"/>
              </a:rPr>
              <a:t> </a:t>
            </a:r>
            <a:r>
              <a:rPr lang="en-US" sz="4000" dirty="0" err="1" smtClean="0">
                <a:solidFill>
                  <a:srgbClr val="00B0F0"/>
                </a:solidFill>
                <a:latin typeface="NikoshBAN" panose="02000000000000000000" pitchFamily="2" charset="0"/>
                <a:cs typeface="NikoshBAN" panose="02000000000000000000" pitchFamily="2" charset="0"/>
              </a:rPr>
              <a:t>কর</a:t>
            </a:r>
            <a:endParaRPr lang="en-GB" sz="4000" dirty="0">
              <a:solidFill>
                <a:srgbClr val="00B0F0"/>
              </a:solidFill>
              <a:latin typeface="NikoshBAN" panose="02000000000000000000" pitchFamily="2" charset="0"/>
              <a:cs typeface="NikoshBAN" panose="02000000000000000000"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562631131"/>
              </p:ext>
            </p:extLst>
          </p:nvPr>
        </p:nvGraphicFramePr>
        <p:xfrm>
          <a:off x="3200400" y="3505200"/>
          <a:ext cx="3884612" cy="990600"/>
        </p:xfrm>
        <a:graphic>
          <a:graphicData uri="http://schemas.openxmlformats.org/presentationml/2006/ole">
            <mc:AlternateContent xmlns:mc="http://schemas.openxmlformats.org/markup-compatibility/2006">
              <mc:Choice xmlns:v="urn:schemas-microsoft-com:vml" Requires="v">
                <p:oleObj spid="_x0000_s1166" name="Packager Shell Object" showAsIcon="1" r:id="rId3" imgW="1903680" imgH="488520" progId="Package">
                  <p:embed/>
                </p:oleObj>
              </mc:Choice>
              <mc:Fallback>
                <p:oleObj name="Packager Shell Object" showAsIcon="1" r:id="rId3" imgW="1903680" imgH="488520" progId="Package">
                  <p:embed/>
                  <p:pic>
                    <p:nvPicPr>
                      <p:cNvPr id="0" name="Picture 116"/>
                      <p:cNvPicPr>
                        <a:picLocks noChangeAspect="1" noChangeArrowheads="1"/>
                      </p:cNvPicPr>
                      <p:nvPr/>
                    </p:nvPicPr>
                    <p:blipFill>
                      <a:blip r:embed="rId4"/>
                      <a:srcRect/>
                      <a:stretch>
                        <a:fillRect/>
                      </a:stretch>
                    </p:blipFill>
                    <p:spPr bwMode="auto">
                      <a:xfrm>
                        <a:off x="3200400" y="3505200"/>
                        <a:ext cx="3884612" cy="990600"/>
                      </a:xfrm>
                      <a:prstGeom prst="rect">
                        <a:avLst/>
                      </a:prstGeom>
                      <a:solidFill>
                        <a:srgbClr val="FF00FF"/>
                      </a:solidFill>
                      <a:ln w="57150">
                        <a:solidFill>
                          <a:srgbClr val="002060"/>
                        </a:solidFill>
                        <a:miter lim="800000"/>
                        <a:headEnd/>
                        <a:tailEnd/>
                      </a:ln>
                    </p:spPr>
                  </p:pic>
                </p:oleObj>
              </mc:Fallback>
            </mc:AlternateContent>
          </a:graphicData>
        </a:graphic>
      </p:graphicFrame>
      <p:sp>
        <p:nvSpPr>
          <p:cNvPr id="5" name="TextBox 4"/>
          <p:cNvSpPr txBox="1"/>
          <p:nvPr/>
        </p:nvSpPr>
        <p:spPr>
          <a:xfrm>
            <a:off x="4354382" y="2895600"/>
            <a:ext cx="1576647"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US" sz="1600" dirty="0" err="1" smtClean="0">
                <a:solidFill>
                  <a:srgbClr val="FF00FF"/>
                </a:solidFill>
                <a:latin typeface="NikoshBAN" panose="02000000000000000000" pitchFamily="2" charset="0"/>
                <a:cs typeface="NikoshBAN" panose="02000000000000000000" pitchFamily="2" charset="0"/>
              </a:rPr>
              <a:t>একটি</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মাত্র</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ক্লিক</a:t>
            </a:r>
            <a:r>
              <a:rPr lang="en-US" sz="1600" dirty="0" smtClean="0">
                <a:solidFill>
                  <a:srgbClr val="FF00FF"/>
                </a:solidFill>
                <a:latin typeface="NikoshBAN" panose="02000000000000000000" pitchFamily="2" charset="0"/>
                <a:cs typeface="NikoshBAN" panose="02000000000000000000" pitchFamily="2" charset="0"/>
              </a:rPr>
              <a:t> </a:t>
            </a:r>
            <a:r>
              <a:rPr lang="en-US" sz="1600" dirty="0" err="1" smtClean="0">
                <a:solidFill>
                  <a:srgbClr val="FF00FF"/>
                </a:solidFill>
                <a:latin typeface="NikoshBAN" panose="02000000000000000000" pitchFamily="2" charset="0"/>
                <a:cs typeface="NikoshBAN" panose="02000000000000000000" pitchFamily="2" charset="0"/>
              </a:rPr>
              <a:t>করুন</a:t>
            </a:r>
            <a:endParaRPr lang="en-GB" sz="1600" dirty="0">
              <a:solidFill>
                <a:srgbClr val="FF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46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384301"/>
            <a:ext cx="4724400" cy="4495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84301"/>
            <a:ext cx="5638800" cy="4495800"/>
          </a:xfrm>
          <a:prstGeom prst="rect">
            <a:avLst/>
          </a:prstGeom>
        </p:spPr>
      </p:pic>
      <p:sp>
        <p:nvSpPr>
          <p:cNvPr id="2" name="TextBox 1"/>
          <p:cNvSpPr txBox="1"/>
          <p:nvPr/>
        </p:nvSpPr>
        <p:spPr>
          <a:xfrm>
            <a:off x="3241964" y="304800"/>
            <a:ext cx="5334000" cy="830997"/>
          </a:xfrm>
          <a:prstGeom prst="rect">
            <a:avLst/>
          </a:prstGeom>
          <a:solidFill>
            <a:schemeClr val="accent3">
              <a:lumMod val="40000"/>
              <a:lumOff val="60000"/>
            </a:schemeClr>
          </a:solidFill>
          <a:ln w="57150">
            <a:solidFill>
              <a:srgbClr val="FFFF00"/>
            </a:solidFill>
          </a:ln>
        </p:spPr>
        <p:txBody>
          <a:bodyPr wrap="square" rtlCol="0">
            <a:spAutoFit/>
          </a:bodyPr>
          <a:lstStyle/>
          <a:p>
            <a:pPr algn="ctr"/>
            <a:r>
              <a:rPr lang="bn-IN" sz="4800" dirty="0" smtClean="0">
                <a:solidFill>
                  <a:srgbClr val="002060"/>
                </a:solidFill>
                <a:latin typeface="NikoshBAN" panose="02000000000000000000" pitchFamily="2" charset="0"/>
                <a:cs typeface="NikoshBAN" panose="02000000000000000000" pitchFamily="2" charset="0"/>
              </a:rPr>
              <a:t>১ম প্রস্তাবনা</a:t>
            </a:r>
            <a:endParaRPr lang="en-GB" sz="4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91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295400"/>
            <a:ext cx="8839200" cy="4672047"/>
          </a:xfrm>
          <a:prstGeom prst="rect">
            <a:avLst/>
          </a:prstGeom>
        </p:spPr>
      </p:pic>
      <p:sp>
        <p:nvSpPr>
          <p:cNvPr id="2" name="Rectangle 1"/>
          <p:cNvSpPr/>
          <p:nvPr/>
        </p:nvSpPr>
        <p:spPr>
          <a:xfrm>
            <a:off x="4191000" y="152400"/>
            <a:ext cx="4800600" cy="830997"/>
          </a:xfrm>
          <a:prstGeom prst="rect">
            <a:avLst/>
          </a:prstGeom>
          <a:solidFill>
            <a:schemeClr val="accent3">
              <a:lumMod val="40000"/>
              <a:lumOff val="60000"/>
            </a:schemeClr>
          </a:solidFill>
          <a:ln w="57150">
            <a:solidFill>
              <a:srgbClr val="FFFF00"/>
            </a:solidFill>
          </a:ln>
        </p:spPr>
        <p:txBody>
          <a:bodyPr wrap="square">
            <a:spAutoFit/>
          </a:bodyPr>
          <a:lstStyle/>
          <a:p>
            <a:pPr algn="ctr"/>
            <a:r>
              <a:rPr lang="bn-IN" sz="4800" dirty="0">
                <a:solidFill>
                  <a:srgbClr val="002060"/>
                </a:solidFill>
                <a:latin typeface="NikoshBAN" panose="02000000000000000000" pitchFamily="2" charset="0"/>
                <a:cs typeface="NikoshBAN" panose="02000000000000000000" pitchFamily="2" charset="0"/>
              </a:rPr>
              <a:t>১ম প্রস্তাবনাঃ</a:t>
            </a:r>
            <a:endParaRPr lang="en-GB" sz="4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54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52800" y="304800"/>
            <a:ext cx="5486400" cy="1200329"/>
          </a:xfrm>
          <a:prstGeom prst="rect">
            <a:avLst/>
          </a:prstGeom>
          <a:solidFill>
            <a:schemeClr val="accent3">
              <a:lumMod val="40000"/>
              <a:lumOff val="60000"/>
            </a:schemeClr>
          </a:solidFill>
          <a:ln w="57150">
            <a:solidFill>
              <a:srgbClr val="FFFF00"/>
            </a:solidFill>
          </a:ln>
        </p:spPr>
        <p:txBody>
          <a:bodyPr wrap="square">
            <a:spAutoFit/>
          </a:bodyPr>
          <a:lstStyle/>
          <a:p>
            <a:pPr algn="ctr"/>
            <a:r>
              <a:rPr lang="bn-IN" sz="7200" dirty="0">
                <a:solidFill>
                  <a:srgbClr val="002060"/>
                </a:solidFill>
                <a:latin typeface="NikoshBAN" panose="02000000000000000000" pitchFamily="2" charset="0"/>
                <a:cs typeface="NikoshBAN" panose="02000000000000000000" pitchFamily="2" charset="0"/>
              </a:rPr>
              <a:t>১ম প্রস্তাবনাঃ</a:t>
            </a:r>
            <a:endParaRPr lang="en-GB" sz="7200" dirty="0">
              <a:solidFill>
                <a:srgbClr val="002060"/>
              </a:solidFill>
              <a:latin typeface="NikoshBAN" panose="02000000000000000000" pitchFamily="2" charset="0"/>
              <a:cs typeface="NikoshBAN" panose="02000000000000000000" pitchFamily="2" charset="0"/>
            </a:endParaRPr>
          </a:p>
        </p:txBody>
      </p:sp>
      <p:sp>
        <p:nvSpPr>
          <p:cNvPr id="6" name="Subtitle 1"/>
          <p:cNvSpPr txBox="1">
            <a:spLocks/>
          </p:cNvSpPr>
          <p:nvPr/>
        </p:nvSpPr>
        <p:spPr>
          <a:xfrm>
            <a:off x="152400" y="1905000"/>
            <a:ext cx="11887200" cy="4419600"/>
          </a:xfrm>
          <a:prstGeom prst="rect">
            <a:avLst/>
          </a:prstGeom>
          <a:solidFill>
            <a:schemeClr val="accent3">
              <a:lumMod val="40000"/>
              <a:lumOff val="60000"/>
            </a:schemeClr>
          </a:solidFill>
          <a:ln w="57150">
            <a:solidFill>
              <a:srgbClr val="FF00FF"/>
            </a:solidFill>
          </a:ln>
          <a:effectLst>
            <a:glow rad="228600">
              <a:schemeClr val="accent2">
                <a:satMod val="175000"/>
                <a:alpha val="40000"/>
              </a:schemeClr>
            </a:glow>
          </a:effectLst>
          <a:scene3d>
            <a:camera prst="orthographicFront"/>
            <a:lightRig rig="threePt" dir="t"/>
          </a:scene3d>
          <a:sp3d>
            <a:bevelT prst="slope"/>
          </a:sp3d>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bn-IN" sz="7300" dirty="0" smtClean="0">
              <a:latin typeface="NikoshBAN" panose="02000000000000000000" pitchFamily="2" charset="0"/>
              <a:cs typeface="NikoshBAN" panose="02000000000000000000" pitchFamily="2" charset="0"/>
            </a:endParaRPr>
          </a:p>
          <a:p>
            <a:r>
              <a:rPr lang="en-US" sz="19200" dirty="0" err="1" smtClean="0">
                <a:latin typeface="NikoshBAN" panose="02000000000000000000" pitchFamily="2" charset="0"/>
                <a:cs typeface="NikoshBAN" panose="02000000000000000000" pitchFamily="2" charset="0"/>
              </a:rPr>
              <a:t>পরমাণুতে</a:t>
            </a:r>
            <a:r>
              <a:rPr lang="en-US"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ইলেকট্রন</a:t>
            </a:r>
            <a:r>
              <a:rPr lang="en-US"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সমুহ</a:t>
            </a:r>
            <a:r>
              <a:rPr lang="en-US" sz="19200" dirty="0" smtClean="0">
                <a:latin typeface="NikoshBAN" panose="02000000000000000000" pitchFamily="2" charset="0"/>
                <a:cs typeface="NikoshBAN" panose="02000000000000000000" pitchFamily="2" charset="0"/>
              </a:rPr>
              <a:t> </a:t>
            </a:r>
            <a:r>
              <a:rPr lang="bn-IN" sz="19200" dirty="0" smtClean="0">
                <a:latin typeface="NikoshBAN" panose="02000000000000000000" pitchFamily="2" charset="0"/>
                <a:cs typeface="NikoshBAN" panose="02000000000000000000" pitchFamily="2" charset="0"/>
              </a:rPr>
              <a:t>শুধু নির্দিষ্ট ব্যাসার্ধের কতগু</a:t>
            </a:r>
            <a:r>
              <a:rPr lang="bn-BD" sz="19200" dirty="0" smtClean="0">
                <a:latin typeface="NikoshBAN" panose="02000000000000000000" pitchFamily="2" charset="0"/>
                <a:cs typeface="NikoshBAN" panose="02000000000000000000" pitchFamily="2" charset="0"/>
              </a:rPr>
              <a:t>লো</a:t>
            </a:r>
            <a:r>
              <a:rPr lang="bn-IN" sz="19200" dirty="0" smtClean="0">
                <a:latin typeface="NikoshBAN" panose="02000000000000000000" pitchFamily="2" charset="0"/>
                <a:cs typeface="NikoshBAN" panose="02000000000000000000" pitchFamily="2" charset="0"/>
              </a:rPr>
              <a:t> অনুমোদিত বৃত্তাকার কক্ষপথে ঘুরে। এগু</a:t>
            </a:r>
            <a:r>
              <a:rPr lang="bn-BD" sz="19200" dirty="0" smtClean="0">
                <a:latin typeface="NikoshBAN" panose="02000000000000000000" pitchFamily="2" charset="0"/>
                <a:cs typeface="NikoshBAN" panose="02000000000000000000" pitchFamily="2" charset="0"/>
              </a:rPr>
              <a:t>লো</a:t>
            </a:r>
            <a:r>
              <a:rPr lang="bn-IN" sz="19200" dirty="0" smtClean="0">
                <a:latin typeface="NikoshBAN" panose="02000000000000000000" pitchFamily="2" charset="0"/>
                <a:cs typeface="NikoshBAN" panose="02000000000000000000" pitchFamily="2" charset="0"/>
              </a:rPr>
              <a:t>কে প্রধান শক্তিস্তর বা </a:t>
            </a:r>
            <a:r>
              <a:rPr lang="bn-IN" sz="19200" dirty="0">
                <a:latin typeface="NikoshBAN" panose="02000000000000000000" pitchFamily="2" charset="0"/>
                <a:cs typeface="NikoshBAN" panose="02000000000000000000" pitchFamily="2" charset="0"/>
              </a:rPr>
              <a:t>কক্ষপথ </a:t>
            </a:r>
            <a:r>
              <a:rPr lang="bn-IN" sz="19200" dirty="0" smtClean="0">
                <a:latin typeface="NikoshBAN" panose="02000000000000000000" pitchFamily="2" charset="0"/>
                <a:cs typeface="NikoshBAN" panose="02000000000000000000" pitchFamily="2" charset="0"/>
              </a:rPr>
              <a:t>বা অরবিট বা</a:t>
            </a:r>
            <a:r>
              <a:rPr lang="en-US"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শেল</a:t>
            </a:r>
            <a:r>
              <a:rPr lang="en-US"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বা</a:t>
            </a:r>
            <a:r>
              <a:rPr lang="bn-IN" sz="19200" dirty="0" smtClean="0">
                <a:latin typeface="NikoshBAN" panose="02000000000000000000" pitchFamily="2" charset="0"/>
                <a:cs typeface="NikoshBAN" panose="02000000000000000000" pitchFamily="2" charset="0"/>
              </a:rPr>
              <a:t> স্থির কক্ষপথ বলে। স্থির কক্ষপথে ঘুরার সময় </a:t>
            </a:r>
            <a:r>
              <a:rPr lang="en-US" sz="19200" dirty="0" err="1" smtClean="0">
                <a:latin typeface="NikoshBAN" panose="02000000000000000000" pitchFamily="2" charset="0"/>
                <a:cs typeface="NikoshBAN" panose="02000000000000000000" pitchFamily="2" charset="0"/>
              </a:rPr>
              <a:t>ইলেকট্রন</a:t>
            </a:r>
            <a:r>
              <a:rPr lang="bn-IN" sz="19200" dirty="0" smtClean="0">
                <a:latin typeface="NikoshBAN" panose="02000000000000000000" pitchFamily="2" charset="0"/>
                <a:cs typeface="NikoshBAN" panose="02000000000000000000" pitchFamily="2" charset="0"/>
              </a:rPr>
              <a:t> গু</a:t>
            </a:r>
            <a:r>
              <a:rPr lang="bn-BD" sz="19200" dirty="0" smtClean="0">
                <a:latin typeface="NikoshBAN" panose="02000000000000000000" pitchFamily="2" charset="0"/>
                <a:cs typeface="NikoshBAN" panose="02000000000000000000" pitchFamily="2" charset="0"/>
              </a:rPr>
              <a:t>লো</a:t>
            </a:r>
            <a:r>
              <a:rPr lang="bn-IN" sz="19200" dirty="0" smtClean="0">
                <a:latin typeface="NikoshBAN" panose="02000000000000000000" pitchFamily="2" charset="0"/>
                <a:cs typeface="NikoshBAN" panose="02000000000000000000" pitchFamily="2" charset="0"/>
              </a:rPr>
              <a:t> কোনো রুপ শক্তি </a:t>
            </a:r>
            <a:r>
              <a:rPr lang="bn-IN" sz="19200" dirty="0">
                <a:latin typeface="NikoshBAN" panose="02000000000000000000" pitchFamily="2" charset="0"/>
                <a:cs typeface="NikoshBAN" panose="02000000000000000000" pitchFamily="2" charset="0"/>
              </a:rPr>
              <a:t>শোষন বা </a:t>
            </a:r>
            <a:r>
              <a:rPr lang="bn-IN" sz="19200" dirty="0" smtClean="0">
                <a:latin typeface="NikoshBAN" panose="02000000000000000000" pitchFamily="2" charset="0"/>
                <a:cs typeface="NikoshBAN" panose="02000000000000000000" pitchFamily="2" charset="0"/>
              </a:rPr>
              <a:t>বিকিরন করে না । স্থির কক্ষপথ গুলুকে </a:t>
            </a:r>
            <a:r>
              <a:rPr lang="en-US" sz="19200" dirty="0" smtClean="0">
                <a:latin typeface="NikoshBAN" panose="02000000000000000000" pitchFamily="2" charset="0"/>
                <a:cs typeface="NikoshBAN" panose="02000000000000000000" pitchFamily="2" charset="0"/>
              </a:rPr>
              <a:t>n </a:t>
            </a:r>
            <a:r>
              <a:rPr lang="en-US" sz="19200" dirty="0" err="1" smtClean="0">
                <a:latin typeface="NikoshBAN" panose="02000000000000000000" pitchFamily="2" charset="0"/>
                <a:cs typeface="NikoshBAN" panose="02000000000000000000" pitchFamily="2" charset="0"/>
              </a:rPr>
              <a:t>দ্বারা</a:t>
            </a:r>
            <a:r>
              <a:rPr lang="en-US"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প্রকাশ</a:t>
            </a:r>
            <a:r>
              <a:rPr lang="en-US"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করা</a:t>
            </a:r>
            <a:r>
              <a:rPr lang="en-US"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হয়।n</a:t>
            </a:r>
            <a:r>
              <a:rPr lang="en-US" sz="19200" dirty="0" smtClean="0">
                <a:latin typeface="NikoshBAN" panose="02000000000000000000" pitchFamily="2" charset="0"/>
                <a:cs typeface="NikoshBAN" panose="02000000000000000000" pitchFamily="2" charset="0"/>
              </a:rPr>
              <a:t>=1,2,3,4,…..</a:t>
            </a:r>
            <a:r>
              <a:rPr lang="en-US" sz="19200" dirty="0" err="1" smtClean="0">
                <a:latin typeface="NikoshBAN" panose="02000000000000000000" pitchFamily="2" charset="0"/>
                <a:cs typeface="NikoshBAN" panose="02000000000000000000" pitchFamily="2" charset="0"/>
              </a:rPr>
              <a:t>ইত্যাদি</a:t>
            </a:r>
            <a:r>
              <a:rPr lang="en-US" sz="19200" dirty="0" smtClean="0">
                <a:latin typeface="NikoshBAN" panose="02000000000000000000" pitchFamily="2" charset="0"/>
                <a:cs typeface="NikoshBAN" panose="02000000000000000000" pitchFamily="2" charset="0"/>
              </a:rPr>
              <a:t>। n=1</a:t>
            </a:r>
            <a:r>
              <a:rPr lang="bn-IN"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হলে</a:t>
            </a:r>
            <a:r>
              <a:rPr lang="en-US" sz="19200" dirty="0" smtClean="0">
                <a:latin typeface="NikoshBAN" panose="02000000000000000000" pitchFamily="2" charset="0"/>
                <a:cs typeface="NikoshBAN" panose="02000000000000000000" pitchFamily="2" charset="0"/>
              </a:rPr>
              <a:t> K </a:t>
            </a:r>
            <a:r>
              <a:rPr lang="en-US" sz="19200" dirty="0" err="1" smtClean="0">
                <a:latin typeface="NikoshBAN" panose="02000000000000000000" pitchFamily="2" charset="0"/>
                <a:cs typeface="NikoshBAN" panose="02000000000000000000" pitchFamily="2" charset="0"/>
              </a:rPr>
              <a:t>শেল</a:t>
            </a:r>
            <a:r>
              <a:rPr lang="en-US" sz="19200" dirty="0" smtClean="0">
                <a:latin typeface="NikoshBAN" panose="02000000000000000000" pitchFamily="2" charset="0"/>
                <a:cs typeface="NikoshBAN" panose="02000000000000000000" pitchFamily="2" charset="0"/>
              </a:rPr>
              <a:t>, n=2</a:t>
            </a:r>
            <a:r>
              <a:rPr lang="bn-IN"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হলে</a:t>
            </a:r>
            <a:r>
              <a:rPr lang="en-US" sz="19200" dirty="0" smtClean="0">
                <a:latin typeface="NikoshBAN" panose="02000000000000000000" pitchFamily="2" charset="0"/>
                <a:cs typeface="NikoshBAN" panose="02000000000000000000" pitchFamily="2" charset="0"/>
              </a:rPr>
              <a:t> L </a:t>
            </a:r>
            <a:r>
              <a:rPr lang="en-US" sz="19200" dirty="0" err="1" smtClean="0">
                <a:latin typeface="NikoshBAN" panose="02000000000000000000" pitchFamily="2" charset="0"/>
                <a:cs typeface="NikoshBAN" panose="02000000000000000000" pitchFamily="2" charset="0"/>
              </a:rPr>
              <a:t>শেল</a:t>
            </a:r>
            <a:r>
              <a:rPr lang="en-US" sz="19200" dirty="0" smtClean="0">
                <a:latin typeface="NikoshBAN" panose="02000000000000000000" pitchFamily="2" charset="0"/>
                <a:cs typeface="NikoshBAN" panose="02000000000000000000" pitchFamily="2" charset="0"/>
              </a:rPr>
              <a:t>, n=3</a:t>
            </a:r>
            <a:r>
              <a:rPr lang="bn-IN"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হলে</a:t>
            </a:r>
            <a:r>
              <a:rPr lang="en-US" sz="19200" dirty="0" smtClean="0">
                <a:latin typeface="NikoshBAN" panose="02000000000000000000" pitchFamily="2" charset="0"/>
                <a:cs typeface="NikoshBAN" panose="02000000000000000000" pitchFamily="2" charset="0"/>
              </a:rPr>
              <a:t> M </a:t>
            </a:r>
            <a:r>
              <a:rPr lang="en-US" sz="19200" dirty="0" err="1" smtClean="0">
                <a:latin typeface="NikoshBAN" panose="02000000000000000000" pitchFamily="2" charset="0"/>
                <a:cs typeface="NikoshBAN" panose="02000000000000000000" pitchFamily="2" charset="0"/>
              </a:rPr>
              <a:t>শেল</a:t>
            </a:r>
            <a:r>
              <a:rPr lang="en-US" sz="19200" dirty="0" smtClean="0">
                <a:latin typeface="NikoshBAN" panose="02000000000000000000" pitchFamily="2" charset="0"/>
                <a:cs typeface="NikoshBAN" panose="02000000000000000000" pitchFamily="2" charset="0"/>
              </a:rPr>
              <a:t>, n=4</a:t>
            </a:r>
            <a:r>
              <a:rPr lang="bn-IN" sz="19200" dirty="0" smtClean="0">
                <a:latin typeface="NikoshBAN" panose="02000000000000000000" pitchFamily="2" charset="0"/>
                <a:cs typeface="NikoshBAN" panose="02000000000000000000" pitchFamily="2" charset="0"/>
              </a:rPr>
              <a:t> </a:t>
            </a:r>
            <a:r>
              <a:rPr lang="en-US" sz="19200" dirty="0" err="1" smtClean="0">
                <a:latin typeface="NikoshBAN" panose="02000000000000000000" pitchFamily="2" charset="0"/>
                <a:cs typeface="NikoshBAN" panose="02000000000000000000" pitchFamily="2" charset="0"/>
              </a:rPr>
              <a:t>হলে</a:t>
            </a:r>
            <a:r>
              <a:rPr lang="en-US" sz="19200" dirty="0" smtClean="0">
                <a:latin typeface="NikoshBAN" panose="02000000000000000000" pitchFamily="2" charset="0"/>
                <a:cs typeface="NikoshBAN" panose="02000000000000000000" pitchFamily="2" charset="0"/>
              </a:rPr>
              <a:t> N </a:t>
            </a:r>
            <a:r>
              <a:rPr lang="en-US" sz="19200" dirty="0" err="1" smtClean="0">
                <a:latin typeface="NikoshBAN" panose="02000000000000000000" pitchFamily="2" charset="0"/>
                <a:cs typeface="NikoshBAN" panose="02000000000000000000" pitchFamily="2" charset="0"/>
              </a:rPr>
              <a:t>শেল,ইত্যাদি</a:t>
            </a:r>
            <a:r>
              <a:rPr lang="en-US" sz="19200" dirty="0" smtClean="0">
                <a:latin typeface="NikoshBAN" panose="02000000000000000000" pitchFamily="2" charset="0"/>
                <a:cs typeface="NikoshBAN" panose="02000000000000000000" pitchFamily="2" charset="0"/>
              </a:rPr>
              <a:t>।</a:t>
            </a:r>
            <a:endParaRPr lang="bn-IN" sz="19200" dirty="0" smtClean="0">
              <a:latin typeface="NikoshBAN" panose="02000000000000000000" pitchFamily="2" charset="0"/>
              <a:cs typeface="NikoshBAN" panose="02000000000000000000" pitchFamily="2" charset="0"/>
            </a:endParaRPr>
          </a:p>
          <a:p>
            <a:endParaRPr lang="bn-IN" sz="11000" dirty="0" smtClean="0">
              <a:latin typeface="NikoshBAN" panose="02000000000000000000" pitchFamily="2" charset="0"/>
              <a:cs typeface="NikoshBAN" panose="02000000000000000000" pitchFamily="2" charset="0"/>
            </a:endParaRPr>
          </a:p>
          <a:p>
            <a:r>
              <a:rPr lang="bn-IN" sz="11000" dirty="0" smtClean="0">
                <a:latin typeface="NikoshBAN" panose="02000000000000000000" pitchFamily="2" charset="0"/>
                <a:cs typeface="NikoshBAN" panose="02000000000000000000" pitchFamily="2" charset="0"/>
              </a:rPr>
              <a:t> </a:t>
            </a:r>
            <a:endParaRPr lang="en-GB" sz="11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6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1353</TotalTime>
  <Words>844</Words>
  <Application>Microsoft Office PowerPoint</Application>
  <PresentationFormat>Widescreen</PresentationFormat>
  <Paragraphs>114</Paragraphs>
  <Slides>30</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3" baseType="lpstr">
      <vt:lpstr>Arial</vt:lpstr>
      <vt:lpstr>Calibri</vt:lpstr>
      <vt:lpstr>Cambria Math</vt:lpstr>
      <vt:lpstr>Lucida Sans Unicode</vt:lpstr>
      <vt:lpstr>NikoshBAN</vt:lpstr>
      <vt:lpstr>Times New Roman</vt:lpstr>
      <vt:lpstr>Tw Cen MT</vt:lpstr>
      <vt:lpstr>Tw Cen MT Condensed</vt:lpstr>
      <vt:lpstr>Vrinda</vt:lpstr>
      <vt:lpstr>Wingdings 3</vt:lpstr>
      <vt:lpstr>Integral</vt:lpstr>
      <vt:lpstr>Package</vt:lpstr>
      <vt:lpstr>Packager Shell Object</vt:lpstr>
      <vt:lpstr>PowerPoint Presentation</vt:lpstr>
      <vt:lpstr>PowerPoint Presentation</vt:lpstr>
      <vt:lpstr>PowerPoint Presentation</vt:lpstr>
      <vt:lpstr>বোরের পরমাণু মডেল এবং এর সীমাবদ্ধতা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lab</cp:lastModifiedBy>
  <cp:revision>230</cp:revision>
  <dcterms:created xsi:type="dcterms:W3CDTF">2020-11-10T13:06:18Z</dcterms:created>
  <dcterms:modified xsi:type="dcterms:W3CDTF">2021-06-08T10:20:38Z</dcterms:modified>
</cp:coreProperties>
</file>