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82" r:id="rId2"/>
    <p:sldId id="258" r:id="rId3"/>
    <p:sldId id="266" r:id="rId4"/>
    <p:sldId id="265" r:id="rId5"/>
    <p:sldId id="263" r:id="rId6"/>
    <p:sldId id="261" r:id="rId7"/>
    <p:sldId id="269" r:id="rId8"/>
    <p:sldId id="271" r:id="rId9"/>
    <p:sldId id="274" r:id="rId10"/>
    <p:sldId id="275" r:id="rId11"/>
    <p:sldId id="270" r:id="rId12"/>
    <p:sldId id="262" r:id="rId13"/>
    <p:sldId id="267" r:id="rId14"/>
    <p:sldId id="278" r:id="rId15"/>
    <p:sldId id="280" r:id="rId16"/>
    <p:sldId id="277" r:id="rId17"/>
    <p:sldId id="281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0E7F4"/>
    <a:srgbClr val="FF66FF"/>
    <a:srgbClr val="FF33CC"/>
    <a:srgbClr val="D86A6A"/>
    <a:srgbClr val="FF0066"/>
    <a:srgbClr val="16FA3C"/>
    <a:srgbClr val="0000FF"/>
    <a:srgbClr val="2C04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9" d="100"/>
          <a:sy n="39" d="100"/>
        </p:scale>
        <p:origin x="-1014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08A47A-3919-48E0-8262-9A7BC43B6D57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F13AD-13AA-40AA-9319-99B6683718D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050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13AD-13AA-40AA-9319-99B6683718D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44130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3EF13AD-13AA-40AA-9319-99B6683718D8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96871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98334A-1E74-47AA-97D7-0354E89E47C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0B5BC6-1B61-4EA4-BBC1-E9F6BF1A2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EAB102-C645-4D83-9EF9-622EABA0C6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8848756-B32B-46F5-8F3A-6CA72B53C9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8011DDB-3546-4053-B233-3E84120853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8457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ECFC5D-C026-4523-92F6-A9CCC2C544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C0F95FA9-17CE-4318-BF4A-1B0EC21BD51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E3FC1EB-BC1E-4765-BB2D-49F753C6FB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A8E3E8A-E9CA-46F8-B163-AA4778FBF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6D82959-68B8-4730-953C-9E7B7683FD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65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77459490-BD62-4156-B545-F8BBBD54D4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8DB2195C-8182-481F-A3ED-C3C62D658A5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9FCD06D-90FC-4346-80A9-5AE6E5E4B3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D0A7E2B-A0E6-4C2A-9483-924858799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3D54552-BED2-459C-B321-A3E2670C9E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2905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7C306B4-FD30-42F0-BC1F-1E63EA9F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A05D188-7680-466A-A8DD-F07BF8B2BF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863212E3-FC6C-41EB-B02F-ECD2B675D2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1CD22E8-B194-4CDF-B0C3-CC9BDB80D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251A311-C7E2-4D9F-A777-F7D46FB29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9237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1FF1C63-6EE9-4B93-8F1C-DEF58CF0E1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D1108BE5-83D5-445F-A559-4C0372DC12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10AADE3E-95B6-437E-9545-C5C62D6D07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E4FBD30B-B426-4F57-BE67-39296A459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6CFB7CF-C6C2-45BB-9868-4352DF2FBD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0105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78AC6E-39A6-4661-8264-FED510875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F00620C-B008-4A57-BF63-D070CEB167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8FC17FD2-8349-464A-9836-1573BC9D3F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4B39AC2-4D7A-4774-BA88-3C02C9700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3DB4E2A-EB0F-4025-A90D-175287AC7E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4E6AA8D-9AC7-4168-97E0-E52F46C3C5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9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0F0B320-51EF-4FD1-A31B-E2EC562E53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E128F1E-82C9-41DF-82DA-7EDD75A389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375ECD8-7DAF-4475-A964-DB458D63C5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3B288414-0DDE-47C4-94F0-2566E91DB66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8731F376-B725-470F-8A90-F812166C165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5BF0B940-37A3-4A37-AB09-A806FD4899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AF08345-8DE5-49AA-9B52-72E6C9781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F826C9C-21CF-4BAE-8F7D-89771C5049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783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9570407-1340-427B-AF2B-08058F6B5F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91BAD5E-F935-4F8E-B899-6112CDE11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CAA2857F-9DF7-4451-A11B-D016E584E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ACD7317E-0AC6-4402-9C84-0D3CD7E08A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8992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34EB5F96-8060-417C-824D-44AE3A39AF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94E7B31A-A5C9-4458-B8AF-1AA7B69952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61B9663-5E91-40F9-9A2D-EE2092E1C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2285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1F77A9-2D63-4DAF-BF1A-F9B77165E7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51E6043-9155-41EF-9C2B-2E6E40863E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210640B-990B-42C7-987B-3D74A710C1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BE210E1-9B2C-4B09-8355-DB2AE1436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3C93CF8-526A-4F87-9ACD-367A5C7C70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D50C08C-3147-4366-A1A0-6E44B23E8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19689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3FB8CAC-2895-4023-B20F-B7DDBC8AC4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37618069-DAF4-47A6-886F-A2BF0ABA56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4256FE0-67F8-4902-A25B-B37DCD8F6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6C62D267-79BB-4B1D-BEA2-1DFDC214E8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16CEF70C-C4DF-4D16-9FAC-B0206813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D41ED1F-2466-43FF-AB6A-A155CFBA5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7101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8F215913-9FC9-485D-8361-0F8260A0C9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C8E12ABC-BAE4-49DE-B99E-A39A52A6DE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2EBB130-3BC4-4580-B900-2B4396AC44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EFBAB3-A4EB-4695-823E-4E58101B15C8}" type="datetimeFigureOut">
              <a:rPr lang="en-US" smtClean="0"/>
              <a:t>6/10/2021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B3D63C48-F7F0-4803-BF6D-6647B60BBEE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EB4434D-652D-4B95-B7FD-06CDED7AAE7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63036D-DB0C-4F03-9891-A7DBBD49A9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3580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allwhitebackground.com/technology-background.html" TargetMode="Externa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g"/><Relationship Id="rId7" Type="http://schemas.openxmlformats.org/officeDocument/2006/relationships/image" Target="../media/image32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Relationship Id="rId9" Type="http://schemas.openxmlformats.org/officeDocument/2006/relationships/hyperlink" Target="https://pxhere.com/en/photo/269294" TargetMode="Externa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g"/><Relationship Id="rId3" Type="http://schemas.openxmlformats.org/officeDocument/2006/relationships/image" Target="../media/image34.jpg"/><Relationship Id="rId7" Type="http://schemas.openxmlformats.org/officeDocument/2006/relationships/image" Target="../media/image3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g"/><Relationship Id="rId5" Type="http://schemas.openxmlformats.org/officeDocument/2006/relationships/image" Target="../media/image36.jpeg"/><Relationship Id="rId10" Type="http://schemas.openxmlformats.org/officeDocument/2006/relationships/image" Target="../media/image39.jpg"/><Relationship Id="rId4" Type="http://schemas.openxmlformats.org/officeDocument/2006/relationships/image" Target="../media/image35.jpg"/><Relationship Id="rId9" Type="http://schemas.openxmlformats.org/officeDocument/2006/relationships/hyperlink" Target="https://pixabay.com/illustrations/background-abstract-futuristic-1462755/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4.JPG"/><Relationship Id="rId4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ifebysoul.com/2015/09/06/2015-venus-direct-in-leo-what-are-you-going-to-do-about-it/" TargetMode="External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beach-background.html" TargetMode="External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52494869@N05/10134344155" TargetMode="External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Relationship Id="rId5" Type="http://schemas.openxmlformats.org/officeDocument/2006/relationships/hyperlink" Target="http://www.allwhitebackground.com/purple-background-images.html" TargetMode="External"/><Relationship Id="rId4" Type="http://schemas.openxmlformats.org/officeDocument/2006/relationships/image" Target="../media/image48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flickr.com/photos/93922433@N02/38703929614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79698&amp;picture=blue-swish-background" TargetMode="External"/><Relationship Id="rId7" Type="http://schemas.openxmlformats.org/officeDocument/2006/relationships/hyperlink" Target="https://freesvg.org/laurel-branch-with-red-berries-vector-image" TargetMode="External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hyperlink" Target="https://www.aesdes.org/2020/01/22/aesthetic-explorations-2020-fire-aesthetic/" TargetMode="Externa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publicdomainpictures.net/en/view-image.php?image=79698&amp;picture=blue-swish-background" TargetMode="External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llwhitebackground.com/red-background.html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g"/><Relationship Id="rId3" Type="http://schemas.openxmlformats.org/officeDocument/2006/relationships/hyperlink" Target="http://www.allwhitebackground.com/red-background.html" TargetMode="External"/><Relationship Id="rId7" Type="http://schemas.openxmlformats.org/officeDocument/2006/relationships/image" Target="../media/image24.jp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g"/><Relationship Id="rId5" Type="http://schemas.openxmlformats.org/officeDocument/2006/relationships/hyperlink" Target="http://www.allwhitebackground.com/technology-background.html" TargetMode="External"/><Relationship Id="rId4" Type="http://schemas.openxmlformats.org/officeDocument/2006/relationships/image" Target="../media/image22.jpeg"/><Relationship Id="rId9" Type="http://schemas.openxmlformats.org/officeDocument/2006/relationships/image" Target="../media/image26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  <a:extLst>
              <a:ext uri="{837473B0-CC2E-450A-ABE3-18F120FF3D39}">
                <a1611:picAttrSrcUrl xmlns:a1611="http://schemas.microsoft.com/office/drawing/2016/11/main" xmlns="" r:id="rId4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7875EAB-5C7D-4522-BFE7-6346FC7B14E2}"/>
              </a:ext>
            </a:extLst>
          </p:cNvPr>
          <p:cNvSpPr/>
          <p:nvPr/>
        </p:nvSpPr>
        <p:spPr>
          <a:xfrm>
            <a:off x="2517422" y="1332588"/>
            <a:ext cx="7447809" cy="778434"/>
          </a:xfrm>
          <a:prstGeom prst="rect">
            <a:avLst/>
          </a:prstGeom>
          <a:gradFill>
            <a:gsLst>
              <a:gs pos="0">
                <a:srgbClr val="FF0000"/>
              </a:gs>
              <a:gs pos="89000">
                <a:srgbClr val="D5A0B2"/>
              </a:gs>
              <a:gs pos="24000">
                <a:srgbClr val="E36B77"/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76200">
            <a:solidFill>
              <a:schemeClr val="tx1"/>
            </a:solidFill>
          </a:ln>
          <a:effectLst>
            <a:reflection endPos="58000" dir="5400000" sy="-100000" algn="bl" rotWithShape="0"/>
            <a:softEdge rad="787400"/>
          </a:effectLst>
          <a:scene3d>
            <a:camera prst="orthographicFront">
              <a:rot lat="0" lon="600000" rev="0"/>
            </a:camera>
            <a:lightRig rig="threePt" dir="t"/>
          </a:scene3d>
          <a:sp3d extrusionH="44450">
            <a:bevelT w="57150" h="95250"/>
            <a:bevelB w="444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40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মাল্টিমিডিয়া</a:t>
            </a:r>
            <a:r>
              <a:rPr lang="en-US" sz="40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ক্লাসে</a:t>
            </a:r>
            <a:r>
              <a:rPr lang="en-US" sz="40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সবাইকে</a:t>
            </a:r>
            <a:r>
              <a:rPr lang="en-US" sz="40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স্বাগতম</a:t>
            </a:r>
            <a:r>
              <a:rPr lang="en-US" sz="4000" dirty="0">
                <a:solidFill>
                  <a:srgbClr val="FFFF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89327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C740002-C5EB-43FE-B8E9-1980607FAD49}"/>
              </a:ext>
            </a:extLst>
          </p:cNvPr>
          <p:cNvGrpSpPr/>
          <p:nvPr/>
        </p:nvGrpSpPr>
        <p:grpSpPr>
          <a:xfrm>
            <a:off x="0" y="0"/>
            <a:ext cx="2302933" cy="2370666"/>
            <a:chOff x="0" y="0"/>
            <a:chExt cx="2302933" cy="2370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8F9FC40-9D36-4996-8545-2D13E4B171AE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ADFA4D01-5E56-414E-B4BF-85D75359F1C7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54AA133-B670-428E-9118-2A8092C2C790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711CFD7-BC39-4159-942F-251AF5F453E2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CD634CC-75BB-433C-886F-45E2F05C9809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6EE08BC9-3F5A-4102-AA2F-4EA8911BBAC2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9B75C21-EBDF-468A-BE1C-F509D5D1B172}"/>
              </a:ext>
            </a:extLst>
          </p:cNvPr>
          <p:cNvGrpSpPr/>
          <p:nvPr/>
        </p:nvGrpSpPr>
        <p:grpSpPr>
          <a:xfrm flipV="1">
            <a:off x="-1" y="4487334"/>
            <a:ext cx="2302933" cy="2370666"/>
            <a:chOff x="0" y="0"/>
            <a:chExt cx="2302933" cy="23706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A1C88CC-F685-47CF-9EE6-0E46F2B007AB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816352DB-2614-4B9A-AB3C-57AFD3261A3C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0322984D-23BE-4866-A7B2-CA71EE3A4E43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28DB7753-FEC7-4203-8B13-EC518170F304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76F4F252-4E30-4E90-9202-ED7934C9AF52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114B1C84-363E-4A92-8060-08A2692AAEB9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182AE9B-67DE-4CCC-B3FD-1A270D905CC7}"/>
              </a:ext>
            </a:extLst>
          </p:cNvPr>
          <p:cNvGrpSpPr/>
          <p:nvPr/>
        </p:nvGrpSpPr>
        <p:grpSpPr>
          <a:xfrm flipH="1" flipV="1">
            <a:off x="9889067" y="4498622"/>
            <a:ext cx="2302933" cy="2370666"/>
            <a:chOff x="0" y="0"/>
            <a:chExt cx="2302933" cy="2370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8CA22A2C-9F58-4820-B293-5AFF1A977B9F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C5D4ECC5-C4B6-4248-AF7E-D418AE18AC2F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75B8FD5-DCD4-4812-BF68-6E441B9E938E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A48711A1-FA1E-43AE-A058-14D40F7ED962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B1077BC9-94A3-44E7-8222-08027FDAD0D7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B035C57A-06CD-48DE-BB6D-4D046F1C8756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FC9B415-0DE9-424A-9883-F8033416FB2A}"/>
              </a:ext>
            </a:extLst>
          </p:cNvPr>
          <p:cNvGrpSpPr/>
          <p:nvPr/>
        </p:nvGrpSpPr>
        <p:grpSpPr>
          <a:xfrm flipH="1">
            <a:off x="9877778" y="22576"/>
            <a:ext cx="2302933" cy="2370666"/>
            <a:chOff x="0" y="0"/>
            <a:chExt cx="2302933" cy="23706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D1A8EEB0-C7C2-4472-BE5F-F392D46BC41B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F80A4A35-8C15-4C53-ABC8-937BACDE50E9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E19761E-D385-468D-9073-CFBBCACCB864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5C08456B-902B-4BD9-B975-4C1BA1758E91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425C408D-462F-4867-87D5-F3ED48791B63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47B0C8AE-B75F-4156-B420-F1E4443589D0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2CFCA15C-F4FA-4BB2-A6E3-C20B05C2FFA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61" y="991656"/>
            <a:ext cx="3157973" cy="2206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7C024875-038E-4092-AC7C-AD389BBDDF9A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90" t="43854" r="33449"/>
          <a:stretch/>
        </p:blipFill>
        <p:spPr>
          <a:xfrm>
            <a:off x="8568883" y="980368"/>
            <a:ext cx="3157972" cy="2206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xmlns="" id="{0B27110A-DBF3-4AA5-A2FE-4190ABC9EB0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8882" y="4019445"/>
            <a:ext cx="3157972" cy="220637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xmlns="" id="{EB892265-73F3-4EBD-8A71-E6987A2754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2" y="4019445"/>
            <a:ext cx="3157971" cy="22063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xmlns="" id="{7D167854-E4BB-470B-B88E-B1A02DB3B63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041" y="982133"/>
            <a:ext cx="3157972" cy="22046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4" name="Oval 23">
            <a:extLst>
              <a:ext uri="{FF2B5EF4-FFF2-40B4-BE49-F238E27FC236}">
                <a16:creationId xmlns:a16="http://schemas.microsoft.com/office/drawing/2014/main" xmlns="" id="{0D250C5F-F08C-489B-BC8F-750166AD5AC8}"/>
              </a:ext>
            </a:extLst>
          </p:cNvPr>
          <p:cNvSpPr/>
          <p:nvPr/>
        </p:nvSpPr>
        <p:spPr>
          <a:xfrm>
            <a:off x="1360310" y="3330679"/>
            <a:ext cx="1885244" cy="522712"/>
          </a:xfrm>
          <a:prstGeom prst="ellipse">
            <a:avLst/>
          </a:prstGeom>
          <a:solidFill>
            <a:srgbClr val="00B0F0"/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</a:rPr>
              <a:t>ফুসফুসে ক্যান্সার</a:t>
            </a:r>
          </a:p>
        </p:txBody>
      </p:sp>
      <p:sp>
        <p:nvSpPr>
          <p:cNvPr id="46" name="Oval 45">
            <a:extLst>
              <a:ext uri="{FF2B5EF4-FFF2-40B4-BE49-F238E27FC236}">
                <a16:creationId xmlns:a16="http://schemas.microsoft.com/office/drawing/2014/main" xmlns="" id="{DAFB9423-9241-4EAA-8942-82E31D1153AE}"/>
              </a:ext>
            </a:extLst>
          </p:cNvPr>
          <p:cNvSpPr/>
          <p:nvPr/>
        </p:nvSpPr>
        <p:spPr>
          <a:xfrm>
            <a:off x="9228666" y="6245434"/>
            <a:ext cx="1885244" cy="5227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বসন্ত</a:t>
            </a:r>
            <a:endParaRPr lang="en-US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xmlns="" id="{2E1FF061-8AE5-45E1-8372-D04015670C39}"/>
              </a:ext>
            </a:extLst>
          </p:cNvPr>
          <p:cNvSpPr/>
          <p:nvPr/>
        </p:nvSpPr>
        <p:spPr>
          <a:xfrm>
            <a:off x="1362423" y="6250622"/>
            <a:ext cx="1885244" cy="5227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যক্ষা</a:t>
            </a: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xmlns="" id="{D8DDE93B-D473-4BCA-85E6-2168C13AD8E0}"/>
              </a:ext>
            </a:extLst>
          </p:cNvPr>
          <p:cNvSpPr/>
          <p:nvPr/>
        </p:nvSpPr>
        <p:spPr>
          <a:xfrm>
            <a:off x="5323325" y="6267555"/>
            <a:ext cx="1885244" cy="522712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নিউমোনিয়া</a:t>
            </a:r>
            <a:endParaRPr lang="en-US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xmlns="" id="{16974ED2-2354-4E51-8058-EF84BB314A0D}"/>
              </a:ext>
            </a:extLst>
          </p:cNvPr>
          <p:cNvSpPr/>
          <p:nvPr/>
        </p:nvSpPr>
        <p:spPr>
          <a:xfrm>
            <a:off x="5323325" y="3330679"/>
            <a:ext cx="1885244" cy="522712"/>
          </a:xfrm>
          <a:prstGeom prst="ellipse">
            <a:avLst/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করোনা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xmlns="" id="{46690A1B-122D-413B-9234-B13AC7CAA0D6}"/>
              </a:ext>
            </a:extLst>
          </p:cNvPr>
          <p:cNvSpPr/>
          <p:nvPr/>
        </p:nvSpPr>
        <p:spPr>
          <a:xfrm>
            <a:off x="9205246" y="3325563"/>
            <a:ext cx="1885244" cy="522712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ln>
                  <a:solidFill>
                    <a:srgbClr val="002060"/>
                  </a:solidFill>
                </a:ln>
                <a:solidFill>
                  <a:schemeClr val="tx1"/>
                </a:solidFill>
              </a:rPr>
              <a:t>এ্যাজমা</a:t>
            </a:r>
            <a:endParaRPr lang="en-US" dirty="0">
              <a:ln>
                <a:solidFill>
                  <a:srgbClr val="002060"/>
                </a:solidFill>
              </a:ln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F876C08-059D-40E2-8EB1-4C1722BC0D8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6961" y="4019445"/>
            <a:ext cx="3157973" cy="2206377"/>
          </a:xfrm>
          <a:prstGeom prst="rect">
            <a:avLst/>
          </a:prstGeom>
        </p:spPr>
      </p:pic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86DE4B9D-CAB7-46F9-B6A7-D1D76D64DB98}"/>
              </a:ext>
            </a:extLst>
          </p:cNvPr>
          <p:cNvSpPr/>
          <p:nvPr/>
        </p:nvSpPr>
        <p:spPr>
          <a:xfrm>
            <a:off x="4515862" y="135466"/>
            <a:ext cx="3488267" cy="564447"/>
          </a:xfrm>
          <a:prstGeom prst="roundRect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9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ln>
                  <a:solidFill>
                    <a:srgbClr val="FFFF00"/>
                  </a:solidFill>
                </a:ln>
                <a:latin typeface="SutonnyOMJ" panose="01010600010101010101" pitchFamily="2" charset="0"/>
                <a:cs typeface="SutonnyOMJ" panose="01010600010101010101" pitchFamily="2" charset="0"/>
              </a:rPr>
              <a:t>বায়ুদূষণ</a:t>
            </a:r>
            <a:r>
              <a:rPr lang="en-US" sz="3200" dirty="0">
                <a:ln>
                  <a:solidFill>
                    <a:srgbClr val="FFFF00"/>
                  </a:solidFill>
                </a:ln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latin typeface="SutonnyOMJ" panose="01010600010101010101" pitchFamily="2" charset="0"/>
                <a:cs typeface="SutonnyOMJ" panose="01010600010101010101" pitchFamily="2" charset="0"/>
              </a:rPr>
              <a:t>জনিত</a:t>
            </a:r>
            <a:r>
              <a:rPr lang="en-US" sz="3200" dirty="0">
                <a:ln>
                  <a:solidFill>
                    <a:srgbClr val="FFFF00"/>
                  </a:solidFill>
                </a:ln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dirty="0" err="1">
                <a:ln>
                  <a:solidFill>
                    <a:srgbClr val="FFFF00"/>
                  </a:solidFill>
                </a:ln>
                <a:latin typeface="SutonnyOMJ" panose="01010600010101010101" pitchFamily="2" charset="0"/>
                <a:cs typeface="SutonnyOMJ" panose="01010600010101010101" pitchFamily="2" charset="0"/>
              </a:rPr>
              <a:t>রোগ</a:t>
            </a:r>
            <a:endParaRPr lang="en-US" sz="3200" dirty="0">
              <a:ln>
                <a:solidFill>
                  <a:srgbClr val="FFFF00"/>
                </a:solidFill>
              </a:ln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1169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ABB7170C-B614-448C-B3E9-9445E5F2D57D}"/>
              </a:ext>
            </a:extLst>
          </p:cNvPr>
          <p:cNvPicPr>
            <a:picLocks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318" b="10180"/>
          <a:stretch/>
        </p:blipFill>
        <p:spPr>
          <a:xfrm>
            <a:off x="520006" y="861217"/>
            <a:ext cx="3395542" cy="2286000"/>
          </a:xfrm>
          <a:prstGeom prst="rect">
            <a:avLst/>
          </a:prstGeom>
        </p:spPr>
      </p:pic>
      <p:pic>
        <p:nvPicPr>
          <p:cNvPr id="53" name="Picture 52">
            <a:extLst>
              <a:ext uri="{FF2B5EF4-FFF2-40B4-BE49-F238E27FC236}">
                <a16:creationId xmlns:a16="http://schemas.microsoft.com/office/drawing/2014/main" xmlns="" id="{C4F2BF65-8754-41E6-ABF4-D47BCBFB5AA8}"/>
              </a:ext>
            </a:extLst>
          </p:cNvPr>
          <p:cNvPicPr>
            <a:picLocks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0027"/>
          <a:stretch/>
        </p:blipFill>
        <p:spPr>
          <a:xfrm>
            <a:off x="520006" y="3960999"/>
            <a:ext cx="3395542" cy="207715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BC22D1F1-D662-4F19-BDDB-6BC01227799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3410" y="905933"/>
            <a:ext cx="3513660" cy="2270617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C740002-C5EB-43FE-B8E9-1980607FAD49}"/>
              </a:ext>
            </a:extLst>
          </p:cNvPr>
          <p:cNvGrpSpPr/>
          <p:nvPr/>
        </p:nvGrpSpPr>
        <p:grpSpPr>
          <a:xfrm>
            <a:off x="0" y="0"/>
            <a:ext cx="2302933" cy="2370666"/>
            <a:chOff x="0" y="0"/>
            <a:chExt cx="2302933" cy="2370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8F9FC40-9D36-4996-8545-2D13E4B171AE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ADFA4D01-5E56-414E-B4BF-85D75359F1C7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54AA133-B670-428E-9118-2A8092C2C790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711CFD7-BC39-4159-942F-251AF5F453E2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CD634CC-75BB-433C-886F-45E2F05C9809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6EE08BC9-3F5A-4102-AA2F-4EA8911BBAC2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9B75C21-EBDF-468A-BE1C-F509D5D1B172}"/>
              </a:ext>
            </a:extLst>
          </p:cNvPr>
          <p:cNvGrpSpPr/>
          <p:nvPr/>
        </p:nvGrpSpPr>
        <p:grpSpPr>
          <a:xfrm flipV="1">
            <a:off x="-1" y="4487334"/>
            <a:ext cx="2302933" cy="2370666"/>
            <a:chOff x="0" y="0"/>
            <a:chExt cx="2302933" cy="23706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A1C88CC-F685-47CF-9EE6-0E46F2B007AB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816352DB-2614-4B9A-AB3C-57AFD3261A3C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0322984D-23BE-4866-A7B2-CA71EE3A4E43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28DB7753-FEC7-4203-8B13-EC518170F304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76F4F252-4E30-4E90-9202-ED7934C9AF52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114B1C84-363E-4A92-8060-08A2692AAEB9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182AE9B-67DE-4CCC-B3FD-1A270D905CC7}"/>
              </a:ext>
            </a:extLst>
          </p:cNvPr>
          <p:cNvGrpSpPr/>
          <p:nvPr/>
        </p:nvGrpSpPr>
        <p:grpSpPr>
          <a:xfrm flipH="1" flipV="1">
            <a:off x="9889067" y="4498622"/>
            <a:ext cx="2302933" cy="2370666"/>
            <a:chOff x="0" y="0"/>
            <a:chExt cx="2302933" cy="2370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8CA22A2C-9F58-4820-B293-5AFF1A977B9F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C5D4ECC5-C4B6-4248-AF7E-D418AE18AC2F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75B8FD5-DCD4-4812-BF68-6E441B9E938E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A48711A1-FA1E-43AE-A058-14D40F7ED962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B1077BC9-94A3-44E7-8222-08027FDAD0D7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B035C57A-06CD-48DE-BB6D-4D046F1C8756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FC9B415-0DE9-424A-9883-F8033416FB2A}"/>
              </a:ext>
            </a:extLst>
          </p:cNvPr>
          <p:cNvGrpSpPr/>
          <p:nvPr/>
        </p:nvGrpSpPr>
        <p:grpSpPr>
          <a:xfrm flipH="1">
            <a:off x="9877778" y="22576"/>
            <a:ext cx="2302933" cy="2370666"/>
            <a:chOff x="0" y="0"/>
            <a:chExt cx="2302933" cy="23706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D1A8EEB0-C7C2-4472-BE5F-F392D46BC41B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F80A4A35-8C15-4C53-ABC8-937BACDE50E9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E19761E-D385-468D-9073-CFBBCACCB864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5C08456B-902B-4BD9-B975-4C1BA1758E91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425C408D-462F-4867-87D5-F3ED48791B63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47B0C8AE-B75F-4156-B420-F1E4443589D0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471F198-1EAF-4104-BB3E-43C9F3BD77B4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2665" y="890550"/>
            <a:ext cx="3474720" cy="2286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91DACCF4-0195-47E3-8DCC-7CC67E0CC9F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719" y="3909058"/>
            <a:ext cx="3478666" cy="211946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7" name="Scroll: Horizontal 46">
            <a:extLst>
              <a:ext uri="{FF2B5EF4-FFF2-40B4-BE49-F238E27FC236}">
                <a16:creationId xmlns:a16="http://schemas.microsoft.com/office/drawing/2014/main" xmlns="" id="{2D2B2793-F7CD-4D3A-A30E-B12014BB5E20}"/>
              </a:ext>
            </a:extLst>
          </p:cNvPr>
          <p:cNvSpPr/>
          <p:nvPr/>
        </p:nvSpPr>
        <p:spPr>
          <a:xfrm>
            <a:off x="4541305" y="90309"/>
            <a:ext cx="3597979" cy="687349"/>
          </a:xfrm>
          <a:prstGeom prst="horizontalScroll">
            <a:avLst/>
          </a:prstGeom>
          <a:blipFill dpi="0"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9"/>
                </a:ext>
              </a:extLst>
            </a:blip>
            <a:srcRect/>
            <a:stretch>
              <a:fillRect/>
            </a:stretch>
          </a:blipFill>
          <a:effectLst>
            <a:reflection blurRad="6350" stA="52000" endA="300" endPos="3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পানি দূষণের কারণ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73F3E46B-7C53-48E0-B377-F11C1B0F2099}"/>
              </a:ext>
            </a:extLst>
          </p:cNvPr>
          <p:cNvSpPr/>
          <p:nvPr/>
        </p:nvSpPr>
        <p:spPr>
          <a:xfrm>
            <a:off x="8742114" y="3283794"/>
            <a:ext cx="2682242" cy="569960"/>
          </a:xfrm>
          <a:prstGeom prst="roundRect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কলকারখানার</a:t>
            </a:r>
            <a:r>
              <a:rPr lang="en-US" dirty="0"/>
              <a:t> </a:t>
            </a:r>
            <a:r>
              <a:rPr lang="en-US" dirty="0" err="1"/>
              <a:t>বর্জ্য</a:t>
            </a:r>
            <a:r>
              <a:rPr lang="en-US" dirty="0"/>
              <a:t> </a:t>
            </a:r>
            <a:r>
              <a:rPr lang="en-US" dirty="0" err="1"/>
              <a:t>পদার্থ</a:t>
            </a:r>
            <a:endParaRPr lang="en-US" dirty="0"/>
          </a:p>
        </p:txBody>
      </p:sp>
      <p:sp>
        <p:nvSpPr>
          <p:cNvPr id="49" name="Rectangle: Rounded Corners 48">
            <a:extLst>
              <a:ext uri="{FF2B5EF4-FFF2-40B4-BE49-F238E27FC236}">
                <a16:creationId xmlns:a16="http://schemas.microsoft.com/office/drawing/2014/main" xmlns="" id="{BD30B4E2-4622-4D70-8A85-616138D4582E}"/>
              </a:ext>
            </a:extLst>
          </p:cNvPr>
          <p:cNvSpPr/>
          <p:nvPr/>
        </p:nvSpPr>
        <p:spPr>
          <a:xfrm>
            <a:off x="8751144" y="6063686"/>
            <a:ext cx="2682242" cy="569960"/>
          </a:xfrm>
          <a:prstGeom prst="roundRect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লঞ্চ-স্টিমারের</a:t>
            </a:r>
            <a:r>
              <a:rPr lang="en-US" dirty="0"/>
              <a:t> </a:t>
            </a:r>
            <a:r>
              <a:rPr lang="en-US" dirty="0" err="1"/>
              <a:t>বর্জ্য</a:t>
            </a:r>
            <a:endParaRPr lang="en-US" dirty="0"/>
          </a:p>
        </p:txBody>
      </p:sp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67B6F810-2D62-47B6-A2A7-22A22C514D3D}"/>
              </a:ext>
            </a:extLst>
          </p:cNvPr>
          <p:cNvSpPr/>
          <p:nvPr/>
        </p:nvSpPr>
        <p:spPr>
          <a:xfrm>
            <a:off x="654757" y="6105890"/>
            <a:ext cx="3104443" cy="569960"/>
          </a:xfrm>
          <a:prstGeom prst="roundRect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অধিক</a:t>
            </a:r>
            <a:r>
              <a:rPr lang="en-US" dirty="0"/>
              <a:t> </a:t>
            </a:r>
            <a:r>
              <a:rPr lang="en-US" dirty="0" err="1"/>
              <a:t>কীটনাশকের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endParaRPr lang="en-US" dirty="0"/>
          </a:p>
        </p:txBody>
      </p:sp>
      <p:sp>
        <p:nvSpPr>
          <p:cNvPr id="54" name="Rectangle: Rounded Corners 53">
            <a:extLst>
              <a:ext uri="{FF2B5EF4-FFF2-40B4-BE49-F238E27FC236}">
                <a16:creationId xmlns:a16="http://schemas.microsoft.com/office/drawing/2014/main" xmlns="" id="{269DC05B-C4A6-4ED3-B4A4-BB8085F087B1}"/>
              </a:ext>
            </a:extLst>
          </p:cNvPr>
          <p:cNvSpPr/>
          <p:nvPr/>
        </p:nvSpPr>
        <p:spPr>
          <a:xfrm>
            <a:off x="4888089" y="3283794"/>
            <a:ext cx="2415822" cy="569960"/>
          </a:xfrm>
          <a:prstGeom prst="roundRect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নদীভাঙন</a:t>
            </a:r>
            <a:endParaRPr lang="en-US" dirty="0"/>
          </a:p>
        </p:txBody>
      </p:sp>
      <p:sp>
        <p:nvSpPr>
          <p:cNvPr id="55" name="Rectangle: Rounded Corners 54">
            <a:extLst>
              <a:ext uri="{FF2B5EF4-FFF2-40B4-BE49-F238E27FC236}">
                <a16:creationId xmlns:a16="http://schemas.microsoft.com/office/drawing/2014/main" xmlns="" id="{C4885C7C-B65E-4EDA-8860-74337B1014F3}"/>
              </a:ext>
            </a:extLst>
          </p:cNvPr>
          <p:cNvSpPr/>
          <p:nvPr/>
        </p:nvSpPr>
        <p:spPr>
          <a:xfrm>
            <a:off x="654757" y="3283793"/>
            <a:ext cx="3104443" cy="502225"/>
          </a:xfrm>
          <a:prstGeom prst="roundRect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পানিতে</a:t>
            </a:r>
            <a:r>
              <a:rPr lang="en-US" sz="1600" dirty="0"/>
              <a:t> </a:t>
            </a:r>
            <a:r>
              <a:rPr lang="en-US" sz="1600" dirty="0" err="1"/>
              <a:t>গোসল</a:t>
            </a:r>
            <a:r>
              <a:rPr lang="en-US" sz="1600" dirty="0"/>
              <a:t> ও </a:t>
            </a:r>
            <a:r>
              <a:rPr lang="en-US" sz="1600" dirty="0" err="1"/>
              <a:t>কাপড়</a:t>
            </a:r>
            <a:r>
              <a:rPr lang="en-US" sz="1600" dirty="0"/>
              <a:t> </a:t>
            </a:r>
            <a:r>
              <a:rPr lang="en-US" sz="1600" dirty="0" err="1"/>
              <a:t>ধোয়া</a:t>
            </a:r>
            <a:endParaRPr lang="en-US" sz="1600" dirty="0"/>
          </a:p>
        </p:txBody>
      </p:sp>
      <p:pic>
        <p:nvPicPr>
          <p:cNvPr id="57" name="Picture 56">
            <a:extLst>
              <a:ext uri="{FF2B5EF4-FFF2-40B4-BE49-F238E27FC236}">
                <a16:creationId xmlns:a16="http://schemas.microsoft.com/office/drawing/2014/main" xmlns="" id="{772B090F-8950-4D93-8FA4-56520C6282EB}"/>
              </a:ext>
            </a:extLst>
          </p:cNvPr>
          <p:cNvPicPr>
            <a:picLocks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18"/>
          <a:stretch/>
        </p:blipFill>
        <p:spPr>
          <a:xfrm>
            <a:off x="4273411" y="3909058"/>
            <a:ext cx="3513659" cy="2119468"/>
          </a:xfrm>
          <a:prstGeom prst="rect">
            <a:avLst/>
          </a:prstGeom>
        </p:spPr>
      </p:pic>
      <p:sp>
        <p:nvSpPr>
          <p:cNvPr id="59" name="Rectangle: Rounded Corners 58">
            <a:extLst>
              <a:ext uri="{FF2B5EF4-FFF2-40B4-BE49-F238E27FC236}">
                <a16:creationId xmlns:a16="http://schemas.microsoft.com/office/drawing/2014/main" xmlns="" id="{78DF579A-7814-484C-B597-682C0CC68596}"/>
              </a:ext>
            </a:extLst>
          </p:cNvPr>
          <p:cNvSpPr/>
          <p:nvPr/>
        </p:nvSpPr>
        <p:spPr>
          <a:xfrm>
            <a:off x="4404929" y="6105890"/>
            <a:ext cx="3104443" cy="569960"/>
          </a:xfrm>
          <a:prstGeom prst="roundRect">
            <a:avLst/>
          </a:prstGeom>
          <a:gradFill flip="none" rotWithShape="1">
            <a:gsLst>
              <a:gs pos="0">
                <a:srgbClr val="FF33CC">
                  <a:shade val="30000"/>
                  <a:satMod val="115000"/>
                </a:srgbClr>
              </a:gs>
              <a:gs pos="50000">
                <a:srgbClr val="FF33CC">
                  <a:shade val="67500"/>
                  <a:satMod val="115000"/>
                </a:srgbClr>
              </a:gs>
              <a:gs pos="100000">
                <a:srgbClr val="FF33CC">
                  <a:shade val="100000"/>
                  <a:satMod val="115000"/>
                </a:srgbClr>
              </a:gs>
            </a:gsLst>
            <a:path path="circle">
              <a:fillToRect r="100000" b="100000"/>
            </a:path>
            <a:tileRect l="-100000" t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পানির</a:t>
            </a:r>
            <a:r>
              <a:rPr lang="en-US" dirty="0"/>
              <a:t> </a:t>
            </a:r>
            <a:r>
              <a:rPr lang="en-US" dirty="0" err="1"/>
              <a:t>ওপর</a:t>
            </a:r>
            <a:r>
              <a:rPr lang="en-US" dirty="0"/>
              <a:t> </a:t>
            </a:r>
            <a:r>
              <a:rPr lang="en-US" dirty="0" err="1"/>
              <a:t>শৌচাগার</a:t>
            </a:r>
            <a:r>
              <a:rPr lang="en-US" dirty="0"/>
              <a:t> </a:t>
            </a:r>
            <a:r>
              <a:rPr lang="en-US" dirty="0" err="1"/>
              <a:t>নির্মাণ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4435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2" grpId="0" animBg="1"/>
      <p:bldP spid="49" grpId="0" animBg="1"/>
      <p:bldP spid="52" grpId="0" animBg="1"/>
      <p:bldP spid="54" grpId="0" animBg="1"/>
      <p:bldP spid="55" grpId="0" animBg="1"/>
      <p:bldP spid="5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03AB6A4-FABA-4D15-B084-31760BCD69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577" y="844952"/>
            <a:ext cx="12191999" cy="6013048"/>
          </a:xfrm>
          <a:prstGeom prst="rect">
            <a:avLst/>
          </a:prstGeom>
        </p:spPr>
      </p:pic>
      <p:sp>
        <p:nvSpPr>
          <p:cNvPr id="3" name="Oval 2">
            <a:extLst>
              <a:ext uri="{FF2B5EF4-FFF2-40B4-BE49-F238E27FC236}">
                <a16:creationId xmlns:a16="http://schemas.microsoft.com/office/drawing/2014/main" xmlns="" id="{3DAF7A7B-BF62-4376-B114-8DF791418210}"/>
              </a:ext>
            </a:extLst>
          </p:cNvPr>
          <p:cNvSpPr/>
          <p:nvPr/>
        </p:nvSpPr>
        <p:spPr>
          <a:xfrm>
            <a:off x="3611301" y="110458"/>
            <a:ext cx="4701037" cy="5724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FF00"/>
                </a:solidFill>
              </a:rPr>
              <a:t>পানি দূষণের </a:t>
            </a:r>
            <a:r>
              <a:rPr lang="en-US" sz="2400" dirty="0" err="1">
                <a:solidFill>
                  <a:srgbClr val="FFFF00"/>
                </a:solidFill>
              </a:rPr>
              <a:t>ফলাফল</a:t>
            </a:r>
            <a:endParaRPr lang="en-US" sz="24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293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581A6663-C6FA-4E3A-86BF-A9C3C746E9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0934" y="0"/>
            <a:ext cx="12462934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BB0012C4-E216-4A0E-847D-EF987F13767E}"/>
              </a:ext>
            </a:extLst>
          </p:cNvPr>
          <p:cNvSpPr/>
          <p:nvPr/>
        </p:nvSpPr>
        <p:spPr>
          <a:xfrm>
            <a:off x="3385043" y="172252"/>
            <a:ext cx="4618298" cy="65475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 w="57150"/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33CC"/>
                </a:solidFill>
              </a:rPr>
              <a:t>পাঠ্যবইয়ের</a:t>
            </a:r>
            <a:r>
              <a:rPr lang="en-US" sz="2800" dirty="0">
                <a:solidFill>
                  <a:srgbClr val="FF33CC"/>
                </a:solidFill>
              </a:rPr>
              <a:t> </a:t>
            </a:r>
            <a:r>
              <a:rPr lang="en-US" sz="2800" dirty="0" err="1">
                <a:solidFill>
                  <a:srgbClr val="FF33CC"/>
                </a:solidFill>
              </a:rPr>
              <a:t>সাথে</a:t>
            </a:r>
            <a:r>
              <a:rPr lang="en-US" sz="2800" dirty="0">
                <a:solidFill>
                  <a:srgbClr val="FF33CC"/>
                </a:solidFill>
              </a:rPr>
              <a:t> </a:t>
            </a:r>
            <a:r>
              <a:rPr lang="en-US" sz="2800" dirty="0" err="1">
                <a:solidFill>
                  <a:srgbClr val="FF33CC"/>
                </a:solidFill>
              </a:rPr>
              <a:t>সংযোগ</a:t>
            </a:r>
            <a:endParaRPr lang="en-US" sz="2800" dirty="0">
              <a:solidFill>
                <a:srgbClr val="FF33CC"/>
              </a:solidFill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xmlns="" id="{33AE0202-D621-4D5F-BE30-554A802254A1}"/>
              </a:ext>
            </a:extLst>
          </p:cNvPr>
          <p:cNvGrpSpPr/>
          <p:nvPr/>
        </p:nvGrpSpPr>
        <p:grpSpPr>
          <a:xfrm>
            <a:off x="2006084" y="1308753"/>
            <a:ext cx="5675710" cy="4659932"/>
            <a:chOff x="647934" y="1649920"/>
            <a:chExt cx="5676580" cy="450154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4E74B3A7-88B0-4A15-8363-4E3A3E56BF56}"/>
                </a:ext>
              </a:extLst>
            </p:cNvPr>
            <p:cNvGrpSpPr/>
            <p:nvPr/>
          </p:nvGrpSpPr>
          <p:grpSpPr>
            <a:xfrm>
              <a:off x="647934" y="1649920"/>
              <a:ext cx="5676580" cy="4501544"/>
              <a:chOff x="603689" y="1450818"/>
              <a:chExt cx="5676580" cy="4501544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xmlns="" id="{8BE65CF2-F270-44C5-98E1-E83F449CDE1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03689" y="1450818"/>
                <a:ext cx="2753105" cy="4498259"/>
              </a:xfrm>
              <a:prstGeom prst="rect">
                <a:avLst/>
              </a:prstGeom>
            </p:spPr>
          </p:pic>
          <p:pic>
            <p:nvPicPr>
              <p:cNvPr id="10" name="Picture 9">
                <a:extLst>
                  <a:ext uri="{FF2B5EF4-FFF2-40B4-BE49-F238E27FC236}">
                    <a16:creationId xmlns:a16="http://schemas.microsoft.com/office/drawing/2014/main" xmlns="" id="{113E155C-8F13-406A-98C6-276F782184A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340496" y="1454103"/>
                <a:ext cx="2939773" cy="4498259"/>
              </a:xfrm>
              <a:prstGeom prst="rect">
                <a:avLst/>
              </a:prstGeom>
            </p:spPr>
          </p:pic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xmlns="" id="{BF45A1F3-7B57-4C79-919D-E67784244C87}"/>
                </a:ext>
              </a:extLst>
            </p:cNvPr>
            <p:cNvSpPr/>
            <p:nvPr/>
          </p:nvSpPr>
          <p:spPr>
            <a:xfrm rot="458998">
              <a:off x="1460090" y="2514600"/>
              <a:ext cx="1725561" cy="2426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 err="1">
                  <a:solidFill>
                    <a:schemeClr val="tx1"/>
                  </a:solidFill>
                </a:rPr>
                <a:t>তোমাদের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বিজ্ঞান</a:t>
              </a:r>
              <a:r>
                <a:rPr lang="en-US" sz="2800" dirty="0">
                  <a:solidFill>
                    <a:schemeClr val="tx1"/>
                  </a:solidFill>
                </a:rPr>
                <a:t>  </a:t>
              </a:r>
              <a:r>
                <a:rPr lang="en-US" sz="2800" dirty="0" err="1">
                  <a:solidFill>
                    <a:schemeClr val="tx1"/>
                  </a:solidFill>
                </a:rPr>
                <a:t>বইয়ের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xmlns="" id="{334F8429-3E01-4701-8302-E68D5F8AFBC9}"/>
                </a:ext>
              </a:extLst>
            </p:cNvPr>
            <p:cNvSpPr/>
            <p:nvPr/>
          </p:nvSpPr>
          <p:spPr>
            <a:xfrm>
              <a:off x="3598606" y="2514600"/>
              <a:ext cx="1740310" cy="2426110"/>
            </a:xfrm>
            <a:prstGeom prst="rect">
              <a:avLst/>
            </a:prstGeom>
            <a:no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১১ </a:t>
              </a:r>
              <a:r>
                <a:rPr lang="en-US" sz="2800" dirty="0" err="1">
                  <a:solidFill>
                    <a:schemeClr val="tx1"/>
                  </a:solidFill>
                </a:rPr>
                <a:t>নম্বর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পৃষ্ঠা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বের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  <a:r>
                <a:rPr lang="en-US" sz="2800" dirty="0" err="1">
                  <a:solidFill>
                    <a:schemeClr val="tx1"/>
                  </a:solidFill>
                </a:rPr>
                <a:t>কর</a:t>
              </a:r>
              <a:r>
                <a:rPr lang="en-US" sz="2800" dirty="0">
                  <a:solidFill>
                    <a:schemeClr val="tx1"/>
                  </a:solidFill>
                </a:rPr>
                <a:t> </a:t>
              </a: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AD4E1B8E-75F9-47DF-B3A2-8E6E3EA8B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3436" y="827008"/>
            <a:ext cx="4160274" cy="54580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10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C5F6A1FB-2D93-4FDD-A8CB-CBE87AFB232D}"/>
              </a:ext>
            </a:extLst>
          </p:cNvPr>
          <p:cNvSpPr/>
          <p:nvPr/>
        </p:nvSpPr>
        <p:spPr>
          <a:xfrm>
            <a:off x="5240186" y="616974"/>
            <a:ext cx="2693615" cy="778933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chemeClr val="tx1"/>
                </a:solidFill>
              </a:rPr>
              <a:t>দলীয়</a:t>
            </a:r>
            <a:r>
              <a:rPr lang="en-US" sz="3600" dirty="0">
                <a:solidFill>
                  <a:schemeClr val="tx1"/>
                </a:solidFill>
              </a:rPr>
              <a:t> </a:t>
            </a:r>
            <a:r>
              <a:rPr lang="en-US" sz="3600" dirty="0" err="1">
                <a:solidFill>
                  <a:schemeClr val="tx1"/>
                </a:solidFill>
              </a:rPr>
              <a:t>কাজ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xmlns="" id="{8A11C550-79D1-4C71-9BFF-7BE02D2BD357}"/>
              </a:ext>
            </a:extLst>
          </p:cNvPr>
          <p:cNvSpPr/>
          <p:nvPr/>
        </p:nvSpPr>
        <p:spPr>
          <a:xfrm>
            <a:off x="2299346" y="1794933"/>
            <a:ext cx="9155288" cy="1989802"/>
          </a:xfrm>
          <a:prstGeom prst="roundRect">
            <a:avLst>
              <a:gd name="adj" fmla="val 50000"/>
            </a:avLst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000" dirty="0">
              <a:solidFill>
                <a:srgbClr val="FF0066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296385D8-03CB-4AA4-8FFA-BB4075565525}"/>
              </a:ext>
            </a:extLst>
          </p:cNvPr>
          <p:cNvSpPr txBox="1"/>
          <p:nvPr/>
        </p:nvSpPr>
        <p:spPr>
          <a:xfrm>
            <a:off x="2687381" y="1999631"/>
            <a:ext cx="8379218" cy="1785104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১নং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দল-পরিবেশ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দূষণের কারণ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উল্লেখ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8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pPr algn="ctr"/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২নং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দল-পরিবেশ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দূষণের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উৎসসমূহ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চিহ্নিত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400" dirty="0" err="1">
                <a:latin typeface="SutonnyOMJ" panose="01010600010101010101" pitchFamily="2" charset="0"/>
                <a:cs typeface="SutonnyOMJ" panose="01010600010101010101" pitchFamily="2" charset="0"/>
              </a:rPr>
              <a:t>কর</a:t>
            </a:r>
            <a:r>
              <a:rPr lang="en-US" sz="4400" dirty="0"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49570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Alternate Process 1"/>
          <p:cNvSpPr/>
          <p:nvPr/>
        </p:nvSpPr>
        <p:spPr>
          <a:xfrm>
            <a:off x="4114800" y="268406"/>
            <a:ext cx="4000500" cy="1026994"/>
          </a:xfrm>
          <a:prstGeom prst="flowChartAlternateProcess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7200" dirty="0">
                <a:solidFill>
                  <a:schemeClr val="accent1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7200" dirty="0">
              <a:solidFill>
                <a:schemeClr val="accent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69043" y="1600200"/>
            <a:ext cx="10208871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।  নিচের কোন কারণে বায়ু দূষিত হয়?   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            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নদীর পানি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     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কীটনাশকের ব্যবহার । </a:t>
            </a:r>
          </a:p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গ)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ইটের ভাটায় ইট পোড়ানো।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ঘ)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  রাসায়নিক সার ব্যব।</a:t>
            </a:r>
          </a:p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744157" y="3047461"/>
            <a:ext cx="45961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b="1" dirty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ইটের ভাটায় ইট পোড়ানো।</a:t>
            </a:r>
            <a:endParaRPr lang="en-US" sz="28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94926" y="3663725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পানি দূষণের উৎস কোনটি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69043" y="4316800"/>
            <a:ext cx="1072973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ক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জলাশয়ের উপর কাঁচা পায়খানা।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খ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অতিরিক্ত যানবাহন চালানো। গ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ইটের ভাটায়  ইট পোড়ানো।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                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ঘনবসতি।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28800" y="5635487"/>
            <a:ext cx="69679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উওরঃক</a:t>
            </a:r>
            <a:r>
              <a:rPr lang="en-US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BD" sz="28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জলাশয়ের উপর কাঁচা পায়খানা।</a:t>
            </a:r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2051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  <p:bldP spid="6" grpId="0"/>
      <p:bldP spid="7" grpId="0"/>
      <p:bldP spid="9" grpId="0"/>
      <p:bldP spid="1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B48DE5D-4DCA-463D-842A-B4CCFC53D1D5}"/>
              </a:ext>
            </a:extLst>
          </p:cNvPr>
          <p:cNvSpPr/>
          <p:nvPr/>
        </p:nvSpPr>
        <p:spPr>
          <a:xfrm>
            <a:off x="5873079" y="1641892"/>
            <a:ext cx="2291645" cy="68862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6200">
            <a:solidFill>
              <a:schemeClr val="tx1"/>
            </a:solidFill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33CC"/>
                </a:solidFill>
              </a:rPr>
              <a:t>বাড়ির</a:t>
            </a:r>
            <a:r>
              <a:rPr lang="en-US" sz="2800" dirty="0">
                <a:solidFill>
                  <a:srgbClr val="FF33CC"/>
                </a:solidFill>
              </a:rPr>
              <a:t> </a:t>
            </a:r>
            <a:r>
              <a:rPr lang="en-US" sz="2800" dirty="0" err="1">
                <a:solidFill>
                  <a:srgbClr val="FF33CC"/>
                </a:solidFill>
              </a:rPr>
              <a:t>কাজ</a:t>
            </a:r>
            <a:endParaRPr lang="en-US" sz="2800" dirty="0">
              <a:solidFill>
                <a:srgbClr val="FF33CC"/>
              </a:solidFill>
            </a:endParaRPr>
          </a:p>
        </p:txBody>
      </p:sp>
      <p:sp>
        <p:nvSpPr>
          <p:cNvPr id="5" name="Scroll: Horizontal 4">
            <a:extLst>
              <a:ext uri="{FF2B5EF4-FFF2-40B4-BE49-F238E27FC236}">
                <a16:creationId xmlns:a16="http://schemas.microsoft.com/office/drawing/2014/main" xmlns="" id="{3208045A-3C4A-4939-AFCD-D1B9DBB51A6F}"/>
              </a:ext>
            </a:extLst>
          </p:cNvPr>
          <p:cNvSpPr/>
          <p:nvPr/>
        </p:nvSpPr>
        <p:spPr>
          <a:xfrm>
            <a:off x="3916885" y="2916821"/>
            <a:ext cx="5602147" cy="2668608"/>
          </a:xfrm>
          <a:prstGeom prst="horizontalScroll">
            <a:avLst/>
          </a:prstGeom>
          <a:noFill/>
          <a:ln w="76200">
            <a:solidFill>
              <a:schemeClr val="tx1"/>
            </a:solidFill>
          </a:ln>
          <a:scene3d>
            <a:camera prst="orthographicFront">
              <a:rot lat="600000" lon="600000" rev="0"/>
            </a:camera>
            <a:lightRig rig="threePt" dir="t"/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002060"/>
                </a:solidFill>
              </a:rPr>
              <a:t>পানি </a:t>
            </a:r>
            <a:r>
              <a:rPr lang="en-US" sz="2800" dirty="0" err="1">
                <a:solidFill>
                  <a:srgbClr val="002060"/>
                </a:solidFill>
              </a:rPr>
              <a:t>দূষণ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জনিত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রোগের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তালিকা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তৈরি</a:t>
            </a:r>
            <a:r>
              <a:rPr lang="en-US" sz="2800" dirty="0">
                <a:solidFill>
                  <a:srgbClr val="002060"/>
                </a:solidFill>
              </a:rPr>
              <a:t> </a:t>
            </a:r>
            <a:r>
              <a:rPr lang="en-US" sz="2800" dirty="0" err="1">
                <a:solidFill>
                  <a:srgbClr val="002060"/>
                </a:solidFill>
              </a:rPr>
              <a:t>কর</a:t>
            </a:r>
            <a:r>
              <a:rPr lang="en-US" sz="2800" dirty="0">
                <a:solidFill>
                  <a:srgbClr val="00206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496137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4B43857-DCBE-4282-8EC5-4E36C31934A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697DA27D-1CAF-4547-AF10-2B03E728A930}"/>
              </a:ext>
            </a:extLst>
          </p:cNvPr>
          <p:cNvSpPr/>
          <p:nvPr/>
        </p:nvSpPr>
        <p:spPr>
          <a:xfrm>
            <a:off x="4323644" y="463592"/>
            <a:ext cx="3410103" cy="1478097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FF0066">
                  <a:tint val="66000"/>
                  <a:satMod val="160000"/>
                </a:srgbClr>
              </a:gs>
              <a:gs pos="50000">
                <a:srgbClr val="FF0066">
                  <a:tint val="44500"/>
                  <a:satMod val="160000"/>
                </a:srgbClr>
              </a:gs>
              <a:gs pos="100000">
                <a:srgbClr val="FF0066">
                  <a:tint val="23500"/>
                  <a:satMod val="160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C809E82E-8F87-419D-A1A9-BBE88176DA66}"/>
              </a:ext>
            </a:extLst>
          </p:cNvPr>
          <p:cNvSpPr txBox="1"/>
          <p:nvPr/>
        </p:nvSpPr>
        <p:spPr>
          <a:xfrm>
            <a:off x="4657775" y="463592"/>
            <a:ext cx="3075972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600" dirty="0"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  <a:ext uri="{837473B0-CC2E-450A-ABE3-18F120FF3D39}">
                        <a1611:picAttrSrcUrl xmlns:a1611="http://schemas.microsoft.com/office/drawing/2016/11/main" xmlns="" r:id="rId5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utonnyOMJ" panose="01010600010101010101" pitchFamily="2" charset="0"/>
                <a:cs typeface="SutonnyOMJ" panose="01010600010101010101" pitchFamily="2" charset="0"/>
              </a:rPr>
              <a:t>ধন্যবাদ</a:t>
            </a:r>
          </a:p>
        </p:txBody>
      </p:sp>
    </p:spTree>
    <p:extLst>
      <p:ext uri="{BB962C8B-B14F-4D97-AF65-F5344CB8AC3E}">
        <p14:creationId xmlns:p14="http://schemas.microsoft.com/office/powerpoint/2010/main" val="3536030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9000" b="-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CB84232B-BA64-449C-BADB-1B7C6F3D1AA4}"/>
              </a:ext>
            </a:extLst>
          </p:cNvPr>
          <p:cNvSpPr/>
          <p:nvPr/>
        </p:nvSpPr>
        <p:spPr>
          <a:xfrm>
            <a:off x="4062587" y="163689"/>
            <a:ext cx="4315180" cy="869245"/>
          </a:xfrm>
          <a:prstGeom prst="rect">
            <a:avLst/>
          </a:prstGeom>
          <a:solidFill>
            <a:schemeClr val="accent4"/>
          </a:solidFill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>
                <a:solidFill>
                  <a:srgbClr val="FF0000"/>
                </a:solidFill>
              </a:rPr>
              <a:t>পরিচিতি</a:t>
            </a:r>
            <a:endParaRPr lang="en-US" sz="4400" dirty="0">
              <a:solidFill>
                <a:srgbClr val="FF0000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5190ECCC-5995-4F9D-9331-3CC9B1629FA0}"/>
              </a:ext>
            </a:extLst>
          </p:cNvPr>
          <p:cNvSpPr/>
          <p:nvPr/>
        </p:nvSpPr>
        <p:spPr>
          <a:xfrm>
            <a:off x="6096000" y="1253067"/>
            <a:ext cx="45719" cy="4876800"/>
          </a:xfrm>
          <a:prstGeom prst="rect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7F86849C-9A20-4CE1-B5EE-D43116A3476A}"/>
              </a:ext>
            </a:extLst>
          </p:cNvPr>
          <p:cNvSpPr/>
          <p:nvPr/>
        </p:nvSpPr>
        <p:spPr>
          <a:xfrm>
            <a:off x="5943600" y="1507067"/>
            <a:ext cx="45719" cy="4396022"/>
          </a:xfrm>
          <a:prstGeom prst="rect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1AC349BD-B2FF-4839-AD2C-8FB46EF1984E}"/>
              </a:ext>
            </a:extLst>
          </p:cNvPr>
          <p:cNvSpPr/>
          <p:nvPr/>
        </p:nvSpPr>
        <p:spPr>
          <a:xfrm>
            <a:off x="6259684" y="1507066"/>
            <a:ext cx="45719" cy="4419171"/>
          </a:xfrm>
          <a:prstGeom prst="rect">
            <a:avLst/>
          </a:prstGeom>
          <a:blipFill>
            <a:blip r:embed="rId3">
              <a:extLst>
                <a:ext uri="{837473B0-CC2E-450A-ABE3-18F120FF3D39}">
                  <a1611:picAttrSrcUrl xmlns:a1611="http://schemas.microsoft.com/office/drawing/2016/11/main" xmlns="" r:id="rId4"/>
                </a:ext>
              </a:extLst>
            </a:blip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613F29C9-1E45-4DB2-8C03-6AA5679A2D6E}"/>
              </a:ext>
            </a:extLst>
          </p:cNvPr>
          <p:cNvSpPr txBox="1"/>
          <p:nvPr/>
        </p:nvSpPr>
        <p:spPr>
          <a:xfrm>
            <a:off x="6746789" y="1507066"/>
            <a:ext cx="4610406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শ্রেণিঃ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পঞ্চম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বিষয়ঃ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প্রাথমিক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বিজ্ঞান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শিরোনামঃপরিবেশ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দূষণ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পাঠ্যাংশঃ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ধরনের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দূষণ</a:t>
            </a:r>
            <a:endParaRPr lang="en-US" sz="3600" b="1" dirty="0">
              <a:solidFill>
                <a:schemeClr val="tx1">
                  <a:lumMod val="85000"/>
                  <a:lumOff val="1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pPr algn="ct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(</a:t>
            </a:r>
            <a:r>
              <a:rPr lang="en-US" sz="3600" b="1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বায়ুদূষণ,পানিদূষণ</a:t>
            </a:r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)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64973" y="1705233"/>
            <a:ext cx="52310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 সাইদুর রহমান সহকরি শিক্ষক ধুলবাড়ী সঃপ্রাঃ বিঃ সদর টাঙ্গাইল</a:t>
            </a:r>
            <a:endParaRPr lang="en-US" sz="36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406384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xmlns="" id="{99BA8B3A-0946-498D-BE3E-B4FA92B0AC51}"/>
              </a:ext>
            </a:extLst>
          </p:cNvPr>
          <p:cNvSpPr/>
          <p:nvPr/>
        </p:nvSpPr>
        <p:spPr>
          <a:xfrm>
            <a:off x="1516284" y="2137018"/>
            <a:ext cx="7965886" cy="846278"/>
          </a:xfrm>
          <a:prstGeom prst="roundRect">
            <a:avLst>
              <a:gd name="adj" fmla="val 26983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9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5" name="Rectangle: Diagonal Corners Rounded 4">
            <a:extLst>
              <a:ext uri="{FF2B5EF4-FFF2-40B4-BE49-F238E27FC236}">
                <a16:creationId xmlns:a16="http://schemas.microsoft.com/office/drawing/2014/main" xmlns="" id="{0B677D38-1802-4276-AE33-AFC803E1BD96}"/>
              </a:ext>
            </a:extLst>
          </p:cNvPr>
          <p:cNvSpPr/>
          <p:nvPr/>
        </p:nvSpPr>
        <p:spPr>
          <a:xfrm>
            <a:off x="4618299" y="272142"/>
            <a:ext cx="2946598" cy="756356"/>
          </a:xfrm>
          <a:prstGeom prst="round2DiagRect">
            <a:avLst>
              <a:gd name="adj1" fmla="val 50000"/>
              <a:gd name="adj2" fmla="val 50000"/>
            </a:avLst>
          </a:prstGeom>
          <a:blipFill dpi="0" rotWithShape="1">
            <a:blip r:embed="rId4">
              <a:alphaModFix amt="58000"/>
              <a:extLs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2"/>
            <a:endParaRPr lang="en-US" sz="4000" dirty="0">
              <a:solidFill>
                <a:srgbClr val="2C049E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AAAC3346-3D9F-4387-9346-5F08998326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16959195">
            <a:off x="9346688" y="3805163"/>
            <a:ext cx="4239472" cy="121208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40673BD-B43C-4F9C-86A6-E84F5619A4DE}"/>
              </a:ext>
            </a:extLst>
          </p:cNvPr>
          <p:cNvSpPr txBox="1"/>
          <p:nvPr/>
        </p:nvSpPr>
        <p:spPr>
          <a:xfrm>
            <a:off x="1516282" y="2223382"/>
            <a:ext cx="96353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১.২.৩ দূষণের </a:t>
            </a:r>
            <a:r>
              <a:rPr lang="en-US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উৎসসমূহ</a:t>
            </a:r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চিহ্নিত</a:t>
            </a:r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0FD7929D-0375-47C7-9B2C-354DAE588DDC}"/>
              </a:ext>
            </a:extLst>
          </p:cNvPr>
          <p:cNvSpPr/>
          <p:nvPr/>
        </p:nvSpPr>
        <p:spPr>
          <a:xfrm>
            <a:off x="1516282" y="3445891"/>
            <a:ext cx="7965886" cy="846278"/>
          </a:xfrm>
          <a:prstGeom prst="roundRect">
            <a:avLst>
              <a:gd name="adj" fmla="val 26983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9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EF8B1A35-88BC-4684-9190-2F43B498C54F}"/>
              </a:ext>
            </a:extLst>
          </p:cNvPr>
          <p:cNvSpPr/>
          <p:nvPr/>
        </p:nvSpPr>
        <p:spPr>
          <a:xfrm>
            <a:off x="1516283" y="4754764"/>
            <a:ext cx="7965886" cy="846278"/>
          </a:xfrm>
          <a:prstGeom prst="roundRect">
            <a:avLst>
              <a:gd name="adj" fmla="val 26983"/>
            </a:avLst>
          </a:prstGeom>
          <a:gradFill flip="none" rotWithShape="1">
            <a:gsLst>
              <a:gs pos="0">
                <a:schemeClr val="accent5">
                  <a:lumMod val="67000"/>
                </a:schemeClr>
              </a:gs>
              <a:gs pos="39000">
                <a:srgbClr val="00B0F0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18900000" scaled="1"/>
            <a:tileRect/>
          </a:gradFill>
          <a:ln>
            <a:solidFill>
              <a:srgbClr val="00206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b="1" dirty="0">
              <a:solidFill>
                <a:schemeClr val="tx1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A45B098-151D-4CCD-8D96-F0F24AD198B5}"/>
              </a:ext>
            </a:extLst>
          </p:cNvPr>
          <p:cNvSpPr txBox="1"/>
          <p:nvPr/>
        </p:nvSpPr>
        <p:spPr>
          <a:xfrm>
            <a:off x="1516284" y="3617392"/>
            <a:ext cx="860375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১.২.৪ </a:t>
            </a:r>
            <a:r>
              <a:rPr lang="en-US" sz="32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বিভিন্নভাবে</a:t>
            </a:r>
            <a:r>
              <a:rPr lang="en-US" sz="32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মাটি,পানি</a:t>
            </a:r>
            <a:r>
              <a:rPr lang="en-US" sz="32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,</a:t>
            </a:r>
            <a:r>
              <a:rPr lang="en-US" sz="32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বায়ু</a:t>
            </a:r>
            <a:r>
              <a:rPr lang="en-US" sz="32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দূষিত</a:t>
            </a:r>
            <a:r>
              <a:rPr lang="en-US" sz="32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হয়</a:t>
            </a:r>
            <a:r>
              <a:rPr lang="en-US" sz="32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তা</a:t>
            </a:r>
            <a:r>
              <a:rPr lang="en-US" sz="32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2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বলতে</a:t>
            </a:r>
            <a:r>
              <a:rPr lang="en-US" sz="32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 </a:t>
            </a:r>
            <a:r>
              <a:rPr lang="en-US" sz="32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2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E7E22300-5562-4689-AEC2-F149F34CC068}"/>
              </a:ext>
            </a:extLst>
          </p:cNvPr>
          <p:cNvSpPr txBox="1"/>
          <p:nvPr/>
        </p:nvSpPr>
        <p:spPr>
          <a:xfrm>
            <a:off x="1516282" y="4834299"/>
            <a:ext cx="796588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১.২.৬ </a:t>
            </a:r>
            <a:r>
              <a:rPr lang="en-US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বায়ু</a:t>
            </a:r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দূষণের </a:t>
            </a:r>
            <a:r>
              <a:rPr lang="en-US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ক্ষতিকর</a:t>
            </a:r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প্রভাব</a:t>
            </a:r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বর্ণনা</a:t>
            </a:r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করতে</a:t>
            </a:r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3600" b="1" dirty="0" err="1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পারবে</a:t>
            </a:r>
            <a:r>
              <a:rPr lang="en-US" sz="3600" b="1" dirty="0">
                <a:solidFill>
                  <a:schemeClr val="tx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</a:t>
            </a:r>
          </a:p>
          <a:p>
            <a:endParaRPr lang="en-US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B15B73FF-626C-4279-89EC-DA73202F8A2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15087405">
            <a:off x="8211425" y="3901096"/>
            <a:ext cx="4239472" cy="12120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6F9241AD-5B47-4C31-9D34-705D0DF8265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xmlns="" r:id="rId7"/>
              </a:ext>
            </a:extLst>
          </a:blip>
          <a:stretch>
            <a:fillRect/>
          </a:stretch>
        </p:blipFill>
        <p:spPr>
          <a:xfrm rot="15944012">
            <a:off x="8762361" y="3781132"/>
            <a:ext cx="4239472" cy="1212088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71AFC994-9F63-4C64-9E84-9F3FB65461B2}"/>
              </a:ext>
            </a:extLst>
          </p:cNvPr>
          <p:cNvSpPr txBox="1"/>
          <p:nvPr/>
        </p:nvSpPr>
        <p:spPr>
          <a:xfrm>
            <a:off x="5235496" y="296377"/>
            <a:ext cx="17122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n w="0">
                  <a:solidFill>
                    <a:schemeClr val="bg1"/>
                  </a:solidFill>
                </a:ln>
                <a:solidFill>
                  <a:schemeClr val="bg2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SutonnyOMJ" panose="01010600010101010101" pitchFamily="2" charset="0"/>
                <a:cs typeface="SutonnyOMJ" panose="01010600010101010101" pitchFamily="2" charset="0"/>
              </a:rPr>
              <a:t>শিখনফল</a:t>
            </a:r>
            <a:endParaRPr lang="en-US" sz="4000" dirty="0">
              <a:ln w="0">
                <a:solidFill>
                  <a:schemeClr val="bg1"/>
                </a:solidFill>
              </a:ln>
              <a:solidFill>
                <a:schemeClr val="bg2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299775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  <p:bldP spid="8" grpId="0" animBg="1"/>
      <p:bldP spid="10" grpId="0" animBg="1"/>
      <p:bldP spid="7" grpId="0"/>
      <p:bldP spid="11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00E604AC-FA6B-4BA0-92CA-978B7BD109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45" y="813112"/>
            <a:ext cx="5795056" cy="278952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5DBDBA9-43CE-4C38-B166-8CB2DCE432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596" y="783952"/>
            <a:ext cx="5588051" cy="28011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1D824515-682F-453D-94C2-6250081E08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976" y="3670680"/>
            <a:ext cx="5560671" cy="265284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3E9689CC-C09B-4952-B98E-33DED3A62BC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3245" y="3673316"/>
            <a:ext cx="5737180" cy="2652848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D66C7535-0F67-41C3-BD64-2F5EDBFC4039}"/>
              </a:ext>
            </a:extLst>
          </p:cNvPr>
          <p:cNvSpPr/>
          <p:nvPr/>
        </p:nvSpPr>
        <p:spPr>
          <a:xfrm>
            <a:off x="3460830" y="105829"/>
            <a:ext cx="5879940" cy="636607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>
                <a:solidFill>
                  <a:srgbClr val="2C049E"/>
                </a:solidFill>
              </a:rPr>
              <a:t>এসো</a:t>
            </a:r>
            <a:r>
              <a:rPr lang="en-US" sz="3200" dirty="0">
                <a:solidFill>
                  <a:srgbClr val="2C049E"/>
                </a:solidFill>
              </a:rPr>
              <a:t> </a:t>
            </a:r>
            <a:r>
              <a:rPr lang="en-US" sz="3200" dirty="0" err="1">
                <a:solidFill>
                  <a:srgbClr val="2C049E"/>
                </a:solidFill>
              </a:rPr>
              <a:t>আমরা</a:t>
            </a:r>
            <a:r>
              <a:rPr lang="en-US" sz="3200" dirty="0">
                <a:solidFill>
                  <a:srgbClr val="2C049E"/>
                </a:solidFill>
              </a:rPr>
              <a:t> </a:t>
            </a:r>
            <a:r>
              <a:rPr lang="en-US" sz="3200" dirty="0" err="1">
                <a:solidFill>
                  <a:srgbClr val="2C049E"/>
                </a:solidFill>
              </a:rPr>
              <a:t>কিছু</a:t>
            </a:r>
            <a:r>
              <a:rPr lang="en-US" sz="3200" dirty="0">
                <a:solidFill>
                  <a:srgbClr val="2C049E"/>
                </a:solidFill>
              </a:rPr>
              <a:t> </a:t>
            </a:r>
            <a:r>
              <a:rPr lang="en-US" sz="3200" dirty="0" err="1">
                <a:solidFill>
                  <a:srgbClr val="2C049E"/>
                </a:solidFill>
              </a:rPr>
              <a:t>ছবি</a:t>
            </a:r>
            <a:r>
              <a:rPr lang="en-US" sz="3200" dirty="0">
                <a:solidFill>
                  <a:srgbClr val="2C049E"/>
                </a:solidFill>
              </a:rPr>
              <a:t> </a:t>
            </a:r>
            <a:r>
              <a:rPr lang="en-US" sz="3200" dirty="0" err="1">
                <a:solidFill>
                  <a:srgbClr val="2C049E"/>
                </a:solidFill>
              </a:rPr>
              <a:t>দেখি</a:t>
            </a:r>
            <a:endParaRPr lang="en-US" sz="3200" dirty="0">
              <a:solidFill>
                <a:srgbClr val="2C049E"/>
              </a:solidFill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A715C084-3FAD-437D-94D9-99C0633FDC51}"/>
              </a:ext>
            </a:extLst>
          </p:cNvPr>
          <p:cNvSpPr/>
          <p:nvPr/>
        </p:nvSpPr>
        <p:spPr>
          <a:xfrm>
            <a:off x="1759352" y="6387066"/>
            <a:ext cx="9282896" cy="353028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C00000"/>
                </a:solidFill>
              </a:rPr>
              <a:t>উপরের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ছবিগুলোতে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আমরা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>
                <a:solidFill>
                  <a:srgbClr val="C00000"/>
                </a:solidFill>
              </a:rPr>
              <a:t>বিভিন্ন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ধরনের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পরিবেশ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দূষণ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দেখতে</a:t>
            </a:r>
            <a:r>
              <a:rPr lang="en-US" sz="2400" dirty="0">
                <a:solidFill>
                  <a:srgbClr val="C00000"/>
                </a:solidFill>
              </a:rPr>
              <a:t> </a:t>
            </a:r>
            <a:r>
              <a:rPr lang="en-US" sz="2400" dirty="0" err="1">
                <a:solidFill>
                  <a:srgbClr val="C00000"/>
                </a:solidFill>
              </a:rPr>
              <a:t>পাচ্ছি</a:t>
            </a:r>
            <a:r>
              <a:rPr lang="en-US" sz="2400" dirty="0">
                <a:solidFill>
                  <a:srgbClr val="C00000"/>
                </a:solidFill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144852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7B989752-CEAC-46AE-92FA-BED9DFB4F117}"/>
              </a:ext>
            </a:extLst>
          </p:cNvPr>
          <p:cNvSpPr/>
          <p:nvPr/>
        </p:nvSpPr>
        <p:spPr>
          <a:xfrm>
            <a:off x="3861190" y="2168829"/>
            <a:ext cx="4469619" cy="936361"/>
          </a:xfrm>
          <a:prstGeom prst="roundRect">
            <a:avLst>
              <a:gd name="adj" fmla="val 0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3E376FF7-C510-4355-9F4A-F16342E8B757}"/>
              </a:ext>
            </a:extLst>
          </p:cNvPr>
          <p:cNvSpPr/>
          <p:nvPr/>
        </p:nvSpPr>
        <p:spPr>
          <a:xfrm>
            <a:off x="82952" y="3909384"/>
            <a:ext cx="11308466" cy="1044616"/>
          </a:xfrm>
          <a:prstGeom prst="roundRect">
            <a:avLst>
              <a:gd name="adj" fmla="val 50000"/>
            </a:avLst>
          </a:prstGeom>
          <a:solidFill>
            <a:srgbClr val="00B0F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C00000"/>
                </a:solidFill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বিভিন্ন</a:t>
            </a:r>
            <a:r>
              <a:rPr lang="en-US" sz="48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ধরনের</a:t>
            </a:r>
            <a:r>
              <a:rPr lang="en-US" sz="48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পরিবেশ</a:t>
            </a:r>
            <a:r>
              <a:rPr lang="en-US" sz="48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দূষণ</a:t>
            </a:r>
            <a:r>
              <a:rPr lang="en-US" sz="48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(</a:t>
            </a:r>
            <a:r>
              <a:rPr lang="en-US" sz="4800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বায়ু</a:t>
            </a:r>
            <a:r>
              <a:rPr lang="en-US" sz="48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800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দূষণ</a:t>
            </a:r>
            <a:r>
              <a:rPr lang="en-US" sz="48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ও পানি </a:t>
            </a:r>
            <a:r>
              <a:rPr lang="en-US" sz="4800" dirty="0" err="1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দূষণ</a:t>
            </a:r>
            <a:r>
              <a:rPr lang="en-US" sz="4800" dirty="0">
                <a:solidFill>
                  <a:srgbClr val="C00000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।)</a:t>
            </a:r>
            <a:endParaRPr lang="en-US" sz="5400" dirty="0">
              <a:solidFill>
                <a:srgbClr val="C00000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512A8ED-CD6E-4E15-B670-E870A5CBB84E}"/>
              </a:ext>
            </a:extLst>
          </p:cNvPr>
          <p:cNvSpPr txBox="1"/>
          <p:nvPr/>
        </p:nvSpPr>
        <p:spPr>
          <a:xfrm>
            <a:off x="4181051" y="2321919"/>
            <a:ext cx="3829895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আমাদের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আজকের</a:t>
            </a:r>
            <a:r>
              <a:rPr lang="en-US" sz="4000" dirty="0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75000"/>
                  </a:schemeClr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পাঠ</a:t>
            </a:r>
            <a:endParaRPr lang="en-US" sz="4000" dirty="0">
              <a:solidFill>
                <a:schemeClr val="accent6">
                  <a:lumMod val="75000"/>
                </a:schemeClr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74773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xmlns="" id="{EF69849E-C3DD-4A64-A0E4-60AD5B5FA8F0}"/>
              </a:ext>
            </a:extLst>
          </p:cNvPr>
          <p:cNvSpPr/>
          <p:nvPr/>
        </p:nvSpPr>
        <p:spPr>
          <a:xfrm>
            <a:off x="5204177" y="2905476"/>
            <a:ext cx="1636889" cy="1634067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00FF"/>
                </a:solidFill>
              </a:rPr>
              <a:t>পরিবেশ</a:t>
            </a:r>
            <a:r>
              <a:rPr lang="en-US" dirty="0">
                <a:solidFill>
                  <a:srgbClr val="0000FF"/>
                </a:solidFill>
              </a:rPr>
              <a:t> দূষণের </a:t>
            </a:r>
            <a:r>
              <a:rPr lang="en-US" dirty="0" err="1">
                <a:solidFill>
                  <a:srgbClr val="0000FF"/>
                </a:solidFill>
              </a:rPr>
              <a:t>উৎসসমূহ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xmlns="" id="{12703190-A374-4144-86CC-B9E0DADCC81C}"/>
              </a:ext>
            </a:extLst>
          </p:cNvPr>
          <p:cNvSpPr/>
          <p:nvPr/>
        </p:nvSpPr>
        <p:spPr>
          <a:xfrm>
            <a:off x="2156179" y="3425593"/>
            <a:ext cx="2183242" cy="393192"/>
          </a:xfrm>
          <a:prstGeom prst="roundRect">
            <a:avLst>
              <a:gd name="adj" fmla="val 50000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কলকারখানার</a:t>
            </a:r>
            <a:r>
              <a:rPr lang="en-US" sz="1400" dirty="0"/>
              <a:t> </a:t>
            </a:r>
            <a:r>
              <a:rPr lang="en-US" sz="1400" dirty="0" err="1"/>
              <a:t>বর্জ্য</a:t>
            </a:r>
            <a:endParaRPr lang="en-US" sz="1400" dirty="0"/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xmlns="" id="{03A3B809-DC79-4B0A-B98D-258E6191A8FD}"/>
              </a:ext>
            </a:extLst>
          </p:cNvPr>
          <p:cNvSpPr/>
          <p:nvPr/>
        </p:nvSpPr>
        <p:spPr>
          <a:xfrm>
            <a:off x="7321043" y="4638139"/>
            <a:ext cx="1670696" cy="391871"/>
          </a:xfrm>
          <a:prstGeom prst="roundRect">
            <a:avLst>
              <a:gd name="adj" fmla="val 50000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গাড়ির</a:t>
            </a:r>
            <a:r>
              <a:rPr lang="en-US" sz="1400" dirty="0"/>
              <a:t> </a:t>
            </a:r>
            <a:r>
              <a:rPr lang="en-US" sz="1400" dirty="0" err="1"/>
              <a:t>কালো</a:t>
            </a:r>
            <a:r>
              <a:rPr lang="en-US" sz="1400" dirty="0"/>
              <a:t> </a:t>
            </a:r>
            <a:r>
              <a:rPr lang="en-US" sz="1400" dirty="0" err="1"/>
              <a:t>ধোয়া</a:t>
            </a:r>
            <a:endParaRPr lang="en-US" sz="1400" dirty="0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xmlns="" id="{52717824-DB06-43BA-AA5D-AC7A271738B1}"/>
              </a:ext>
            </a:extLst>
          </p:cNvPr>
          <p:cNvSpPr/>
          <p:nvPr/>
        </p:nvSpPr>
        <p:spPr>
          <a:xfrm>
            <a:off x="2888867" y="2202101"/>
            <a:ext cx="1714273" cy="393192"/>
          </a:xfrm>
          <a:prstGeom prst="roundRect">
            <a:avLst>
              <a:gd name="adj" fmla="val 50000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উচ্চশব্দ</a:t>
            </a:r>
            <a:endParaRPr lang="en-US" dirty="0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xmlns="" id="{153D1B3F-6BA9-47BA-9AAF-75968BCC5753}"/>
              </a:ext>
            </a:extLst>
          </p:cNvPr>
          <p:cNvSpPr/>
          <p:nvPr/>
        </p:nvSpPr>
        <p:spPr>
          <a:xfrm>
            <a:off x="5277503" y="1613319"/>
            <a:ext cx="1367393" cy="393192"/>
          </a:xfrm>
          <a:prstGeom prst="roundRect">
            <a:avLst>
              <a:gd name="adj" fmla="val 50000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কৃষি</a:t>
            </a:r>
            <a:r>
              <a:rPr lang="en-US" dirty="0"/>
              <a:t> </a:t>
            </a:r>
            <a:r>
              <a:rPr lang="en-US" dirty="0" err="1"/>
              <a:t>বর্জ্য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xmlns="" id="{A52F2F89-D014-4818-86DE-14D84A8A59FD}"/>
              </a:ext>
            </a:extLst>
          </p:cNvPr>
          <p:cNvSpPr/>
          <p:nvPr/>
        </p:nvSpPr>
        <p:spPr>
          <a:xfrm>
            <a:off x="5008972" y="5440105"/>
            <a:ext cx="1666649" cy="393192"/>
          </a:xfrm>
          <a:prstGeom prst="roundRect">
            <a:avLst>
              <a:gd name="adj" fmla="val 50000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err="1"/>
              <a:t>প্রাকৃতিক</a:t>
            </a:r>
            <a:r>
              <a:rPr lang="en-US" sz="1600" dirty="0"/>
              <a:t> </a:t>
            </a:r>
            <a:r>
              <a:rPr lang="en-US" sz="1600" dirty="0" err="1"/>
              <a:t>দূর্যোগ</a:t>
            </a:r>
            <a:endParaRPr lang="en-US" sz="1600" dirty="0"/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xmlns="" id="{C4BCFBFA-0093-49F9-BC93-6A362DDEC5E4}"/>
              </a:ext>
            </a:extLst>
          </p:cNvPr>
          <p:cNvSpPr/>
          <p:nvPr/>
        </p:nvSpPr>
        <p:spPr>
          <a:xfrm>
            <a:off x="2857296" y="4609580"/>
            <a:ext cx="1714273" cy="393192"/>
          </a:xfrm>
          <a:prstGeom prst="roundRect">
            <a:avLst>
              <a:gd name="adj" fmla="val 50000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প্লাস্টিক</a:t>
            </a:r>
            <a:r>
              <a:rPr lang="en-US" dirty="0"/>
              <a:t> </a:t>
            </a:r>
            <a:r>
              <a:rPr lang="en-US" dirty="0" err="1"/>
              <a:t>বর্জ্য</a:t>
            </a:r>
            <a:endParaRPr lang="en-US" dirty="0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xmlns="" id="{24A03A2B-4719-46C5-8131-AC2C259874C6}"/>
              </a:ext>
            </a:extLst>
          </p:cNvPr>
          <p:cNvSpPr/>
          <p:nvPr/>
        </p:nvSpPr>
        <p:spPr>
          <a:xfrm>
            <a:off x="7236237" y="2139244"/>
            <a:ext cx="1670696" cy="393192"/>
          </a:xfrm>
          <a:prstGeom prst="roundRect">
            <a:avLst>
              <a:gd name="adj" fmla="val 50000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পয়ঃনিষ্কাশন</a:t>
            </a:r>
            <a:endParaRPr lang="en-US" sz="1400" dirty="0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xmlns="" id="{6D1C0225-2916-478F-81E2-870F21C02403}"/>
              </a:ext>
            </a:extLst>
          </p:cNvPr>
          <p:cNvSpPr/>
          <p:nvPr/>
        </p:nvSpPr>
        <p:spPr>
          <a:xfrm>
            <a:off x="7631408" y="3409605"/>
            <a:ext cx="2229556" cy="393192"/>
          </a:xfrm>
          <a:prstGeom prst="roundRect">
            <a:avLst>
              <a:gd name="adj" fmla="val 50000"/>
            </a:avLst>
          </a:prstGeom>
          <a:solidFill>
            <a:srgbClr val="FF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err="1"/>
              <a:t>জীবাশ্ম</a:t>
            </a:r>
            <a:r>
              <a:rPr lang="en-US" sz="1400" dirty="0"/>
              <a:t> </a:t>
            </a:r>
            <a:r>
              <a:rPr lang="en-US" sz="1400" dirty="0" err="1"/>
              <a:t>জ্বালানীর</a:t>
            </a:r>
            <a:r>
              <a:rPr lang="en-US" sz="1400" dirty="0"/>
              <a:t> </a:t>
            </a:r>
            <a:r>
              <a:rPr lang="en-US" sz="1400" dirty="0" err="1"/>
              <a:t>ব্যবহার</a:t>
            </a:r>
            <a:endParaRPr lang="en-US" sz="1400" dirty="0"/>
          </a:p>
        </p:txBody>
      </p:sp>
      <p:sp>
        <p:nvSpPr>
          <p:cNvPr id="15" name="Arrow: Down 14">
            <a:extLst>
              <a:ext uri="{FF2B5EF4-FFF2-40B4-BE49-F238E27FC236}">
                <a16:creationId xmlns:a16="http://schemas.microsoft.com/office/drawing/2014/main" xmlns="" id="{B6238236-BCD5-44DE-B5F5-4ADC5FEA1F64}"/>
              </a:ext>
            </a:extLst>
          </p:cNvPr>
          <p:cNvSpPr/>
          <p:nvPr/>
        </p:nvSpPr>
        <p:spPr>
          <a:xfrm rot="7405781">
            <a:off x="4993755" y="2468429"/>
            <a:ext cx="248356" cy="609600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Arrow: Down 15">
            <a:extLst>
              <a:ext uri="{FF2B5EF4-FFF2-40B4-BE49-F238E27FC236}">
                <a16:creationId xmlns:a16="http://schemas.microsoft.com/office/drawing/2014/main" xmlns="" id="{9B91B2E0-765A-4F91-B14C-F561563D4F00}"/>
              </a:ext>
            </a:extLst>
          </p:cNvPr>
          <p:cNvSpPr/>
          <p:nvPr/>
        </p:nvSpPr>
        <p:spPr>
          <a:xfrm flipV="1">
            <a:off x="5813777" y="2139244"/>
            <a:ext cx="248356" cy="609600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Arrow: Down 16">
            <a:extLst>
              <a:ext uri="{FF2B5EF4-FFF2-40B4-BE49-F238E27FC236}">
                <a16:creationId xmlns:a16="http://schemas.microsoft.com/office/drawing/2014/main" xmlns="" id="{7557ABA4-06D6-425F-ADD1-440C3D48151A}"/>
              </a:ext>
            </a:extLst>
          </p:cNvPr>
          <p:cNvSpPr/>
          <p:nvPr/>
        </p:nvSpPr>
        <p:spPr>
          <a:xfrm rot="5400000">
            <a:off x="4652660" y="3322754"/>
            <a:ext cx="248356" cy="609600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rrow: Down 17">
            <a:extLst>
              <a:ext uri="{FF2B5EF4-FFF2-40B4-BE49-F238E27FC236}">
                <a16:creationId xmlns:a16="http://schemas.microsoft.com/office/drawing/2014/main" xmlns="" id="{5BA25646-55E1-4F04-983C-6B69233F1B5A}"/>
              </a:ext>
            </a:extLst>
          </p:cNvPr>
          <p:cNvSpPr/>
          <p:nvPr/>
        </p:nvSpPr>
        <p:spPr>
          <a:xfrm rot="4153749">
            <a:off x="4884794" y="4121780"/>
            <a:ext cx="248356" cy="609600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rrow: Down 18">
            <a:extLst>
              <a:ext uri="{FF2B5EF4-FFF2-40B4-BE49-F238E27FC236}">
                <a16:creationId xmlns:a16="http://schemas.microsoft.com/office/drawing/2014/main" xmlns="" id="{CB58ABE5-A9E4-4DF8-BE13-DCBADEEE1069}"/>
              </a:ext>
            </a:extLst>
          </p:cNvPr>
          <p:cNvSpPr/>
          <p:nvPr/>
        </p:nvSpPr>
        <p:spPr>
          <a:xfrm>
            <a:off x="5823114" y="4594575"/>
            <a:ext cx="248356" cy="609600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rrow: Down 19">
            <a:extLst>
              <a:ext uri="{FF2B5EF4-FFF2-40B4-BE49-F238E27FC236}">
                <a16:creationId xmlns:a16="http://schemas.microsoft.com/office/drawing/2014/main" xmlns="" id="{51243E1B-F39C-4978-9AF8-71F152114CCE}"/>
              </a:ext>
            </a:extLst>
          </p:cNvPr>
          <p:cNvSpPr/>
          <p:nvPr/>
        </p:nvSpPr>
        <p:spPr>
          <a:xfrm rot="18209806">
            <a:off x="6874154" y="4135843"/>
            <a:ext cx="248356" cy="609600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row: Down 20">
            <a:extLst>
              <a:ext uri="{FF2B5EF4-FFF2-40B4-BE49-F238E27FC236}">
                <a16:creationId xmlns:a16="http://schemas.microsoft.com/office/drawing/2014/main" xmlns="" id="{DDE610FB-512A-4AE3-8B2B-D324A2419AC6}"/>
              </a:ext>
            </a:extLst>
          </p:cNvPr>
          <p:cNvSpPr/>
          <p:nvPr/>
        </p:nvSpPr>
        <p:spPr>
          <a:xfrm rot="13719704">
            <a:off x="6762074" y="2486491"/>
            <a:ext cx="248356" cy="609600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Arrow: Down 21">
            <a:extLst>
              <a:ext uri="{FF2B5EF4-FFF2-40B4-BE49-F238E27FC236}">
                <a16:creationId xmlns:a16="http://schemas.microsoft.com/office/drawing/2014/main" xmlns="" id="{2909AA30-E3A3-471A-BA15-C426032786BE}"/>
              </a:ext>
            </a:extLst>
          </p:cNvPr>
          <p:cNvSpPr/>
          <p:nvPr/>
        </p:nvSpPr>
        <p:spPr>
          <a:xfrm rot="16200000" flipH="1">
            <a:off x="7112059" y="3322754"/>
            <a:ext cx="248356" cy="609600"/>
          </a:xfrm>
          <a:prstGeom prst="down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05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C740002-C5EB-43FE-B8E9-1980607FAD49}"/>
              </a:ext>
            </a:extLst>
          </p:cNvPr>
          <p:cNvGrpSpPr/>
          <p:nvPr/>
        </p:nvGrpSpPr>
        <p:grpSpPr>
          <a:xfrm>
            <a:off x="0" y="0"/>
            <a:ext cx="2302933" cy="2370666"/>
            <a:chOff x="0" y="0"/>
            <a:chExt cx="2302933" cy="2370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8F9FC40-9D36-4996-8545-2D13E4B171AE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ADFA4D01-5E56-414E-B4BF-85D75359F1C7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54AA133-B670-428E-9118-2A8092C2C790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711CFD7-BC39-4159-942F-251AF5F453E2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CD634CC-75BB-433C-886F-45E2F05C9809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6EE08BC9-3F5A-4102-AA2F-4EA8911BBAC2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9B75C21-EBDF-468A-BE1C-F509D5D1B172}"/>
              </a:ext>
            </a:extLst>
          </p:cNvPr>
          <p:cNvGrpSpPr/>
          <p:nvPr/>
        </p:nvGrpSpPr>
        <p:grpSpPr>
          <a:xfrm flipV="1">
            <a:off x="-1" y="4487334"/>
            <a:ext cx="2302933" cy="2370666"/>
            <a:chOff x="0" y="0"/>
            <a:chExt cx="2302933" cy="23706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A1C88CC-F685-47CF-9EE6-0E46F2B007AB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816352DB-2614-4B9A-AB3C-57AFD3261A3C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0322984D-23BE-4866-A7B2-CA71EE3A4E43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28DB7753-FEC7-4203-8B13-EC518170F304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76F4F252-4E30-4E90-9202-ED7934C9AF52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114B1C84-363E-4A92-8060-08A2692AAEB9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182AE9B-67DE-4CCC-B3FD-1A270D905CC7}"/>
              </a:ext>
            </a:extLst>
          </p:cNvPr>
          <p:cNvGrpSpPr/>
          <p:nvPr/>
        </p:nvGrpSpPr>
        <p:grpSpPr>
          <a:xfrm flipH="1" flipV="1">
            <a:off x="9889067" y="4498622"/>
            <a:ext cx="2302933" cy="2370666"/>
            <a:chOff x="0" y="0"/>
            <a:chExt cx="2302933" cy="2370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8CA22A2C-9F58-4820-B293-5AFF1A977B9F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C5D4ECC5-C4B6-4248-AF7E-D418AE18AC2F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75B8FD5-DCD4-4812-BF68-6E441B9E938E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A48711A1-FA1E-43AE-A058-14D40F7ED962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B1077BC9-94A3-44E7-8222-08027FDAD0D7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B035C57A-06CD-48DE-BB6D-4D046F1C8756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FC9B415-0DE9-424A-9883-F8033416FB2A}"/>
              </a:ext>
            </a:extLst>
          </p:cNvPr>
          <p:cNvGrpSpPr/>
          <p:nvPr/>
        </p:nvGrpSpPr>
        <p:grpSpPr>
          <a:xfrm flipH="1">
            <a:off x="9877778" y="22576"/>
            <a:ext cx="2302933" cy="2370666"/>
            <a:chOff x="0" y="0"/>
            <a:chExt cx="2302933" cy="23706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D1A8EEB0-C7C2-4472-BE5F-F392D46BC41B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F80A4A35-8C15-4C53-ABC8-937BACDE50E9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E19761E-D385-468D-9073-CFBBCACCB864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5C08456B-902B-4BD9-B975-4C1BA1758E91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425C408D-462F-4867-87D5-F3ED48791B63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47B0C8AE-B75F-4156-B420-F1E4443589D0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53848B75-9AAE-4F53-9BC3-EAD5BD98AA1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843" y="834257"/>
            <a:ext cx="5296205" cy="2820141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791D0783-738D-4B18-8FE0-95DA01E11D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009" y="3812262"/>
            <a:ext cx="5296204" cy="2820141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xmlns="" id="{9872BBF1-D350-4CD8-B816-A050BA0766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58" y="3812261"/>
            <a:ext cx="5507265" cy="2820141"/>
          </a:xfrm>
          <a:prstGeom prst="rect">
            <a:avLst/>
          </a:prstGeom>
        </p:spPr>
      </p:pic>
      <p:pic>
        <p:nvPicPr>
          <p:cNvPr id="51" name="Picture 50">
            <a:extLst>
              <a:ext uri="{FF2B5EF4-FFF2-40B4-BE49-F238E27FC236}">
                <a16:creationId xmlns:a16="http://schemas.microsoft.com/office/drawing/2014/main" xmlns="" id="{1FABDE20-251F-440D-A2E1-263031A90ED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158" y="824501"/>
            <a:ext cx="5574999" cy="2829897"/>
          </a:xfrm>
          <a:prstGeom prst="rect">
            <a:avLst/>
          </a:prstGeom>
        </p:spPr>
      </p:pic>
      <p:sp>
        <p:nvSpPr>
          <p:cNvPr id="52" name="Rectangle: Rounded Corners 51">
            <a:extLst>
              <a:ext uri="{FF2B5EF4-FFF2-40B4-BE49-F238E27FC236}">
                <a16:creationId xmlns:a16="http://schemas.microsoft.com/office/drawing/2014/main" xmlns="" id="{555F89BB-0FC4-4F65-9ED7-7BC38F8B807B}"/>
              </a:ext>
            </a:extLst>
          </p:cNvPr>
          <p:cNvSpPr/>
          <p:nvPr/>
        </p:nvSpPr>
        <p:spPr>
          <a:xfrm>
            <a:off x="3899309" y="116472"/>
            <a:ext cx="4779631" cy="6066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বায়ু</a:t>
            </a:r>
            <a:r>
              <a:rPr lang="en-US" sz="2800" dirty="0">
                <a:solidFill>
                  <a:schemeClr val="tx1"/>
                </a:solidFill>
              </a:rPr>
              <a:t> দূষণের কারণ</a:t>
            </a:r>
          </a:p>
        </p:txBody>
      </p:sp>
    </p:spTree>
    <p:extLst>
      <p:ext uri="{BB962C8B-B14F-4D97-AF65-F5344CB8AC3E}">
        <p14:creationId xmlns:p14="http://schemas.microsoft.com/office/powerpoint/2010/main" val="1495016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C740002-C5EB-43FE-B8E9-1980607FAD49}"/>
              </a:ext>
            </a:extLst>
          </p:cNvPr>
          <p:cNvGrpSpPr/>
          <p:nvPr/>
        </p:nvGrpSpPr>
        <p:grpSpPr>
          <a:xfrm>
            <a:off x="0" y="0"/>
            <a:ext cx="2302933" cy="2370666"/>
            <a:chOff x="0" y="0"/>
            <a:chExt cx="2302933" cy="2370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8F9FC40-9D36-4996-8545-2D13E4B171AE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ADFA4D01-5E56-414E-B4BF-85D75359F1C7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54AA133-B670-428E-9118-2A8092C2C790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711CFD7-BC39-4159-942F-251AF5F453E2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CD634CC-75BB-433C-886F-45E2F05C9809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6EE08BC9-3F5A-4102-AA2F-4EA8911BBAC2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9B75C21-EBDF-468A-BE1C-F509D5D1B172}"/>
              </a:ext>
            </a:extLst>
          </p:cNvPr>
          <p:cNvGrpSpPr/>
          <p:nvPr/>
        </p:nvGrpSpPr>
        <p:grpSpPr>
          <a:xfrm flipV="1">
            <a:off x="-1" y="4487334"/>
            <a:ext cx="2302933" cy="2370666"/>
            <a:chOff x="0" y="0"/>
            <a:chExt cx="2302933" cy="23706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A1C88CC-F685-47CF-9EE6-0E46F2B007AB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816352DB-2614-4B9A-AB3C-57AFD3261A3C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0322984D-23BE-4866-A7B2-CA71EE3A4E43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28DB7753-FEC7-4203-8B13-EC518170F304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76F4F252-4E30-4E90-9202-ED7934C9AF52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114B1C84-363E-4A92-8060-08A2692AAEB9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182AE9B-67DE-4CCC-B3FD-1A270D905CC7}"/>
              </a:ext>
            </a:extLst>
          </p:cNvPr>
          <p:cNvGrpSpPr/>
          <p:nvPr/>
        </p:nvGrpSpPr>
        <p:grpSpPr>
          <a:xfrm flipH="1" flipV="1">
            <a:off x="9889067" y="4498622"/>
            <a:ext cx="2302933" cy="2370666"/>
            <a:chOff x="0" y="0"/>
            <a:chExt cx="2302933" cy="2370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8CA22A2C-9F58-4820-B293-5AFF1A977B9F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C5D4ECC5-C4B6-4248-AF7E-D418AE18AC2F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75B8FD5-DCD4-4812-BF68-6E441B9E938E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A48711A1-FA1E-43AE-A058-14D40F7ED962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B1077BC9-94A3-44E7-8222-08027FDAD0D7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B035C57A-06CD-48DE-BB6D-4D046F1C8756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FC9B415-0DE9-424A-9883-F8033416FB2A}"/>
              </a:ext>
            </a:extLst>
          </p:cNvPr>
          <p:cNvGrpSpPr/>
          <p:nvPr/>
        </p:nvGrpSpPr>
        <p:grpSpPr>
          <a:xfrm flipH="1">
            <a:off x="9877778" y="22576"/>
            <a:ext cx="2302933" cy="2370666"/>
            <a:chOff x="0" y="0"/>
            <a:chExt cx="2302933" cy="23706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D1A8EEB0-C7C2-4472-BE5F-F392D46BC41B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F80A4A35-8C15-4C53-ABC8-937BACDE50E9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E19761E-D385-468D-9073-CFBBCACCB864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5C08456B-902B-4BD9-B975-4C1BA1758E91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425C408D-462F-4867-87D5-F3ED48791B63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47B0C8AE-B75F-4156-B420-F1E4443589D0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pic>
        <p:nvPicPr>
          <p:cNvPr id="46" name="Picture 45">
            <a:extLst>
              <a:ext uri="{FF2B5EF4-FFF2-40B4-BE49-F238E27FC236}">
                <a16:creationId xmlns:a16="http://schemas.microsoft.com/office/drawing/2014/main" xmlns="" id="{9CB10021-0750-4265-972E-B5C91F4F38A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710" y="959755"/>
            <a:ext cx="5534468" cy="2765580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xmlns="" id="{EF57EC76-4F33-496E-817D-91745D96A51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485" y="3931555"/>
            <a:ext cx="5466735" cy="2669823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xmlns="" id="{FB71DD9D-5CC5-4A65-A6AB-B2C2F1179E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88" y="959756"/>
            <a:ext cx="5534468" cy="276558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5BEE7D3E-ACDE-4D78-882B-1AB087BC49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8242" y="3984978"/>
            <a:ext cx="5480935" cy="2681112"/>
          </a:xfrm>
          <a:prstGeom prst="rect">
            <a:avLst/>
          </a:prstGeom>
        </p:spPr>
      </p:pic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xmlns="" id="{97F328C5-EFE7-41E5-8405-62DB8B4929C4}"/>
              </a:ext>
            </a:extLst>
          </p:cNvPr>
          <p:cNvSpPr/>
          <p:nvPr/>
        </p:nvSpPr>
        <p:spPr>
          <a:xfrm>
            <a:off x="3899309" y="116472"/>
            <a:ext cx="4779631" cy="606609"/>
          </a:xfrm>
          <a:prstGeom prst="roundRect">
            <a:avLst>
              <a:gd name="adj" fmla="val 50000"/>
            </a:avLst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/>
          <a:scene3d>
            <a:camera prst="orthographicFront"/>
            <a:lightRig rig="threePt" dir="t"/>
          </a:scene3d>
          <a:sp3d>
            <a:bevelT w="114300" prst="hardEdg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</a:rPr>
              <a:t>বায়ু</a:t>
            </a:r>
            <a:r>
              <a:rPr lang="en-US" sz="2800" dirty="0">
                <a:solidFill>
                  <a:schemeClr val="tx1"/>
                </a:solidFill>
              </a:rPr>
              <a:t> দূষণের কারণ</a:t>
            </a:r>
          </a:p>
        </p:txBody>
      </p:sp>
    </p:spTree>
    <p:extLst>
      <p:ext uri="{BB962C8B-B14F-4D97-AF65-F5344CB8AC3E}">
        <p14:creationId xmlns:p14="http://schemas.microsoft.com/office/powerpoint/2010/main" val="27804406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Arrow: Right 54">
            <a:extLst>
              <a:ext uri="{FF2B5EF4-FFF2-40B4-BE49-F238E27FC236}">
                <a16:creationId xmlns:a16="http://schemas.microsoft.com/office/drawing/2014/main" xmlns="" id="{06331E0A-9523-44B5-8BCA-A027AA6C0701}"/>
              </a:ext>
            </a:extLst>
          </p:cNvPr>
          <p:cNvSpPr/>
          <p:nvPr/>
        </p:nvSpPr>
        <p:spPr>
          <a:xfrm rot="2589098" flipH="1">
            <a:off x="3579217" y="2201568"/>
            <a:ext cx="1296365" cy="688147"/>
          </a:xfrm>
          <a:prstGeom prst="right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Arrow: Right 53">
            <a:extLst>
              <a:ext uri="{FF2B5EF4-FFF2-40B4-BE49-F238E27FC236}">
                <a16:creationId xmlns:a16="http://schemas.microsoft.com/office/drawing/2014/main" xmlns="" id="{14F284AE-9A40-4BC3-B42A-21BD59D28D05}"/>
              </a:ext>
            </a:extLst>
          </p:cNvPr>
          <p:cNvSpPr/>
          <p:nvPr/>
        </p:nvSpPr>
        <p:spPr>
          <a:xfrm rot="2589098" flipV="1">
            <a:off x="7309288" y="4004785"/>
            <a:ext cx="1296365" cy="688147"/>
          </a:xfrm>
          <a:prstGeom prst="right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Arrow: Right 52">
            <a:extLst>
              <a:ext uri="{FF2B5EF4-FFF2-40B4-BE49-F238E27FC236}">
                <a16:creationId xmlns:a16="http://schemas.microsoft.com/office/drawing/2014/main" xmlns="" id="{CA76A366-9A92-41AC-9E9E-AA74D85CEFE6}"/>
              </a:ext>
            </a:extLst>
          </p:cNvPr>
          <p:cNvSpPr/>
          <p:nvPr/>
        </p:nvSpPr>
        <p:spPr>
          <a:xfrm rot="19010902" flipH="1" flipV="1">
            <a:off x="3586344" y="4006754"/>
            <a:ext cx="1296365" cy="688147"/>
          </a:xfrm>
          <a:prstGeom prst="right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8C740002-C5EB-43FE-B8E9-1980607FAD49}"/>
              </a:ext>
            </a:extLst>
          </p:cNvPr>
          <p:cNvGrpSpPr/>
          <p:nvPr/>
        </p:nvGrpSpPr>
        <p:grpSpPr>
          <a:xfrm>
            <a:off x="0" y="0"/>
            <a:ext cx="2302933" cy="2370666"/>
            <a:chOff x="0" y="0"/>
            <a:chExt cx="2302933" cy="2370666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xmlns="" id="{18F9FC40-9D36-4996-8545-2D13E4B171AE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xmlns="" id="{ADFA4D01-5E56-414E-B4BF-85D75359F1C7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xmlns="" id="{954AA133-B670-428E-9118-2A8092C2C790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xmlns="" id="{0711CFD7-BC39-4159-942F-251AF5F453E2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xmlns="" id="{3CD634CC-75BB-433C-886F-45E2F05C9809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xmlns="" id="{6EE08BC9-3F5A-4102-AA2F-4EA8911BBAC2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B9B75C21-EBDF-468A-BE1C-F509D5D1B172}"/>
              </a:ext>
            </a:extLst>
          </p:cNvPr>
          <p:cNvGrpSpPr/>
          <p:nvPr/>
        </p:nvGrpSpPr>
        <p:grpSpPr>
          <a:xfrm flipV="1">
            <a:off x="-1" y="4487334"/>
            <a:ext cx="2302933" cy="2370666"/>
            <a:chOff x="0" y="0"/>
            <a:chExt cx="2302933" cy="2370666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xmlns="" id="{BA1C88CC-F685-47CF-9EE6-0E46F2B007AB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0" name="Rectangle 29">
                <a:extLst>
                  <a:ext uri="{FF2B5EF4-FFF2-40B4-BE49-F238E27FC236}">
                    <a16:creationId xmlns:a16="http://schemas.microsoft.com/office/drawing/2014/main" xmlns="" id="{816352DB-2614-4B9A-AB3C-57AFD3261A3C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xmlns="" id="{0322984D-23BE-4866-A7B2-CA71EE3A4E43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xmlns="" id="{28DB7753-FEC7-4203-8B13-EC518170F304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xmlns="" id="{76F4F252-4E30-4E90-9202-ED7934C9AF52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xmlns="" id="{114B1C84-363E-4A92-8060-08A2692AAEB9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xmlns="" id="{F182AE9B-67DE-4CCC-B3FD-1A270D905CC7}"/>
              </a:ext>
            </a:extLst>
          </p:cNvPr>
          <p:cNvGrpSpPr/>
          <p:nvPr/>
        </p:nvGrpSpPr>
        <p:grpSpPr>
          <a:xfrm flipH="1" flipV="1">
            <a:off x="9889067" y="4498622"/>
            <a:ext cx="2302933" cy="2370666"/>
            <a:chOff x="0" y="0"/>
            <a:chExt cx="2302933" cy="2370666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xmlns="" id="{8CA22A2C-9F58-4820-B293-5AFF1A977B9F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xmlns="" id="{C5D4ECC5-C4B6-4248-AF7E-D418AE18AC2F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Rectangle 37">
                <a:extLst>
                  <a:ext uri="{FF2B5EF4-FFF2-40B4-BE49-F238E27FC236}">
                    <a16:creationId xmlns:a16="http://schemas.microsoft.com/office/drawing/2014/main" xmlns="" id="{175B8FD5-DCD4-4812-BF68-6E441B9E938E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xmlns="" id="{A48711A1-FA1E-43AE-A058-14D40F7ED962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xmlns="" id="{B1077BC9-94A3-44E7-8222-08027FDAD0D7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xmlns="" id="{B035C57A-06CD-48DE-BB6D-4D046F1C8756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DFC9B415-0DE9-424A-9883-F8033416FB2A}"/>
              </a:ext>
            </a:extLst>
          </p:cNvPr>
          <p:cNvGrpSpPr/>
          <p:nvPr/>
        </p:nvGrpSpPr>
        <p:grpSpPr>
          <a:xfrm flipH="1">
            <a:off x="9877778" y="22576"/>
            <a:ext cx="2302933" cy="2370666"/>
            <a:chOff x="0" y="0"/>
            <a:chExt cx="2302933" cy="2370666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xmlns="" id="{D1A8EEB0-C7C2-4472-BE5F-F392D46BC41B}"/>
                </a:ext>
              </a:extLst>
            </p:cNvPr>
            <p:cNvGrpSpPr/>
            <p:nvPr/>
          </p:nvGrpSpPr>
          <p:grpSpPr>
            <a:xfrm>
              <a:off x="0" y="0"/>
              <a:ext cx="2302933" cy="2370666"/>
              <a:chOff x="0" y="90311"/>
              <a:chExt cx="2302933" cy="2370666"/>
            </a:xfrm>
            <a:solidFill>
              <a:srgbClr val="FF0000"/>
            </a:solidFill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xmlns="" id="{F80A4A35-8C15-4C53-ABC8-937BACDE50E9}"/>
                  </a:ext>
                </a:extLst>
              </p:cNvPr>
              <p:cNvSpPr/>
              <p:nvPr/>
            </p:nvSpPr>
            <p:spPr>
              <a:xfrm>
                <a:off x="0" y="90311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5" name="Rectangle 44">
                <a:extLst>
                  <a:ext uri="{FF2B5EF4-FFF2-40B4-BE49-F238E27FC236}">
                    <a16:creationId xmlns:a16="http://schemas.microsoft.com/office/drawing/2014/main" xmlns="" id="{0E19761E-D385-468D-9073-CFBBCACCB864}"/>
                  </a:ext>
                </a:extLst>
              </p:cNvPr>
              <p:cNvSpPr/>
              <p:nvPr/>
            </p:nvSpPr>
            <p:spPr>
              <a:xfrm rot="5400000">
                <a:off x="-1117600" y="1275644"/>
                <a:ext cx="2302933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xmlns="" id="{5C08456B-902B-4BD9-B975-4C1BA1758E91}"/>
                </a:ext>
              </a:extLst>
            </p:cNvPr>
            <p:cNvGrpSpPr/>
            <p:nvPr/>
          </p:nvGrpSpPr>
          <p:grpSpPr>
            <a:xfrm>
              <a:off x="67732" y="67733"/>
              <a:ext cx="2020714" cy="2144890"/>
              <a:chOff x="-1" y="90311"/>
              <a:chExt cx="2020714" cy="2144890"/>
            </a:xfrm>
            <a:solidFill>
              <a:srgbClr val="00B050"/>
            </a:solidFill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xmlns="" id="{425C408D-462F-4867-87D5-F3ED48791B63}"/>
                  </a:ext>
                </a:extLst>
              </p:cNvPr>
              <p:cNvSpPr/>
              <p:nvPr/>
            </p:nvSpPr>
            <p:spPr>
              <a:xfrm>
                <a:off x="1" y="90311"/>
                <a:ext cx="2020712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3" name="Rectangle 42">
                <a:extLst>
                  <a:ext uri="{FF2B5EF4-FFF2-40B4-BE49-F238E27FC236}">
                    <a16:creationId xmlns:a16="http://schemas.microsoft.com/office/drawing/2014/main" xmlns="" id="{47B0C8AE-B75F-4156-B420-F1E4443589D0}"/>
                  </a:ext>
                </a:extLst>
              </p:cNvPr>
              <p:cNvSpPr/>
              <p:nvPr/>
            </p:nvSpPr>
            <p:spPr>
              <a:xfrm rot="5400000">
                <a:off x="-1004713" y="1162756"/>
                <a:ext cx="2077157" cy="67733"/>
              </a:xfrm>
              <a:prstGeom prst="rect">
                <a:avLst/>
              </a:pr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3E779C05-B6F1-49AB-B8AA-5F6D93052A0B}"/>
              </a:ext>
            </a:extLst>
          </p:cNvPr>
          <p:cNvSpPr txBox="1"/>
          <p:nvPr/>
        </p:nvSpPr>
        <p:spPr>
          <a:xfrm>
            <a:off x="4603040" y="2498497"/>
            <a:ext cx="2985919" cy="1861006"/>
          </a:xfrm>
          <a:prstGeom prst="ellipse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5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glow rad="139700">
              <a:schemeClr val="accent4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বায়ু</a:t>
            </a:r>
            <a:r>
              <a:rPr lang="en-US" sz="4000" dirty="0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 দূষণের </a:t>
            </a:r>
            <a:r>
              <a:rPr lang="en-US" sz="4000" dirty="0" err="1">
                <a:ln>
                  <a:solidFill>
                    <a:schemeClr val="accent2"/>
                  </a:solidFill>
                </a:ln>
                <a:solidFill>
                  <a:schemeClr val="bg1"/>
                </a:solidFill>
                <a:latin typeface="SutonnyOMJ" panose="01010600010101010101" pitchFamily="2" charset="0"/>
                <a:cs typeface="SutonnyOMJ" panose="01010600010101010101" pitchFamily="2" charset="0"/>
              </a:rPr>
              <a:t>প্রভাব</a:t>
            </a:r>
            <a:endParaRPr lang="en-US" sz="4000" dirty="0">
              <a:ln>
                <a:solidFill>
                  <a:schemeClr val="accent2"/>
                </a:solidFill>
              </a:ln>
              <a:solidFill>
                <a:schemeClr val="bg1"/>
              </a:solidFill>
              <a:latin typeface="SutonnyOMJ" panose="01010600010101010101" pitchFamily="2" charset="0"/>
              <a:cs typeface="SutonnyOMJ" panose="01010600010101010101" pitchFamily="2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1983F008-CD77-4486-8CF3-40F0457BE719}"/>
              </a:ext>
            </a:extLst>
          </p:cNvPr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545" y="422624"/>
            <a:ext cx="3154680" cy="2203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0085BA79-FE5A-4CFA-9615-B8F1B2A36681}"/>
              </a:ext>
            </a:extLst>
          </p:cNvPr>
          <p:cNvPicPr>
            <a:picLocks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19"/>
          <a:stretch/>
        </p:blipFill>
        <p:spPr>
          <a:xfrm>
            <a:off x="8526214" y="422624"/>
            <a:ext cx="3154680" cy="2203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AF3CA741-52EA-4143-916B-1EDEE9746B26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37" y="4333269"/>
            <a:ext cx="3086948" cy="220370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0F0878A2-889A-42D6-BCE4-01EA5D775C30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6214" y="4333269"/>
            <a:ext cx="3154680" cy="220370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A9EA26C7-8F58-497A-8E9F-FA83ADEF0A52}"/>
              </a:ext>
            </a:extLst>
          </p:cNvPr>
          <p:cNvSpPr/>
          <p:nvPr/>
        </p:nvSpPr>
        <p:spPr>
          <a:xfrm>
            <a:off x="9097701" y="2694061"/>
            <a:ext cx="2176041" cy="62792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এসিড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বৃষ্টি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6" name="Rectangle: Rounded Corners 45">
            <a:extLst>
              <a:ext uri="{FF2B5EF4-FFF2-40B4-BE49-F238E27FC236}">
                <a16:creationId xmlns:a16="http://schemas.microsoft.com/office/drawing/2014/main" xmlns="" id="{58E293DF-9C81-4D89-B09C-4127277FA304}"/>
              </a:ext>
            </a:extLst>
          </p:cNvPr>
          <p:cNvSpPr/>
          <p:nvPr/>
        </p:nvSpPr>
        <p:spPr>
          <a:xfrm>
            <a:off x="9096842" y="3626787"/>
            <a:ext cx="2176041" cy="62792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অধিক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গরম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7" name="Rectangle: Rounded Corners 46">
            <a:extLst>
              <a:ext uri="{FF2B5EF4-FFF2-40B4-BE49-F238E27FC236}">
                <a16:creationId xmlns:a16="http://schemas.microsoft.com/office/drawing/2014/main" xmlns="" id="{3B7029A9-9808-4230-9DE9-F7386754969E}"/>
              </a:ext>
            </a:extLst>
          </p:cNvPr>
          <p:cNvSpPr/>
          <p:nvPr/>
        </p:nvSpPr>
        <p:spPr>
          <a:xfrm>
            <a:off x="1021343" y="2704883"/>
            <a:ext cx="2176041" cy="62792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বরফ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গলা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xmlns="" id="{143DD9F4-33A1-499B-9DB9-933733979695}"/>
              </a:ext>
            </a:extLst>
          </p:cNvPr>
          <p:cNvSpPr/>
          <p:nvPr/>
        </p:nvSpPr>
        <p:spPr>
          <a:xfrm>
            <a:off x="1068156" y="3626787"/>
            <a:ext cx="2176041" cy="627927"/>
          </a:xfrm>
          <a:prstGeom prst="roundRect">
            <a:avLst>
              <a:gd name="adj" fmla="val 50000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002060"/>
                </a:solidFill>
              </a:rPr>
              <a:t>ফসল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নষ্ট</a:t>
            </a: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হওয়া</a:t>
            </a:r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2" name="Arrow: Right 11">
            <a:extLst>
              <a:ext uri="{FF2B5EF4-FFF2-40B4-BE49-F238E27FC236}">
                <a16:creationId xmlns:a16="http://schemas.microsoft.com/office/drawing/2014/main" xmlns="" id="{4337EB3E-10B3-4079-B8A6-4310233E43C4}"/>
              </a:ext>
            </a:extLst>
          </p:cNvPr>
          <p:cNvSpPr/>
          <p:nvPr/>
        </p:nvSpPr>
        <p:spPr>
          <a:xfrm rot="19010902">
            <a:off x="7309289" y="2201569"/>
            <a:ext cx="1296365" cy="688147"/>
          </a:xfrm>
          <a:prstGeom prst="rightArrow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  <a:ext uri="{837473B0-CC2E-450A-ABE3-18F120FF3D39}">
                  <a1611:picAttrSrcUrl xmlns:a1611="http://schemas.microsoft.com/office/drawing/2016/11/main" xmlns="" r:id="rId3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961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4" grpId="0" animBg="1"/>
      <p:bldP spid="53" grpId="0" animBg="1"/>
      <p:bldP spid="2" grpId="0" animBg="1"/>
      <p:bldP spid="4" grpId="0" animBg="1"/>
      <p:bldP spid="46" grpId="0" animBg="1"/>
      <p:bldP spid="47" grpId="0" animBg="1"/>
      <p:bldP spid="48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757</TotalTime>
  <Words>274</Words>
  <Application>Microsoft Office PowerPoint</Application>
  <PresentationFormat>Custom</PresentationFormat>
  <Paragraphs>67</Paragraphs>
  <Slides>17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Rushlan Intasar</dc:creator>
  <cp:lastModifiedBy>Saidur Rahman</cp:lastModifiedBy>
  <cp:revision>162</cp:revision>
  <dcterms:created xsi:type="dcterms:W3CDTF">2021-04-24T14:18:02Z</dcterms:created>
  <dcterms:modified xsi:type="dcterms:W3CDTF">2021-06-10T21:46:31Z</dcterms:modified>
</cp:coreProperties>
</file>