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00" autoAdjust="0"/>
    <p:restoredTop sz="94660"/>
  </p:normalViewPr>
  <p:slideViewPr>
    <p:cSldViewPr snapToGrid="0">
      <p:cViewPr>
        <p:scale>
          <a:sx n="75" d="100"/>
          <a:sy n="75" d="100"/>
        </p:scale>
        <p:origin x="-45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A73CA-4C22-425F-AF0F-0A5A5797DBC5}" type="doc">
      <dgm:prSet loTypeId="urn:microsoft.com/office/officeart/2005/8/layout/hierarchy4" loCatId="relationship" qsTypeId="urn:microsoft.com/office/officeart/2009/2/quickstyle/3d8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137C72-186B-4F4B-BBF5-315D0B23A761}">
      <dgm:prSet/>
      <dgm:spPr/>
      <dgm:t>
        <a:bodyPr/>
        <a:lstStyle/>
        <a:p>
          <a:pPr rtl="0"/>
          <a:r>
            <a:rPr lang="bn-BD" b="1" u="sng" dirty="0" smtClean="0"/>
            <a:t>পাঠ আলোচনা</a:t>
          </a:r>
          <a:endParaRPr lang="en-US" dirty="0"/>
        </a:p>
      </dgm:t>
    </dgm:pt>
    <dgm:pt modelId="{2725DB9C-B4A9-451E-91F0-69205FF70CCF}" type="parTrans" cxnId="{E2B11DA9-77AB-48EB-BDAE-3A3862D2F904}">
      <dgm:prSet/>
      <dgm:spPr/>
      <dgm:t>
        <a:bodyPr/>
        <a:lstStyle/>
        <a:p>
          <a:endParaRPr lang="en-US"/>
        </a:p>
      </dgm:t>
    </dgm:pt>
    <dgm:pt modelId="{5BD89E4E-5E5C-4945-8818-D5D516F48249}" type="sibTrans" cxnId="{E2B11DA9-77AB-48EB-BDAE-3A3862D2F904}">
      <dgm:prSet/>
      <dgm:spPr/>
      <dgm:t>
        <a:bodyPr/>
        <a:lstStyle/>
        <a:p>
          <a:endParaRPr lang="en-US"/>
        </a:p>
      </dgm:t>
    </dgm:pt>
    <dgm:pt modelId="{774093AE-A634-404E-A8CE-FCD95D1941E9}" type="pres">
      <dgm:prSet presAssocID="{E73A73CA-4C22-425F-AF0F-0A5A5797DB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746656-3CEF-41C8-B7BC-DAB6EBCADB2C}" type="pres">
      <dgm:prSet presAssocID="{9A137C72-186B-4F4B-BBF5-315D0B23A761}" presName="vertOne" presStyleCnt="0"/>
      <dgm:spPr/>
    </dgm:pt>
    <dgm:pt modelId="{515A3C60-3244-4A08-9F5A-128D307B5D27}" type="pres">
      <dgm:prSet presAssocID="{9A137C72-186B-4F4B-BBF5-315D0B23A76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DF61F-DFB0-4C39-9B8A-C0FFA29A29F3}" type="pres">
      <dgm:prSet presAssocID="{9A137C72-186B-4F4B-BBF5-315D0B23A761}" presName="horzOne" presStyleCnt="0"/>
      <dgm:spPr/>
    </dgm:pt>
  </dgm:ptLst>
  <dgm:cxnLst>
    <dgm:cxn modelId="{E0B98D70-F278-42BC-BDC2-7526F708ED4D}" type="presOf" srcId="{E73A73CA-4C22-425F-AF0F-0A5A5797DBC5}" destId="{774093AE-A634-404E-A8CE-FCD95D1941E9}" srcOrd="0" destOrd="0" presId="urn:microsoft.com/office/officeart/2005/8/layout/hierarchy4"/>
    <dgm:cxn modelId="{8975B9EC-6A60-4678-9CC0-BF27377C847B}" type="presOf" srcId="{9A137C72-186B-4F4B-BBF5-315D0B23A761}" destId="{515A3C60-3244-4A08-9F5A-128D307B5D27}" srcOrd="0" destOrd="0" presId="urn:microsoft.com/office/officeart/2005/8/layout/hierarchy4"/>
    <dgm:cxn modelId="{E2B11DA9-77AB-48EB-BDAE-3A3862D2F904}" srcId="{E73A73CA-4C22-425F-AF0F-0A5A5797DBC5}" destId="{9A137C72-186B-4F4B-BBF5-315D0B23A761}" srcOrd="0" destOrd="0" parTransId="{2725DB9C-B4A9-451E-91F0-69205FF70CCF}" sibTransId="{5BD89E4E-5E5C-4945-8818-D5D516F48249}"/>
    <dgm:cxn modelId="{9D2A237A-A804-4B5D-A75B-8EA46EEF3976}" type="presParOf" srcId="{774093AE-A634-404E-A8CE-FCD95D1941E9}" destId="{D2746656-3CEF-41C8-B7BC-DAB6EBCADB2C}" srcOrd="0" destOrd="0" presId="urn:microsoft.com/office/officeart/2005/8/layout/hierarchy4"/>
    <dgm:cxn modelId="{51E02FF9-8742-4CCB-8B5F-882C441591A1}" type="presParOf" srcId="{D2746656-3CEF-41C8-B7BC-DAB6EBCADB2C}" destId="{515A3C60-3244-4A08-9F5A-128D307B5D27}" srcOrd="0" destOrd="0" presId="urn:microsoft.com/office/officeart/2005/8/layout/hierarchy4"/>
    <dgm:cxn modelId="{0A135D82-62AA-47B7-B71F-1328E8A4F090}" type="presParOf" srcId="{D2746656-3CEF-41C8-B7BC-DAB6EBCADB2C}" destId="{09CDF61F-DFB0-4C39-9B8A-C0FFA29A29F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A3C60-3244-4A08-9F5A-128D307B5D27}">
      <dsp:nvSpPr>
        <dsp:cNvPr id="0" name=""/>
        <dsp:cNvSpPr/>
      </dsp:nvSpPr>
      <dsp:spPr>
        <a:xfrm>
          <a:off x="0" y="0"/>
          <a:ext cx="6666316" cy="147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000" b="1" u="sng" kern="1200" dirty="0" smtClean="0"/>
            <a:t>পাঠ আলোচনা</a:t>
          </a:r>
          <a:endParaRPr lang="en-US" sz="5000" kern="1200" dirty="0"/>
        </a:p>
      </dsp:txBody>
      <dsp:txXfrm>
        <a:off x="43269" y="43269"/>
        <a:ext cx="6579778" cy="139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365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93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29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0578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4641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29545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726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0200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71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87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464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35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98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07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42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09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82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51A231-2BB8-4615-A3BD-C605539A23DD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F486BD-FB59-408E-B345-A4AEC1055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08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137" y="399245"/>
            <a:ext cx="5812077" cy="9730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700" dirty="0" err="1" smtClean="0"/>
              <a:t>সবাইকে</a:t>
            </a:r>
            <a:r>
              <a:rPr lang="en-US" sz="6700" dirty="0" smtClean="0"/>
              <a:t> </a:t>
            </a:r>
            <a:r>
              <a:rPr lang="en-US" sz="6700" dirty="0" err="1" smtClean="0"/>
              <a:t>শুভেচ্ছা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33" t="5682" r="2610" b="4587"/>
          <a:stretch/>
        </p:blipFill>
        <p:spPr>
          <a:xfrm>
            <a:off x="3194137" y="1637379"/>
            <a:ext cx="5812077" cy="502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5404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312" y="569012"/>
            <a:ext cx="118997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Calibri" panose="020F0502020204030204" pitchFamily="34" charset="0"/>
              <a:buChar char="⃝"/>
            </a:pPr>
            <a:r>
              <a:rPr lang="bn-BD" sz="4000" dirty="0" smtClean="0"/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দাম ও চাহিদা রেখা চিত্রঃ</a:t>
            </a:r>
            <a:endParaRPr lang="bn-BD" sz="4000" dirty="0" smtClean="0">
              <a:ln w="19050">
                <a:solidFill>
                  <a:schemeClr val="tx1"/>
                </a:solidFill>
              </a:ln>
            </a:endParaRPr>
          </a:p>
          <a:p>
            <a:endParaRPr lang="bn-BD" sz="4000" dirty="0" smtClean="0"/>
          </a:p>
          <a:p>
            <a:endParaRPr lang="bn-BD" sz="4000" dirty="0"/>
          </a:p>
          <a:p>
            <a:endParaRPr lang="bn-BD" sz="4000" dirty="0" smtClean="0"/>
          </a:p>
          <a:p>
            <a:endParaRPr lang="bn-BD" sz="4000" dirty="0"/>
          </a:p>
          <a:p>
            <a:endParaRPr lang="bn-BD" sz="4000" dirty="0" smtClean="0"/>
          </a:p>
          <a:p>
            <a:endParaRPr lang="bn-BD" sz="4000" dirty="0"/>
          </a:p>
          <a:p>
            <a:endParaRPr lang="bn-BD" sz="4000" dirty="0" smtClean="0"/>
          </a:p>
          <a:p>
            <a:endParaRPr lang="bn-BD" sz="4000" dirty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87234" y="3469709"/>
            <a:ext cx="3821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P=AR=MR=D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9558" y="889347"/>
            <a:ext cx="1440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দাম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047" y="3331923"/>
            <a:ext cx="9770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</a:t>
            </a:r>
            <a:r>
              <a:rPr lang="en-US" sz="4400" baseline="-25000" dirty="0" smtClean="0"/>
              <a:t>O</a:t>
            </a:r>
            <a:endParaRPr lang="en-US" sz="4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864296" y="5837129"/>
            <a:ext cx="751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66773" y="5386192"/>
            <a:ext cx="5983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Q </a:t>
            </a:r>
            <a:r>
              <a:rPr lang="bn-BD" sz="4400" dirty="0" smtClean="0"/>
              <a:t>উৎপাদনের পরিমান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553228" y="5649237"/>
            <a:ext cx="4409161" cy="463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-529224" y="3604363"/>
            <a:ext cx="4340269" cy="463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9036" y="1628383"/>
            <a:ext cx="513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Y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524199" y="3631751"/>
            <a:ext cx="4409161" cy="463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3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  <p:bldP spid="4" grpId="0" animBg="1"/>
      <p:bldP spid="5" grpId="0" animBg="1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8240" y="526395"/>
            <a:ext cx="2668044" cy="919401"/>
          </a:xfrm>
          <a:prstGeom prst="wedgeRoundRectCallout">
            <a:avLst>
              <a:gd name="adj1" fmla="val -30081"/>
              <a:gd name="adj2" fmla="val 11143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মূল্যায়ন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36" y="2084293"/>
            <a:ext cx="118788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600" dirty="0" smtClean="0"/>
              <a:t> </a:t>
            </a:r>
            <a:r>
              <a:rPr lang="bn-BD" sz="3600" dirty="0" smtClean="0">
                <a:ln w="9525">
                  <a:solidFill>
                    <a:schemeClr val="tx1"/>
                  </a:solidFill>
                </a:ln>
              </a:rPr>
              <a:t>দাম রেখার আকৃতি কেমন হয়?</a:t>
            </a:r>
          </a:p>
          <a:p>
            <a:r>
              <a:rPr lang="bn-BD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উত্তরঃ ভুমি অক্ষের সমান্তরাল হয়।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600" dirty="0">
                <a:ln w="12700">
                  <a:solidFill>
                    <a:schemeClr val="tx1"/>
                  </a:solidFill>
                </a:ln>
              </a:rPr>
              <a:t>পূর্ণ প্রতিযোগিতামূলক বাজারে ভারসাম্যের শর্ত কয়টি?</a:t>
            </a:r>
          </a:p>
          <a:p>
            <a:r>
              <a:rPr lang="bn-BD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উত্তরঃ ২ টি</a:t>
            </a:r>
            <a:r>
              <a:rPr lang="bn-BD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।</a:t>
            </a:r>
            <a:endParaRPr lang="bn-BD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600" dirty="0"/>
              <a:t> </a:t>
            </a:r>
            <a:r>
              <a:rPr lang="bn-BD" sz="3600" dirty="0">
                <a:ln w="9525">
                  <a:solidFill>
                    <a:schemeClr val="tx1"/>
                  </a:solidFill>
                </a:ln>
              </a:rPr>
              <a:t>পূর্ণ প্রতিযোগিতামূলক বাজারে </a:t>
            </a:r>
            <a:r>
              <a:rPr lang="en-US" sz="3600" dirty="0">
                <a:ln w="9525">
                  <a:solidFill>
                    <a:schemeClr val="tx1"/>
                  </a:solidFill>
                </a:ln>
              </a:rPr>
              <a:t>P, AR, MR, D </a:t>
            </a:r>
            <a:r>
              <a:rPr lang="bn-BD" sz="3600" dirty="0">
                <a:ln w="9525">
                  <a:solidFill>
                    <a:schemeClr val="tx1"/>
                  </a:solidFill>
                </a:ln>
              </a:rPr>
              <a:t>এর সম্পর্ক কেমন</a:t>
            </a:r>
            <a:r>
              <a:rPr lang="en-US" sz="3600" dirty="0">
                <a:ln w="9525">
                  <a:solidFill>
                    <a:schemeClr val="tx1"/>
                  </a:solidFill>
                </a:ln>
              </a:rPr>
              <a:t> </a:t>
            </a:r>
            <a:r>
              <a:rPr lang="bn-BD" sz="3600" dirty="0">
                <a:ln w="9525">
                  <a:solidFill>
                    <a:schemeClr val="tx1"/>
                  </a:solidFill>
                </a:ln>
              </a:rPr>
              <a:t>হয়?</a:t>
            </a:r>
          </a:p>
          <a:p>
            <a:r>
              <a:rPr lang="bn-BD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উত্তরঃ সমান হয়।</a:t>
            </a:r>
            <a:endParaRPr lang="bn-BD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84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560" y="389474"/>
            <a:ext cx="3333384" cy="919401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2700">
                  <a:solidFill>
                    <a:schemeClr val="tx1"/>
                  </a:solidFill>
                </a:ln>
              </a:rPr>
              <a:t> </a:t>
            </a:r>
            <a:r>
              <a:rPr lang="bn-BD" sz="4800" dirty="0">
                <a:ln w="12700">
                  <a:solidFill>
                    <a:schemeClr val="tx1"/>
                  </a:solidFill>
                </a:ln>
              </a:rPr>
              <a:t>দলীয় </a:t>
            </a:r>
            <a:r>
              <a:rPr lang="bn-BD" sz="4800" dirty="0" smtClean="0">
                <a:ln w="12700">
                  <a:solidFill>
                    <a:schemeClr val="tx1"/>
                  </a:solidFill>
                </a:ln>
              </a:rPr>
              <a:t>কাজ</a:t>
            </a:r>
            <a:endParaRPr lang="en-US" sz="360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890" y="1614714"/>
            <a:ext cx="12004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5400" dirty="0" smtClean="0"/>
              <a:t>পূর্ণ প্রতিযোগিতামূলক </a:t>
            </a:r>
            <a:r>
              <a:rPr lang="bn-BD" sz="5400" dirty="0"/>
              <a:t>বাজারে বিক্রয় হয় এমন কয়েকটি পণ্যের একটি তালিকা তৈরি </a:t>
            </a:r>
            <a:r>
              <a:rPr lang="bn-BD" sz="5400" dirty="0" smtClean="0"/>
              <a:t>করোঃ</a:t>
            </a:r>
            <a:endParaRPr lang="en-US" sz="5400" dirty="0" smtClean="0"/>
          </a:p>
          <a:p>
            <a:pPr algn="just"/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উত্তরঃ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চাল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ডাল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মাছের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বাজার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ইত্যাদি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।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5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8081" y="378544"/>
            <a:ext cx="4968780" cy="1349633"/>
          </a:xfrm>
          <a:prstGeom prst="bevel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ln w="12700">
                  <a:solidFill>
                    <a:schemeClr val="tx1"/>
                  </a:solidFill>
                </a:ln>
              </a:rPr>
              <a:t>বাড়ীর কাজ</a:t>
            </a:r>
            <a:endParaRPr lang="en-US" u="sng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00" y="2383773"/>
            <a:ext cx="65151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/>
              <a:t>পূর্ণ প্রতিযোগিতামূলক বাজারে ভারসাম্যের শর্ত </a:t>
            </a:r>
            <a:r>
              <a:rPr lang="bn-BD" sz="4000" dirty="0" smtClean="0"/>
              <a:t>২টি মূখস্ত করে আসবে।</a:t>
            </a:r>
            <a:endParaRPr lang="en-US" sz="1400" dirty="0"/>
          </a:p>
          <a:p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44500" y="1968500"/>
            <a:ext cx="4127500" cy="4038600"/>
            <a:chOff x="444500" y="1968500"/>
            <a:chExt cx="4127500" cy="4038600"/>
          </a:xfrm>
        </p:grpSpPr>
        <p:sp>
          <p:nvSpPr>
            <p:cNvPr id="4" name="Rectangle 3"/>
            <p:cNvSpPr/>
            <p:nvPr/>
          </p:nvSpPr>
          <p:spPr>
            <a:xfrm>
              <a:off x="825500" y="2908300"/>
              <a:ext cx="3365500" cy="25273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46100" y="1968500"/>
              <a:ext cx="3886200" cy="952500"/>
            </a:xfrm>
            <a:prstGeom prst="triangl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71700" y="3797300"/>
              <a:ext cx="812800" cy="1358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68400" y="3289300"/>
              <a:ext cx="533400" cy="6985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03600" y="3251200"/>
              <a:ext cx="533400" cy="6985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4500" y="5410200"/>
              <a:ext cx="4127500" cy="5969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5847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49500" y="183241"/>
            <a:ext cx="7658100" cy="2725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n w="28575">
                  <a:solidFill>
                    <a:schemeClr val="tx1"/>
                  </a:solidFill>
                </a:ln>
              </a:rPr>
              <a:t>ধন্যবাদ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04" t="17407" r="2963" b="14630"/>
          <a:stretch/>
        </p:blipFill>
        <p:spPr>
          <a:xfrm>
            <a:off x="3251200" y="2974042"/>
            <a:ext cx="5194300" cy="37823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275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3380" y="653829"/>
            <a:ext cx="3757808" cy="11079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পরিচিতি</a:t>
            </a:r>
            <a:endParaRPr lang="en-US" sz="1400" u="sng" dirty="0">
              <a:ln w="57150">
                <a:solidFill>
                  <a:schemeClr val="tx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941" y="3620018"/>
            <a:ext cx="66387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ln w="28575">
                  <a:solidFill>
                    <a:schemeClr val="tx1"/>
                  </a:solidFill>
                </a:ln>
              </a:rPr>
              <a:t>শিক্ষক পরিচিতি</a:t>
            </a:r>
          </a:p>
          <a:p>
            <a:r>
              <a:rPr lang="bn-BD" sz="3200" dirty="0" smtClean="0"/>
              <a:t>নামঃ মোঃ নুরুল ইসলাম</a:t>
            </a:r>
          </a:p>
          <a:p>
            <a:r>
              <a:rPr lang="bn-BD" sz="3200" dirty="0" smtClean="0"/>
              <a:t>পদবীঃ প্রভাষক (অর্থনীতি)</a:t>
            </a:r>
          </a:p>
          <a:p>
            <a:r>
              <a:rPr lang="bn-BD" sz="3200" dirty="0" smtClean="0"/>
              <a:t>প্রতিষ্ঠানঃ কোচাশহর শিল্পনগরী </a:t>
            </a:r>
            <a:r>
              <a:rPr lang="bn-BD" sz="3200" dirty="0"/>
              <a:t>কলেজ ও গবেষণা </a:t>
            </a:r>
            <a:r>
              <a:rPr lang="bn-BD" sz="3200" dirty="0" smtClean="0"/>
              <a:t>কেন্দ্র</a:t>
            </a:r>
          </a:p>
          <a:p>
            <a:r>
              <a:rPr lang="bn-BD" sz="3200" dirty="0"/>
              <a:t>মোবাইল </a:t>
            </a:r>
            <a:r>
              <a:rPr lang="bn-BD" sz="3200" dirty="0" smtClean="0"/>
              <a:t>নং-০১৭৩৮-৬৭৬৭৬৭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1736" y="3607491"/>
            <a:ext cx="51022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ln w="28575">
                  <a:solidFill>
                    <a:schemeClr val="tx1"/>
                  </a:solidFill>
                </a:ln>
              </a:rPr>
              <a:t>পাঠ পরিচিতি</a:t>
            </a:r>
            <a:endParaRPr lang="en-US" sz="3200" u="sng" dirty="0">
              <a:ln w="28575">
                <a:solidFill>
                  <a:schemeClr val="tx1"/>
                </a:solidFill>
              </a:ln>
            </a:endParaRPr>
          </a:p>
          <a:p>
            <a:r>
              <a:rPr lang="bn-BD" sz="3200" dirty="0" smtClean="0"/>
              <a:t>শ্রেণীঃ </a:t>
            </a:r>
            <a:r>
              <a:rPr lang="bn-BD" sz="3200" dirty="0"/>
              <a:t>দ্বাদশ </a:t>
            </a:r>
            <a:endParaRPr lang="en-US" sz="3200" dirty="0"/>
          </a:p>
          <a:p>
            <a:r>
              <a:rPr lang="bn-BD" sz="3200" dirty="0" smtClean="0"/>
              <a:t>বিষয়ঃ </a:t>
            </a:r>
            <a:r>
              <a:rPr lang="bn-BD" sz="3200" dirty="0"/>
              <a:t>অর্থনীতি</a:t>
            </a:r>
            <a:endParaRPr lang="en-US" sz="3200" dirty="0"/>
          </a:p>
          <a:p>
            <a:r>
              <a:rPr lang="bn-BD" sz="3200" dirty="0" smtClean="0"/>
              <a:t>অধ্যায়ঃ </a:t>
            </a:r>
            <a:r>
              <a:rPr lang="bn-BD" sz="3200" dirty="0"/>
              <a:t>বাজার</a:t>
            </a:r>
            <a:endParaRPr lang="en-US" sz="3200" dirty="0"/>
          </a:p>
          <a:p>
            <a:r>
              <a:rPr lang="bn-BD" sz="3200" dirty="0" smtClean="0"/>
              <a:t>সময়ঃ ৫০</a:t>
            </a:r>
            <a:r>
              <a:rPr lang="en-US" sz="3200" dirty="0" smtClean="0"/>
              <a:t> </a:t>
            </a:r>
            <a:r>
              <a:rPr lang="bn-BD" sz="3200" dirty="0"/>
              <a:t>মিনিট</a:t>
            </a:r>
            <a:endParaRPr lang="en-US" sz="3200" dirty="0"/>
          </a:p>
          <a:p>
            <a:r>
              <a:rPr lang="bn-BD" sz="3200" dirty="0" smtClean="0"/>
              <a:t>তারিখঃ ০৬/০৬/২০২১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683343" y="1715060"/>
            <a:ext cx="2379945" cy="1503123"/>
          </a:xfrm>
          <a:prstGeom prst="down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256767"/>
            <a:ext cx="12192000" cy="1127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22650" y="491334"/>
            <a:ext cx="11464550" cy="2719648"/>
            <a:chOff x="422650" y="491334"/>
            <a:chExt cx="11464550" cy="271964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2650" y="491334"/>
              <a:ext cx="2131616" cy="271964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217"/>
            <a:stretch/>
          </p:blipFill>
          <p:spPr>
            <a:xfrm>
              <a:off x="9770300" y="517480"/>
              <a:ext cx="2116900" cy="267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783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821" y="1296418"/>
            <a:ext cx="6544979" cy="3569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71990" y="5859713"/>
            <a:ext cx="5510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12700">
                  <a:solidFill>
                    <a:schemeClr val="tx1"/>
                  </a:solidFill>
                </a:ln>
              </a:rPr>
              <a:t>পূর্ণ প্রতিযোগিতামূলক </a:t>
            </a:r>
            <a:r>
              <a:rPr lang="bn-BD" sz="3200" dirty="0" smtClean="0">
                <a:ln w="12700">
                  <a:solidFill>
                    <a:schemeClr val="tx1"/>
                  </a:solidFill>
                </a:ln>
              </a:rPr>
              <a:t>বাজার</a:t>
            </a:r>
            <a:endParaRPr lang="en-US" sz="140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1990" y="5160624"/>
            <a:ext cx="5624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12700">
                  <a:solidFill>
                    <a:schemeClr val="tx1"/>
                  </a:solidFill>
                </a:ln>
              </a:rPr>
              <a:t>ছবি দ্বারা কি বোঝানো হয়েছে?</a:t>
            </a:r>
            <a:endParaRPr lang="en-US" sz="1400" dirty="0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8102" y="1306621"/>
            <a:ext cx="5055298" cy="36748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025900" y="177800"/>
            <a:ext cx="5181600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ছবির</a:t>
            </a:r>
            <a:r>
              <a:rPr lang="en-US" sz="4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দিকে</a:t>
            </a:r>
            <a:r>
              <a:rPr lang="en-US" sz="4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তাকাও</a:t>
            </a:r>
            <a:endParaRPr lang="en-US" sz="48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37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6324" y="807342"/>
            <a:ext cx="6425935" cy="13280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আজকের </a:t>
            </a:r>
            <a:r>
              <a:rPr lang="bn-BD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পাঠ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732" y="2972090"/>
            <a:ext cx="7114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n w="12700">
                  <a:solidFill>
                    <a:schemeClr val="tx1"/>
                  </a:solidFill>
                </a:ln>
              </a:rPr>
              <a:t>পূর্ণ প্রতিযোগিতামূলক </a:t>
            </a:r>
            <a:r>
              <a:rPr lang="bn-BD" sz="4400" dirty="0" smtClean="0">
                <a:ln w="12700">
                  <a:solidFill>
                    <a:schemeClr val="tx1"/>
                  </a:solidFill>
                </a:ln>
              </a:rPr>
              <a:t>বাজার</a:t>
            </a:r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0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231" y="468797"/>
            <a:ext cx="5497843" cy="160043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ln/>
                <a:solidFill>
                  <a:sysClr val="windowText" lastClr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শিখনফল</a:t>
            </a:r>
            <a:endParaRPr lang="en-US" b="1" u="sng" dirty="0">
              <a:ln/>
              <a:solidFill>
                <a:sysClr val="windowText" lastClr="0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63874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500" dirty="0"/>
              <a:t>বাজার সম্পর্কে অর্থনীতির ধারণা ব্যাখ্যা করতে </a:t>
            </a:r>
            <a:r>
              <a:rPr lang="bn-BD" sz="3500" dirty="0" smtClean="0"/>
              <a:t>পারবে;</a:t>
            </a:r>
            <a:endParaRPr lang="en-US" sz="35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500" dirty="0"/>
              <a:t>পূর্ণ প্রতিযোগিতামূলক বাজারের বৈশিষ্ট্য ব্যাখ্যা করতে </a:t>
            </a:r>
            <a:r>
              <a:rPr lang="bn-BD" sz="3500" dirty="0" smtClean="0"/>
              <a:t>পারবে;</a:t>
            </a:r>
            <a:endParaRPr lang="en-US" sz="35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500" dirty="0"/>
              <a:t>পূর্ণ প্রতিযোগিতামূলক বাজারের ধারণা টি লেখচিত্রের মাধ্যমে ব্যাখ্যা করতে </a:t>
            </a:r>
            <a:r>
              <a:rPr lang="bn-BD" sz="3500" dirty="0" smtClean="0"/>
              <a:t>পারবে;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227903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96721436"/>
              </p:ext>
            </p:extLst>
          </p:nvPr>
        </p:nvGraphicFramePr>
        <p:xfrm>
          <a:off x="2653048" y="249825"/>
          <a:ext cx="6666316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862124"/>
            <a:ext cx="1219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5400" u="sng" dirty="0"/>
              <a:t>বাজার</a:t>
            </a:r>
            <a:r>
              <a:rPr lang="en-US" sz="5400" u="sng" dirty="0" smtClean="0"/>
              <a:t>:</a:t>
            </a:r>
            <a:r>
              <a:rPr lang="bn-BD" sz="5400" dirty="0" smtClean="0"/>
              <a:t> </a:t>
            </a:r>
          </a:p>
          <a:p>
            <a:pPr algn="just"/>
            <a:r>
              <a:rPr lang="bn-BD" sz="4400" dirty="0" smtClean="0"/>
              <a:t>অর্থনীতিতে </a:t>
            </a:r>
            <a:r>
              <a:rPr lang="bn-BD" sz="4400" dirty="0"/>
              <a:t>কোন নির্দিষ্ট দ্রব্যসামগ্রীর জন্য ক্রেতা ও বিক্রেতার মধ্যে দরকষাকষি এর মাধ্যমে একটি নির্দিষ্ট মূল্য স্থির হওয়ার প্রক্রিয়াকে বাজার বলা </a:t>
            </a:r>
            <a:r>
              <a:rPr lang="bn-BD" sz="4400" dirty="0" smtClean="0"/>
              <a:t>হয়।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9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5766"/>
            <a:ext cx="12192000" cy="1963103"/>
          </a:xfrm>
          <a:prstGeom prst="bevel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n w="12700">
                  <a:solidFill>
                    <a:schemeClr val="tx1"/>
                  </a:solidFill>
                </a:ln>
              </a:rPr>
              <a:t>পূর্ণ প্রতিযোগিতামূলক বাজার</a:t>
            </a:r>
            <a:r>
              <a:rPr lang="en-US" sz="7200" dirty="0" smtClean="0">
                <a:ln w="12700">
                  <a:solidFill>
                    <a:schemeClr val="tx1"/>
                  </a:solidFill>
                </a:ln>
              </a:rPr>
              <a:t>:</a:t>
            </a:r>
            <a:endParaRPr lang="en-US" dirty="0">
              <a:ln w="12700">
                <a:solidFill>
                  <a:schemeClr val="tx1"/>
                </a:solidFill>
              </a:ln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500" y="2336225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/>
              <a:t>যে বাজারে অসংখ্য ক্রেতা বিক্রেতা সমজাতীয় পণ্য বাজারে নির্ধারিত দামে ক্রয় বিক্রয়ে লিপ্ত হয় এবং উক্ত বাজারে প্রবেশ ও প্রস্থানে কোনো বাধা থাকে না এরূপ বাজারকে পূর্ণ প্রতিযোগিতামূলক বাজার বলে।</a:t>
            </a:r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00" y="2273300"/>
            <a:ext cx="5105400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4634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00416"/>
            <a:ext cx="12192000" cy="92333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19050">
                  <a:solidFill>
                    <a:schemeClr val="tx1"/>
                  </a:solidFill>
                </a:ln>
              </a:rPr>
              <a:t>পূর্ণ প্রতিযোগিতামূলক বাজারের বৈশিষ্ট্য</a:t>
            </a:r>
            <a:r>
              <a:rPr lang="en-US" sz="5400" dirty="0">
                <a:ln w="19050">
                  <a:solidFill>
                    <a:schemeClr val="tx1"/>
                  </a:solidFill>
                </a:ln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691014"/>
            <a:ext cx="12191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alibri" panose="020F0502020204030204" pitchFamily="34" charset="0"/>
              <a:buChar char="⃝"/>
            </a:pPr>
            <a:r>
              <a:rPr lang="bn-BD" sz="5400" dirty="0" smtClean="0"/>
              <a:t> বহুসংখ্যক বিক্রেতাঃ</a:t>
            </a:r>
            <a:endParaRPr lang="en-US" sz="5400" dirty="0"/>
          </a:p>
          <a:p>
            <a:pPr marL="457200" indent="-457200">
              <a:buFont typeface="Calibri" panose="020F0502020204030204" pitchFamily="34" charset="0"/>
              <a:buChar char="⃝"/>
            </a:pPr>
            <a:r>
              <a:rPr lang="bn-BD" sz="5400" dirty="0" smtClean="0"/>
              <a:t> বহুসংখ্যক ক্রেতাঃ</a:t>
            </a:r>
            <a:endParaRPr lang="en-US" sz="5400" dirty="0"/>
          </a:p>
          <a:p>
            <a:pPr marL="457200" indent="-457200">
              <a:buFont typeface="Calibri" panose="020F0502020204030204" pitchFamily="34" charset="0"/>
              <a:buChar char="⃝"/>
            </a:pPr>
            <a:r>
              <a:rPr lang="bn-BD" sz="5400" dirty="0" smtClean="0"/>
              <a:t> দ্রব্যের সমজাতীয়তাঃ</a:t>
            </a:r>
            <a:endParaRPr lang="en-US" sz="5400" dirty="0"/>
          </a:p>
          <a:p>
            <a:pPr marL="457200" indent="-457200">
              <a:buFont typeface="Calibri" panose="020F0502020204030204" pitchFamily="34" charset="0"/>
              <a:buChar char="⃝"/>
            </a:pPr>
            <a:r>
              <a:rPr lang="bn-BD" sz="5400" dirty="0" smtClean="0"/>
              <a:t> উৎপাদনের </a:t>
            </a:r>
            <a:r>
              <a:rPr lang="bn-BD" sz="5400" dirty="0"/>
              <a:t>পুরনো </a:t>
            </a:r>
            <a:r>
              <a:rPr lang="bn-BD" sz="5400" dirty="0" smtClean="0"/>
              <a:t>গতিশীলতাঃ</a:t>
            </a:r>
            <a:endParaRPr lang="en-US" sz="5400" dirty="0"/>
          </a:p>
          <a:p>
            <a:pPr marL="457200" indent="-457200">
              <a:buFont typeface="Calibri" panose="020F0502020204030204" pitchFamily="34" charset="0"/>
              <a:buChar char="⃝"/>
            </a:pPr>
            <a:r>
              <a:rPr lang="bn-BD" sz="5400" dirty="0" smtClean="0"/>
              <a:t> বাজারে প্রবেশের স্বাধীনতাঃ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250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647484"/>
            <a:ext cx="114863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দাম </a:t>
            </a:r>
            <a:r>
              <a:rPr lang="bn-BD" sz="5400" dirty="0"/>
              <a:t>সম্বন্ধে পূর্ণ </a:t>
            </a:r>
            <a:r>
              <a:rPr lang="bn-BD" sz="5400" dirty="0" smtClean="0"/>
              <a:t>জ্ঞানঃ</a:t>
            </a:r>
            <a:endParaRPr lang="en-US" sz="5400" dirty="0"/>
          </a:p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পরিবহন </a:t>
            </a:r>
            <a:r>
              <a:rPr lang="bn-BD" sz="5400" dirty="0"/>
              <a:t>ব্যয় </a:t>
            </a:r>
            <a:r>
              <a:rPr lang="bn-BD" sz="5400" dirty="0" smtClean="0"/>
              <a:t>নেইঃ</a:t>
            </a:r>
            <a:endParaRPr lang="en-US" sz="5400" dirty="0"/>
          </a:p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মুনাফা অর্জনঃ</a:t>
            </a:r>
            <a:endParaRPr lang="en-US" sz="5400" dirty="0"/>
          </a:p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একদামে দ্রব্য ক্রয়-বিক্রয়ঃ</a:t>
            </a:r>
            <a:endParaRPr lang="en-US" sz="5400" dirty="0"/>
          </a:p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ভারসাম্যের শর্তঃ</a:t>
            </a:r>
            <a:endParaRPr lang="en-US" sz="5400" dirty="0"/>
          </a:p>
          <a:p>
            <a:pPr marL="685800" indent="-685800">
              <a:buFont typeface="Calibri" panose="020F0502020204030204" pitchFamily="34" charset="0"/>
              <a:buChar char="⃝"/>
            </a:pPr>
            <a:r>
              <a:rPr lang="bn-BD" sz="5400" dirty="0" smtClean="0"/>
              <a:t> ক্রেতার আচরণঃ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324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630</TotalTime>
  <Words>282</Words>
  <Application>Microsoft Office PowerPoint</Application>
  <PresentationFormat>Custom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Slice</vt:lpstr>
      <vt:lpstr>সবাইকে শুভেচ্ছা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lab-15</dc:creator>
  <cp:lastModifiedBy>user</cp:lastModifiedBy>
  <cp:revision>389</cp:revision>
  <dcterms:created xsi:type="dcterms:W3CDTF">2021-06-06T02:53:22Z</dcterms:created>
  <dcterms:modified xsi:type="dcterms:W3CDTF">2021-06-11T14:55:45Z</dcterms:modified>
</cp:coreProperties>
</file>