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9" r:id="rId2"/>
    <p:sldId id="260" r:id="rId3"/>
    <p:sldId id="263" r:id="rId4"/>
    <p:sldId id="262" r:id="rId5"/>
    <p:sldId id="267" r:id="rId6"/>
    <p:sldId id="264" r:id="rId7"/>
    <p:sldId id="266" r:id="rId8"/>
    <p:sldId id="268" r:id="rId9"/>
    <p:sldId id="269" r:id="rId10"/>
    <p:sldId id="270" r:id="rId11"/>
    <p:sldId id="271" r:id="rId12"/>
    <p:sldId id="272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D5523-3124-4270-92E9-9137C4C122E2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34076-823B-477F-ADE7-770E29E0F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5BE66-0FD3-4B68-85E0-8646D42D920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 bwMode="auto">
          <a:xfrm>
            <a:off x="1630892" y="1554163"/>
            <a:ext cx="6034616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Content Placeholder 6" descr="Sagotom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219200" y="58918"/>
            <a:ext cx="7010400" cy="192228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295400" y="1447800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smtClean="0"/>
              <a:t> </a:t>
            </a:r>
            <a:r>
              <a:rPr lang="en-US" sz="7200" dirty="0" err="1" smtClean="0">
                <a:solidFill>
                  <a:srgbClr val="FF0000"/>
                </a:solidFill>
              </a:rPr>
              <a:t>সৈয়দ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</a:rPr>
              <a:t>বজলুল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</a:rPr>
              <a:t>হক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</a:rPr>
              <a:t>কলেজ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 advTm="10000">
    <p:wedge/>
    <p:sndAc>
      <p:stSnd>
        <p:snd r:embed="rId3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543800" cy="838200"/>
          </a:xfrm>
        </p:spPr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সমাজকর্ম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পেশার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বিকাশে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sz="3200" dirty="0" smtClean="0">
                <a:solidFill>
                  <a:srgbClr val="002060"/>
                </a:solidFill>
              </a:rPr>
              <a:t>CSWE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924800" cy="49530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400" dirty="0" smtClean="0">
                <a:solidFill>
                  <a:srgbClr val="C00000"/>
                </a:solidFill>
              </a:rPr>
              <a:t>CSWE </a:t>
            </a:r>
            <a:r>
              <a:rPr lang="en-US" dirty="0" err="1" smtClean="0">
                <a:solidFill>
                  <a:srgbClr val="C00000"/>
                </a:solidFill>
              </a:rPr>
              <a:t>এর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পূর্ণরূপ</a:t>
            </a:r>
            <a:r>
              <a:rPr lang="en-US" dirty="0" smtClean="0">
                <a:solidFill>
                  <a:srgbClr val="C00000"/>
                </a:solidFill>
              </a:rPr>
              <a:t> : </a:t>
            </a:r>
            <a:r>
              <a:rPr lang="en-US" sz="2800" dirty="0" smtClean="0">
                <a:solidFill>
                  <a:srgbClr val="002060"/>
                </a:solidFill>
              </a:rPr>
              <a:t>Council for Social Work Education</a:t>
            </a:r>
          </a:p>
          <a:p>
            <a:pPr algn="just"/>
            <a:r>
              <a:rPr lang="en-US" sz="2800" dirty="0" err="1" smtClean="0">
                <a:solidFill>
                  <a:srgbClr val="C00000"/>
                </a:solidFill>
              </a:rPr>
              <a:t>প্রতিষ্ঠাকাল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990000"/>
                </a:solidFill>
              </a:rPr>
              <a:t>: </a:t>
            </a:r>
            <a:r>
              <a:rPr lang="en-US" sz="2800" dirty="0" smtClean="0">
                <a:solidFill>
                  <a:srgbClr val="002060"/>
                </a:solidFill>
              </a:rPr>
              <a:t>১৯৫২ </a:t>
            </a:r>
            <a:r>
              <a:rPr lang="en-US" sz="2800" dirty="0" err="1" smtClean="0">
                <a:solidFill>
                  <a:srgbClr val="002060"/>
                </a:solidFill>
              </a:rPr>
              <a:t>সালে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জানুয়ারী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মাসে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আমেরিকায়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প্রতিষ্ঠা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লাভ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করে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।</a:t>
            </a:r>
          </a:p>
          <a:p>
            <a:pPr algn="just"/>
            <a:r>
              <a:rPr lang="en-US" sz="2800" dirty="0" err="1" smtClean="0">
                <a:solidFill>
                  <a:srgbClr val="990000"/>
                </a:solidFill>
              </a:rPr>
              <a:t>মুল</a:t>
            </a:r>
            <a:r>
              <a:rPr lang="en-US" sz="2800" dirty="0" smtClean="0">
                <a:solidFill>
                  <a:srgbClr val="990000"/>
                </a:solidFill>
              </a:rPr>
              <a:t> </a:t>
            </a:r>
            <a:r>
              <a:rPr lang="en-US" sz="2800" dirty="0" err="1" smtClean="0">
                <a:solidFill>
                  <a:srgbClr val="990000"/>
                </a:solidFill>
              </a:rPr>
              <a:t>লক্ষ্য</a:t>
            </a:r>
            <a:r>
              <a:rPr lang="en-US" sz="2800" dirty="0" smtClean="0">
                <a:solidFill>
                  <a:srgbClr val="990000"/>
                </a:solidFill>
              </a:rPr>
              <a:t> : </a:t>
            </a:r>
            <a:r>
              <a:rPr lang="en-US" sz="2800" dirty="0" err="1" smtClean="0">
                <a:solidFill>
                  <a:srgbClr val="002060"/>
                </a:solidFill>
              </a:rPr>
              <a:t>সমাজকর্ম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শিক্ষায়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পেশাগত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দক্ষতা</a:t>
            </a:r>
            <a:r>
              <a:rPr lang="en-US" sz="2800" dirty="0" smtClean="0">
                <a:solidFill>
                  <a:srgbClr val="002060"/>
                </a:solidFill>
              </a:rPr>
              <a:t> ও </a:t>
            </a:r>
            <a:r>
              <a:rPr lang="en-US" sz="2800" dirty="0" err="1" smtClean="0">
                <a:solidFill>
                  <a:srgbClr val="002060"/>
                </a:solidFill>
              </a:rPr>
              <a:t>যোগ্যতাসম্পন্ন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সমাজকর্মি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সৃষ্টি</a:t>
            </a:r>
            <a:endParaRPr lang="en-US" sz="2800" dirty="0" smtClean="0">
              <a:solidFill>
                <a:srgbClr val="002060"/>
              </a:solidFill>
            </a:endParaRPr>
          </a:p>
          <a:p>
            <a:pPr algn="just"/>
            <a:r>
              <a:rPr lang="en-US" sz="2800" dirty="0" err="1" smtClean="0">
                <a:solidFill>
                  <a:srgbClr val="990000"/>
                </a:solidFill>
              </a:rPr>
              <a:t>অবদান</a:t>
            </a:r>
            <a:r>
              <a:rPr lang="en-US" sz="2800" dirty="0" smtClean="0">
                <a:solidFill>
                  <a:srgbClr val="990000"/>
                </a:solidFill>
              </a:rPr>
              <a:t> 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990000"/>
                </a:solidFill>
              </a:rPr>
              <a:t> </a:t>
            </a:r>
            <a:r>
              <a:rPr lang="en-US" sz="2800" dirty="0" smtClean="0">
                <a:solidFill>
                  <a:srgbClr val="99000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১। </a:t>
            </a:r>
            <a:r>
              <a:rPr lang="en-US" sz="2800" dirty="0" err="1" smtClean="0">
                <a:solidFill>
                  <a:srgbClr val="002060"/>
                </a:solidFill>
              </a:rPr>
              <a:t>সমাজকর্ম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শিক্ষানীতি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প্রনয়নে</a:t>
            </a:r>
            <a:r>
              <a:rPr lang="en-US" sz="2800" dirty="0" smtClean="0">
                <a:solidFill>
                  <a:srgbClr val="002060"/>
                </a:solidFill>
              </a:rPr>
              <a:t> ও </a:t>
            </a:r>
            <a:r>
              <a:rPr lang="en-US" sz="2800" dirty="0" err="1" smtClean="0">
                <a:solidFill>
                  <a:srgbClr val="002060"/>
                </a:solidFill>
              </a:rPr>
              <a:t>পরিকল্পনা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প্রনয়নে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বিশেষ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ভূমিকা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পালন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করেছে</a:t>
            </a:r>
            <a:r>
              <a:rPr lang="en-US" sz="2800" dirty="0" smtClean="0">
                <a:solidFill>
                  <a:srgbClr val="002060"/>
                </a:solidFill>
              </a:rPr>
              <a:t>।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২। </a:t>
            </a:r>
            <a:r>
              <a:rPr lang="en-US" sz="2800" dirty="0" err="1" smtClean="0">
                <a:solidFill>
                  <a:srgbClr val="002060"/>
                </a:solidFill>
              </a:rPr>
              <a:t>সমাজকর্ম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শিক্ষায়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নারীদের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সম্পৃক্তকরণে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বিশেষ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ভূমিকা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পালন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করে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আসছে</a:t>
            </a:r>
            <a:r>
              <a:rPr lang="en-US" sz="2800" dirty="0" smtClean="0">
                <a:solidFill>
                  <a:srgbClr val="002060"/>
                </a:solidFill>
              </a:rPr>
              <a:t>।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  ৩।সমাজকর্ম </a:t>
            </a:r>
            <a:r>
              <a:rPr lang="en-US" sz="2800" dirty="0" err="1" smtClean="0">
                <a:solidFill>
                  <a:srgbClr val="002060"/>
                </a:solidFill>
              </a:rPr>
              <a:t>শিক্ষার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মানোন্নয়ন</a:t>
            </a:r>
            <a:r>
              <a:rPr lang="en-US" sz="2800" dirty="0" smtClean="0">
                <a:solidFill>
                  <a:srgbClr val="002060"/>
                </a:solidFill>
              </a:rPr>
              <a:t> ও </a:t>
            </a:r>
            <a:r>
              <a:rPr lang="en-US" sz="2800" dirty="0" err="1" smtClean="0">
                <a:solidFill>
                  <a:srgbClr val="002060"/>
                </a:solidFill>
              </a:rPr>
              <a:t>পেশাগত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অনুশীলনের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কার্যকারিতা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বৃদ্ধির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ক্ষেত্রে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      </a:t>
            </a:r>
            <a:r>
              <a:rPr lang="en-US" sz="2000" dirty="0" smtClean="0">
                <a:solidFill>
                  <a:srgbClr val="002060"/>
                </a:solidFill>
              </a:rPr>
              <a:t>CSWE </a:t>
            </a:r>
            <a:r>
              <a:rPr lang="en-US" sz="2800" dirty="0" err="1" smtClean="0">
                <a:solidFill>
                  <a:srgbClr val="002060"/>
                </a:solidFill>
              </a:rPr>
              <a:t>এর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প্রকাশনা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বিশেষ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ভূমিকা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পালন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করে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আসছে</a:t>
            </a:r>
            <a:r>
              <a:rPr lang="en-US" sz="2800" dirty="0" smtClean="0">
                <a:solidFill>
                  <a:srgbClr val="002060"/>
                </a:solidFill>
              </a:rPr>
              <a:t>।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৪। </a:t>
            </a:r>
            <a:r>
              <a:rPr lang="en-US" sz="2000" dirty="0" smtClean="0">
                <a:solidFill>
                  <a:srgbClr val="002060"/>
                </a:solidFill>
              </a:rPr>
              <a:t>CSWE  </a:t>
            </a:r>
            <a:r>
              <a:rPr lang="en-US" sz="2800" dirty="0" err="1" smtClean="0">
                <a:solidFill>
                  <a:srgbClr val="002060"/>
                </a:solidFill>
              </a:rPr>
              <a:t>কর্তৃক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পরিচালিত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ক্যাথেরিল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ইনস্টিটিউট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অব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ইন্টারন্যাশনাল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সোস্যাল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     </a:t>
            </a:r>
            <a:r>
              <a:rPr lang="en-US" sz="2800" dirty="0" err="1" smtClean="0">
                <a:solidFill>
                  <a:srgbClr val="002060"/>
                </a:solidFill>
              </a:rPr>
              <a:t>ওয়ার্ক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এডুকেশন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সারা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বিশ্বে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সমাজকর্ম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শিক্ষার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ফেলোশিফ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প্রদান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করছে</a:t>
            </a:r>
            <a:r>
              <a:rPr lang="en-US" sz="2800" dirty="0" smtClean="0">
                <a:solidFill>
                  <a:srgbClr val="990000"/>
                </a:solidFill>
              </a:rPr>
              <a:t>।</a:t>
            </a:r>
          </a:p>
          <a:p>
            <a:pPr>
              <a:buNone/>
            </a:pP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838200"/>
            <a:ext cx="6248400" cy="7620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সারসংক্ষেপ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1"/>
            <a:ext cx="7467600" cy="4038600"/>
          </a:xfrm>
        </p:spPr>
        <p:txBody>
          <a:bodyPr/>
          <a:lstStyle/>
          <a:p>
            <a:pPr algn="just"/>
            <a:r>
              <a:rPr lang="en-US" dirty="0" err="1" smtClean="0">
                <a:solidFill>
                  <a:srgbClr val="002060"/>
                </a:solidFill>
              </a:rPr>
              <a:t>কোন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বৃত্তি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জীবিকা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নির্বাহের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উপায়কে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পেশা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পর্যায়ে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নিয়ে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যেতে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কতগুলো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বৈশিষ্ট্য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অর্জন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করতে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হয়</a:t>
            </a:r>
            <a:r>
              <a:rPr lang="en-US" dirty="0" smtClean="0">
                <a:solidFill>
                  <a:srgbClr val="002060"/>
                </a:solidFill>
              </a:rPr>
              <a:t>। </a:t>
            </a:r>
            <a:r>
              <a:rPr lang="en-US" dirty="0" err="1" smtClean="0">
                <a:solidFill>
                  <a:srgbClr val="002060"/>
                </a:solidFill>
              </a:rPr>
              <a:t>যেমন</a:t>
            </a:r>
            <a:r>
              <a:rPr lang="en-US" dirty="0" smtClean="0">
                <a:solidFill>
                  <a:srgbClr val="002060"/>
                </a:solidFill>
              </a:rPr>
              <a:t>- </a:t>
            </a:r>
            <a:r>
              <a:rPr lang="en-US" dirty="0" err="1" smtClean="0">
                <a:solidFill>
                  <a:srgbClr val="002060"/>
                </a:solidFill>
              </a:rPr>
              <a:t>শিক্ষাগত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যোগ্যতা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জ্ঞান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ভান্ডা্র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নৈপূন্য</a:t>
            </a:r>
            <a:r>
              <a:rPr lang="en-US" dirty="0" smtClean="0">
                <a:solidFill>
                  <a:srgbClr val="002060"/>
                </a:solidFill>
              </a:rPr>
              <a:t> ও </a:t>
            </a:r>
            <a:r>
              <a:rPr lang="en-US" dirty="0" err="1" smtClean="0">
                <a:solidFill>
                  <a:srgbClr val="002060"/>
                </a:solidFill>
              </a:rPr>
              <a:t>দক্ষতা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পেশাগত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নীতিমালা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সামাজিক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স্বীকৃতি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লাভ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ইত্যাদি</a:t>
            </a:r>
            <a:r>
              <a:rPr lang="en-US" dirty="0" smtClean="0">
                <a:solidFill>
                  <a:srgbClr val="002060"/>
                </a:solidFill>
              </a:rPr>
              <a:t>।</a:t>
            </a:r>
          </a:p>
          <a:p>
            <a:pPr algn="just"/>
            <a:r>
              <a:rPr lang="en-US" dirty="0" err="1" smtClean="0">
                <a:solidFill>
                  <a:srgbClr val="002060"/>
                </a:solidFill>
              </a:rPr>
              <a:t>সমাজকর্মকে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পেশাদার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মর্যাদা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লাভের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জন্য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উক্ত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বৈশিষ্ট্রসমুহ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অর্জন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করতে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হয়েছে</a:t>
            </a:r>
            <a:r>
              <a:rPr lang="en-US" dirty="0" smtClean="0">
                <a:solidFill>
                  <a:srgbClr val="002060"/>
                </a:solidFill>
              </a:rPr>
              <a:t>। </a:t>
            </a:r>
            <a:r>
              <a:rPr lang="en-US" dirty="0" err="1" smtClean="0">
                <a:solidFill>
                  <a:srgbClr val="002060"/>
                </a:solidFill>
              </a:rPr>
              <a:t>আর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একাজে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যে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সংগঠন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তিনটি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সর্বাধিক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ভূমিকা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রাখতে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সক্ষম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হয়েছে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তাহল</a:t>
            </a:r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en-US" sz="2400" dirty="0" smtClean="0">
                <a:solidFill>
                  <a:srgbClr val="00B050"/>
                </a:solidFill>
              </a:rPr>
              <a:t>COS, NASW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ও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CSWE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।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7315200" cy="838200"/>
          </a:xfrm>
        </p:spPr>
        <p:txBody>
          <a:bodyPr>
            <a:noAutofit/>
          </a:bodyPr>
          <a:lstStyle/>
          <a:p>
            <a:pPr algn="ctr"/>
            <a:r>
              <a:rPr lang="en-US" sz="5400" dirty="0" err="1" smtClean="0">
                <a:solidFill>
                  <a:srgbClr val="C00000"/>
                </a:solidFill>
              </a:rPr>
              <a:t>বাড়ির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</a:rPr>
              <a:t>কাজ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601"/>
            <a:ext cx="7239000" cy="3429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sz="4800" dirty="0" err="1" smtClean="0">
                <a:solidFill>
                  <a:srgbClr val="7030A0"/>
                </a:solidFill>
              </a:rPr>
              <a:t>এই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লেকচারে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যে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গুরত্বপূর্ণ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তথ্য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সমুহ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তুমি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জেনেছ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সেগুলো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সংক্ষিপ্ত</a:t>
            </a:r>
            <a:r>
              <a:rPr lang="en-US" sz="4800" dirty="0" smtClean="0">
                <a:solidFill>
                  <a:srgbClr val="7030A0"/>
                </a:solidFill>
              </a:rPr>
              <a:t> ও </a:t>
            </a:r>
            <a:r>
              <a:rPr lang="en-US" sz="4800" dirty="0" err="1" smtClean="0">
                <a:solidFill>
                  <a:srgbClr val="7030A0"/>
                </a:solidFill>
              </a:rPr>
              <a:t>পয়েন্ট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আকারে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লিখবে</a:t>
            </a:r>
            <a:r>
              <a:rPr lang="en-US" sz="4800" dirty="0" smtClean="0">
                <a:solidFill>
                  <a:srgbClr val="7030A0"/>
                </a:solidFill>
              </a:rPr>
              <a:t>। </a:t>
            </a:r>
            <a:r>
              <a:rPr lang="en-US" sz="4800" dirty="0" err="1" smtClean="0">
                <a:solidFill>
                  <a:srgbClr val="7030A0"/>
                </a:solidFill>
              </a:rPr>
              <a:t>অত:পর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ছবি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তুলে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ম্যাসেঞ্জারে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আমাকে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</a:rPr>
              <a:t>পাঠাবে</a:t>
            </a:r>
            <a:r>
              <a:rPr lang="en-US" sz="4800" dirty="0" smtClean="0">
                <a:solidFill>
                  <a:srgbClr val="7030A0"/>
                </a:solidFill>
              </a:rPr>
              <a:t>।</a:t>
            </a:r>
            <a:endParaRPr lang="en-US" sz="4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09600"/>
            <a:ext cx="8229599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533400"/>
            <a:ext cx="5638800" cy="91440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 sz="54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b="1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648200"/>
          </a:xfrm>
          <a:solidFill>
            <a:srgbClr val="00B050"/>
          </a:solidFill>
        </p:spPr>
        <p:txBody>
          <a:bodyPr vert="horz">
            <a:normAutofit/>
          </a:bodyPr>
          <a:lstStyle/>
          <a:p>
            <a:pPr algn="ctr">
              <a:buNone/>
            </a:pPr>
            <a:endParaRPr lang="en-US" sz="72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905000"/>
            <a:ext cx="8001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 smtClean="0">
                <a:solidFill>
                  <a:srgbClr val="000099"/>
                </a:solidFill>
              </a:rPr>
              <a:t>মোহাম্মদ</a:t>
            </a:r>
            <a:r>
              <a:rPr lang="en-US" sz="4800" dirty="0" smtClean="0">
                <a:solidFill>
                  <a:srgbClr val="000099"/>
                </a:solidFill>
              </a:rPr>
              <a:t> </a:t>
            </a:r>
            <a:r>
              <a:rPr lang="en-US" sz="4800" dirty="0" err="1" smtClean="0">
                <a:solidFill>
                  <a:srgbClr val="000099"/>
                </a:solidFill>
              </a:rPr>
              <a:t>নজরুল</a:t>
            </a:r>
            <a:r>
              <a:rPr lang="en-US" sz="4800" dirty="0" smtClean="0">
                <a:solidFill>
                  <a:srgbClr val="000099"/>
                </a:solidFill>
              </a:rPr>
              <a:t> </a:t>
            </a:r>
            <a:r>
              <a:rPr lang="en-US" sz="4800" dirty="0" err="1" smtClean="0">
                <a:solidFill>
                  <a:srgbClr val="000099"/>
                </a:solidFill>
              </a:rPr>
              <a:t>ইসলাম</a:t>
            </a:r>
            <a:endParaRPr lang="en-US" sz="4800" dirty="0" smtClean="0">
              <a:solidFill>
                <a:srgbClr val="000099"/>
              </a:solidFill>
            </a:endParaRPr>
          </a:p>
          <a:p>
            <a:r>
              <a:rPr lang="en-US" sz="4800" dirty="0" err="1" smtClean="0">
                <a:solidFill>
                  <a:srgbClr val="000099"/>
                </a:solidFill>
              </a:rPr>
              <a:t>সহকারী</a:t>
            </a:r>
            <a:r>
              <a:rPr lang="en-US" sz="4800" dirty="0" smtClean="0">
                <a:solidFill>
                  <a:srgbClr val="000099"/>
                </a:solidFill>
              </a:rPr>
              <a:t> </a:t>
            </a:r>
            <a:r>
              <a:rPr lang="en-US" sz="4800" dirty="0" err="1" smtClean="0">
                <a:solidFill>
                  <a:srgbClr val="000099"/>
                </a:solidFill>
              </a:rPr>
              <a:t>অধ্যাপক</a:t>
            </a:r>
            <a:endParaRPr lang="en-US" sz="4800" dirty="0" smtClean="0">
              <a:solidFill>
                <a:srgbClr val="000099"/>
              </a:solidFill>
            </a:endParaRPr>
          </a:p>
          <a:p>
            <a:r>
              <a:rPr lang="en-US" sz="4800" dirty="0" err="1" smtClean="0">
                <a:solidFill>
                  <a:srgbClr val="000099"/>
                </a:solidFill>
              </a:rPr>
              <a:t>সমাজকর্ম</a:t>
            </a:r>
            <a:r>
              <a:rPr lang="en-US" sz="4800" dirty="0" smtClean="0">
                <a:solidFill>
                  <a:srgbClr val="000099"/>
                </a:solidFill>
              </a:rPr>
              <a:t> </a:t>
            </a:r>
            <a:r>
              <a:rPr lang="en-US" sz="4800" dirty="0" err="1" smtClean="0">
                <a:solidFill>
                  <a:srgbClr val="000099"/>
                </a:solidFill>
              </a:rPr>
              <a:t>বিভাগ</a:t>
            </a:r>
            <a:endParaRPr lang="en-US" sz="4800" dirty="0" smtClean="0">
              <a:solidFill>
                <a:srgbClr val="000099"/>
              </a:solidFill>
            </a:endParaRPr>
          </a:p>
          <a:p>
            <a:r>
              <a:rPr lang="en-US" sz="4800" dirty="0" err="1" smtClean="0">
                <a:solidFill>
                  <a:srgbClr val="000099"/>
                </a:solidFill>
              </a:rPr>
              <a:t>সৈয়দ</a:t>
            </a:r>
            <a:r>
              <a:rPr lang="en-US" sz="4800" dirty="0" smtClean="0">
                <a:solidFill>
                  <a:srgbClr val="000099"/>
                </a:solidFill>
              </a:rPr>
              <a:t> </a:t>
            </a:r>
            <a:r>
              <a:rPr lang="en-US" sz="4800" dirty="0" err="1" smtClean="0">
                <a:solidFill>
                  <a:srgbClr val="000099"/>
                </a:solidFill>
              </a:rPr>
              <a:t>বজলুল</a:t>
            </a:r>
            <a:r>
              <a:rPr lang="en-US" sz="4800" dirty="0" smtClean="0">
                <a:solidFill>
                  <a:srgbClr val="000099"/>
                </a:solidFill>
              </a:rPr>
              <a:t> </a:t>
            </a:r>
            <a:r>
              <a:rPr lang="en-US" sz="4800" dirty="0" err="1" smtClean="0">
                <a:solidFill>
                  <a:srgbClr val="000099"/>
                </a:solidFill>
              </a:rPr>
              <a:t>হক</a:t>
            </a:r>
            <a:r>
              <a:rPr lang="en-US" sz="4800" dirty="0" smtClean="0">
                <a:solidFill>
                  <a:srgbClr val="000099"/>
                </a:solidFill>
              </a:rPr>
              <a:t> (</a:t>
            </a:r>
            <a:r>
              <a:rPr lang="en-US" sz="4800" dirty="0" err="1" smtClean="0">
                <a:solidFill>
                  <a:srgbClr val="000099"/>
                </a:solidFill>
              </a:rPr>
              <a:t>ডিগ্রি</a:t>
            </a:r>
            <a:r>
              <a:rPr lang="en-US" sz="4800" dirty="0" smtClean="0">
                <a:solidFill>
                  <a:srgbClr val="000099"/>
                </a:solidFill>
              </a:rPr>
              <a:t> ও </a:t>
            </a:r>
            <a:r>
              <a:rPr lang="en-US" sz="4800" dirty="0" err="1" smtClean="0">
                <a:solidFill>
                  <a:srgbClr val="000099"/>
                </a:solidFill>
              </a:rPr>
              <a:t>অনার্স</a:t>
            </a:r>
            <a:r>
              <a:rPr lang="en-US" sz="4800" dirty="0" smtClean="0">
                <a:solidFill>
                  <a:srgbClr val="000099"/>
                </a:solidFill>
              </a:rPr>
              <a:t>) </a:t>
            </a:r>
            <a:r>
              <a:rPr lang="en-US" sz="4800" dirty="0" err="1" smtClean="0">
                <a:solidFill>
                  <a:srgbClr val="000099"/>
                </a:solidFill>
              </a:rPr>
              <a:t>কলেজ</a:t>
            </a:r>
            <a:endParaRPr lang="en-US" sz="4800" dirty="0" smtClean="0">
              <a:solidFill>
                <a:srgbClr val="000099"/>
              </a:solidFill>
            </a:endParaRPr>
          </a:p>
          <a:p>
            <a:r>
              <a:rPr lang="en-US" sz="4800" dirty="0" err="1" smtClean="0">
                <a:solidFill>
                  <a:srgbClr val="000099"/>
                </a:solidFill>
              </a:rPr>
              <a:t>বাইশারী</a:t>
            </a:r>
            <a:r>
              <a:rPr lang="en-US" sz="4800" dirty="0" smtClean="0">
                <a:solidFill>
                  <a:srgbClr val="000099"/>
                </a:solidFill>
              </a:rPr>
              <a:t>, </a:t>
            </a:r>
            <a:r>
              <a:rPr lang="en-US" sz="4800" dirty="0" err="1" smtClean="0">
                <a:solidFill>
                  <a:srgbClr val="000099"/>
                </a:solidFill>
              </a:rPr>
              <a:t>বানারীপাড়া</a:t>
            </a:r>
            <a:r>
              <a:rPr lang="en-US" sz="4800" dirty="0" smtClean="0">
                <a:solidFill>
                  <a:srgbClr val="000099"/>
                </a:solidFill>
              </a:rPr>
              <a:t>, </a:t>
            </a:r>
            <a:r>
              <a:rPr lang="en-US" sz="4800" dirty="0" err="1" smtClean="0">
                <a:solidFill>
                  <a:srgbClr val="000099"/>
                </a:solidFill>
              </a:rPr>
              <a:t>বরিশাল</a:t>
            </a:r>
            <a:endParaRPr lang="en-US" sz="4800" dirty="0">
              <a:solidFill>
                <a:srgbClr val="000099"/>
              </a:solidFill>
            </a:endParaRPr>
          </a:p>
        </p:txBody>
      </p:sp>
      <p:pic>
        <p:nvPicPr>
          <p:cNvPr id="2050" name="Picture 2" descr="C:\Users\USER\Downloads\nazrul sob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752601"/>
            <a:ext cx="3429000" cy="236220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zoom dir="in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543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dirty="0" err="1" smtClean="0">
                <a:solidFill>
                  <a:srgbClr val="C00000"/>
                </a:solidFill>
              </a:rPr>
              <a:t>সমাজকর্ম</a:t>
            </a:r>
            <a:r>
              <a:rPr lang="en-US" sz="5300" dirty="0" smtClean="0">
                <a:solidFill>
                  <a:srgbClr val="C00000"/>
                </a:solidFill>
              </a:rPr>
              <a:t> </a:t>
            </a:r>
            <a:r>
              <a:rPr lang="en-US" sz="5300" dirty="0" err="1" smtClean="0">
                <a:solidFill>
                  <a:srgbClr val="C00000"/>
                </a:solidFill>
              </a:rPr>
              <a:t>প্রথম</a:t>
            </a:r>
            <a:r>
              <a:rPr lang="en-US" sz="5300" dirty="0" smtClean="0">
                <a:solidFill>
                  <a:srgbClr val="C00000"/>
                </a:solidFill>
              </a:rPr>
              <a:t> </a:t>
            </a:r>
            <a:r>
              <a:rPr lang="en-US" sz="5300" dirty="0" err="1" smtClean="0">
                <a:solidFill>
                  <a:srgbClr val="C00000"/>
                </a:solidFill>
              </a:rPr>
              <a:t>পত্র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err="1" smtClean="0">
                <a:solidFill>
                  <a:srgbClr val="0070C0"/>
                </a:solidFill>
              </a:rPr>
              <a:t>একাদশ</a:t>
            </a:r>
            <a:r>
              <a:rPr lang="en-US" sz="4900" dirty="0" smtClean="0">
                <a:solidFill>
                  <a:srgbClr val="0070C0"/>
                </a:solidFill>
              </a:rPr>
              <a:t> </a:t>
            </a:r>
            <a:r>
              <a:rPr lang="en-US" sz="4900" dirty="0" err="1" smtClean="0">
                <a:solidFill>
                  <a:srgbClr val="0070C0"/>
                </a:solidFill>
              </a:rPr>
              <a:t>দ্বাদশ</a:t>
            </a:r>
            <a:r>
              <a:rPr lang="en-US" sz="4900" dirty="0" smtClean="0">
                <a:solidFill>
                  <a:srgbClr val="0070C0"/>
                </a:solidFill>
              </a:rPr>
              <a:t> </a:t>
            </a:r>
            <a:r>
              <a:rPr lang="en-US" sz="4900" dirty="0" err="1" smtClean="0">
                <a:solidFill>
                  <a:srgbClr val="0070C0"/>
                </a:solidFill>
              </a:rPr>
              <a:t>শ্রেণি</a:t>
            </a:r>
            <a:endParaRPr lang="en-US" sz="49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1"/>
            <a:ext cx="8077200" cy="4191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err="1" smtClean="0">
                <a:solidFill>
                  <a:srgbClr val="C00000"/>
                </a:solidFill>
              </a:rPr>
              <a:t>দ্বিতীয়</a:t>
            </a:r>
            <a:r>
              <a:rPr lang="en-US" sz="4800" dirty="0" smtClean="0">
                <a:solidFill>
                  <a:srgbClr val="C00000"/>
                </a:solidFill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</a:rPr>
              <a:t>অধ্যায়</a:t>
            </a:r>
            <a:endParaRPr lang="en-US" sz="48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sz="4400" dirty="0" err="1" smtClean="0">
                <a:solidFill>
                  <a:srgbClr val="0070C0"/>
                </a:solidFill>
              </a:rPr>
              <a:t>সমাজকর্ম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পেশার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ঐতিহাসিক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প্রেক্ষাপট</a:t>
            </a:r>
            <a:endParaRPr lang="en-US" sz="44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5400" dirty="0" err="1" smtClean="0">
                <a:solidFill>
                  <a:srgbClr val="C00000"/>
                </a:solidFill>
              </a:rPr>
              <a:t>আলোচ্য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</a:rPr>
              <a:t>বিষয়</a:t>
            </a:r>
            <a:endParaRPr lang="en-US" sz="54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sz="4400" dirty="0" err="1" smtClean="0">
                <a:solidFill>
                  <a:srgbClr val="0070C0"/>
                </a:solidFill>
              </a:rPr>
              <a:t>সমাজকর্ম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পেশার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ইতিহাসে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বিভিন্ন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সংগঠনের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ভূমিকা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001000" cy="9906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    </a:t>
            </a:r>
            <a:r>
              <a:rPr lang="en-US" sz="5400" dirty="0" err="1" smtClean="0">
                <a:solidFill>
                  <a:srgbClr val="FF0000"/>
                </a:solidFill>
              </a:rPr>
              <a:t>পাঠশেষে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শিক্ষার্থীরা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smtClean="0"/>
              <a:t>-------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696200" cy="4251325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১। </a:t>
            </a:r>
            <a:r>
              <a:rPr lang="en-US" dirty="0" smtClean="0">
                <a:solidFill>
                  <a:srgbClr val="002060"/>
                </a:solidFill>
              </a:rPr>
              <a:t>COS , NASW ও CSWE </a:t>
            </a:r>
            <a:r>
              <a:rPr lang="en-US" sz="3600" dirty="0" err="1" smtClean="0">
                <a:solidFill>
                  <a:srgbClr val="002060"/>
                </a:solidFill>
              </a:rPr>
              <a:t>এর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পর্ণরূপ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বলতে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পারবে</a:t>
            </a:r>
            <a:r>
              <a:rPr lang="en-US" sz="3600" dirty="0" smtClean="0">
                <a:solidFill>
                  <a:srgbClr val="002060"/>
                </a:solidFill>
              </a:rPr>
              <a:t>।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২।</a:t>
            </a:r>
            <a:r>
              <a:rPr lang="en-US" dirty="0" smtClean="0">
                <a:solidFill>
                  <a:srgbClr val="002060"/>
                </a:solidFill>
              </a:rPr>
              <a:t> COS , NASW ও CSWE </a:t>
            </a:r>
            <a:r>
              <a:rPr lang="en-US" sz="3600" dirty="0" err="1" smtClean="0">
                <a:solidFill>
                  <a:srgbClr val="002060"/>
                </a:solidFill>
              </a:rPr>
              <a:t>এর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বিভিন্ন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কার্যক্রম</a:t>
            </a:r>
            <a:endParaRPr lang="en-US" sz="3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</a:t>
            </a:r>
            <a:r>
              <a:rPr lang="en-US" sz="3600" dirty="0" err="1" smtClean="0">
                <a:solidFill>
                  <a:srgbClr val="002060"/>
                </a:solidFill>
              </a:rPr>
              <a:t>বর্ণনা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করতে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পারবে</a:t>
            </a:r>
            <a:r>
              <a:rPr lang="en-US" sz="3600" dirty="0" smtClean="0">
                <a:solidFill>
                  <a:srgbClr val="002060"/>
                </a:solidFill>
              </a:rPr>
              <a:t>।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৩। </a:t>
            </a:r>
            <a:r>
              <a:rPr lang="en-US" sz="3600" dirty="0" err="1" smtClean="0">
                <a:solidFill>
                  <a:srgbClr val="002060"/>
                </a:solidFill>
              </a:rPr>
              <a:t>সমাজকর্ম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পেশাদার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মর্যাদা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অর্জনে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সংগঠন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তিনটির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অবদান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মুল্যায়ন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করতে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পারবে</a:t>
            </a:r>
            <a:r>
              <a:rPr lang="en-US" sz="3600" dirty="0" smtClean="0">
                <a:solidFill>
                  <a:srgbClr val="002060"/>
                </a:solidFill>
              </a:rPr>
              <a:t>।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s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1066800" y="762000"/>
            <a:ext cx="3124200" cy="2133600"/>
          </a:xfrm>
          <a:prstGeom prst="ellipse">
            <a:avLst/>
          </a:prstGeom>
          <a:ln w="76200">
            <a:solidFill>
              <a:srgbClr val="FF0000"/>
            </a:solidFill>
          </a:ln>
        </p:spPr>
      </p:pic>
      <p:pic>
        <p:nvPicPr>
          <p:cNvPr id="3" name="Picture 2" descr="download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2895600" y="3124200"/>
            <a:ext cx="3657600" cy="2667000"/>
          </a:xfrm>
          <a:prstGeom prst="ellipse">
            <a:avLst/>
          </a:prstGeom>
          <a:ln w="76200">
            <a:solidFill>
              <a:srgbClr val="FF0000"/>
            </a:solidFill>
          </a:ln>
        </p:spPr>
      </p:pic>
      <p:pic>
        <p:nvPicPr>
          <p:cNvPr id="4" name="Picture 3" descr="download (2)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5638800" y="838200"/>
            <a:ext cx="2895600" cy="2133600"/>
          </a:xfrm>
          <a:prstGeom prst="ellipse">
            <a:avLst/>
          </a:prstGeom>
          <a:ln w="76200">
            <a:solidFill>
              <a:srgbClr val="FF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905000" y="1981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COS </a:t>
            </a:r>
            <a:r>
              <a:rPr lang="en-US" sz="3600" dirty="0" err="1" smtClean="0"/>
              <a:t>সভা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20000" cy="8382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Vrinda" pitchFamily="2" charset="0"/>
                <a:cs typeface="Vrinda" pitchFamily="2" charset="0"/>
              </a:rPr>
              <a:t>COS (</a:t>
            </a:r>
            <a:r>
              <a:rPr lang="en-US" sz="4400" dirty="0" err="1" smtClean="0">
                <a:solidFill>
                  <a:srgbClr val="FF0000"/>
                </a:solidFill>
                <a:latin typeface="Vrinda" pitchFamily="2" charset="0"/>
                <a:cs typeface="Vrinda" pitchFamily="2" charset="0"/>
              </a:rPr>
              <a:t>দান</a:t>
            </a:r>
            <a:r>
              <a:rPr lang="en-US" sz="4400" dirty="0" smtClean="0">
                <a:solidFill>
                  <a:srgbClr val="FF0000"/>
                </a:solidFill>
                <a:latin typeface="Vrinda" pitchFamily="2" charset="0"/>
                <a:cs typeface="Vrinda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Vrinda" pitchFamily="2" charset="0"/>
                <a:cs typeface="Vrinda" pitchFamily="2" charset="0"/>
              </a:rPr>
              <a:t>সংগঠন</a:t>
            </a:r>
            <a:r>
              <a:rPr lang="en-US" sz="4400" dirty="0" smtClean="0">
                <a:solidFill>
                  <a:srgbClr val="FF0000"/>
                </a:solidFill>
                <a:latin typeface="Vrinda" pitchFamily="2" charset="0"/>
                <a:cs typeface="Vrinda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Vrinda" pitchFamily="2" charset="0"/>
                <a:cs typeface="Vrinda" pitchFamily="2" charset="0"/>
              </a:rPr>
              <a:t>সমিতি</a:t>
            </a:r>
            <a:r>
              <a:rPr lang="en-US" sz="4400" dirty="0" smtClean="0">
                <a:latin typeface="Vrinda" pitchFamily="2" charset="0"/>
                <a:cs typeface="Vrinda" pitchFamily="2" charset="0"/>
              </a:rPr>
              <a:t>)</a:t>
            </a:r>
            <a:endParaRPr lang="en-US" sz="4400" dirty="0">
              <a:latin typeface="Vrinda" pitchFamily="2" charset="0"/>
              <a:cs typeface="Vrind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77200" cy="457200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4400" dirty="0" smtClean="0">
                <a:latin typeface="Vrinda" pitchFamily="2" charset="0"/>
                <a:cs typeface="Vrinda" pitchFamily="2" charset="0"/>
              </a:rPr>
              <a:t>    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COS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এর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পূর্ণরূপ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Charity Organization Society</a:t>
            </a:r>
          </a:p>
          <a:p>
            <a:pPr>
              <a:buNone/>
            </a:pP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   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বাংলায়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একে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দান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সংগঠন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সমিতি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বলা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হয়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।</a:t>
            </a:r>
          </a:p>
          <a:p>
            <a:pPr>
              <a:buNone/>
            </a:pP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   COS ১৮৬৯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সালে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প্রথমে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ইংল্যান্ডে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ও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পরে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১৮৭৭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সালে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আমেরিকায়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প্রতিষ্ঠিত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হয়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।</a:t>
            </a:r>
          </a:p>
          <a:p>
            <a:pPr>
              <a:buNone/>
            </a:pP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  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এর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মূল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উদ্দেশ্য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ছিল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পরিবর্তিত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বিশ্ব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পরিস্থিতিতে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প্রচলিত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সেবা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ও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সেবা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সংস্থাগুলোর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মধ্যে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সমন্বয়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সাধন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করে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অসংগঠিত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দানকে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সংগঠিত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 </a:t>
            </a:r>
            <a:r>
              <a:rPr lang="en-US" sz="14400" dirty="0" err="1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করা্</a:t>
            </a:r>
            <a:r>
              <a:rPr lang="en-US" sz="14400" dirty="0" smtClean="0">
                <a:solidFill>
                  <a:srgbClr val="002060"/>
                </a:solidFill>
                <a:latin typeface="Vrinda" pitchFamily="2" charset="0"/>
                <a:cs typeface="Vrinda" pitchFamily="2" charset="0"/>
              </a:rPr>
              <a:t>।</a:t>
            </a:r>
          </a:p>
          <a:p>
            <a:pPr>
              <a:buNone/>
            </a:pPr>
            <a:r>
              <a:rPr lang="en-US" sz="6500" dirty="0" smtClean="0">
                <a:latin typeface="Vrinda" pitchFamily="2" charset="0"/>
                <a:cs typeface="Vrinda" pitchFamily="2" charset="0"/>
              </a:rPr>
              <a:t>   </a:t>
            </a:r>
            <a:r>
              <a:rPr lang="en-US" sz="11100" dirty="0" smtClean="0">
                <a:solidFill>
                  <a:srgbClr val="C00000"/>
                </a:solidFill>
                <a:latin typeface="Vrinda" pitchFamily="2" charset="0"/>
                <a:cs typeface="Vrinda" pitchFamily="2" charset="0"/>
              </a:rPr>
              <a:t>A.E Fink and </a:t>
            </a:r>
            <a:r>
              <a:rPr lang="en-US" sz="11100" dirty="0" err="1" smtClean="0">
                <a:solidFill>
                  <a:srgbClr val="C00000"/>
                </a:solidFill>
                <a:latin typeface="Vrinda" pitchFamily="2" charset="0"/>
                <a:cs typeface="Vrinda" pitchFamily="2" charset="0"/>
              </a:rPr>
              <a:t>Elal</a:t>
            </a:r>
            <a:r>
              <a:rPr lang="en-US" sz="11100" dirty="0" smtClean="0">
                <a:solidFill>
                  <a:srgbClr val="C00000"/>
                </a:solidFill>
                <a:latin typeface="Vrinda" pitchFamily="2" charset="0"/>
                <a:cs typeface="Vrinda" pitchFamily="2" charset="0"/>
              </a:rPr>
              <a:t>(1960) “COS the name implies the charity organization society aimed to effect a coordination among existing welfare services and agencies.”</a:t>
            </a:r>
          </a:p>
          <a:p>
            <a:pPr>
              <a:buNone/>
            </a:pPr>
            <a:r>
              <a:rPr lang="en-US" sz="3600" dirty="0" smtClean="0"/>
              <a:t>       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1447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144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38200" y="2514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620000" cy="10668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সমাজকর্ম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পেশার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বিকাশে</a:t>
            </a:r>
            <a:r>
              <a:rPr lang="en-US" sz="4400" dirty="0" smtClean="0">
                <a:solidFill>
                  <a:srgbClr val="C00000"/>
                </a:solidFill>
              </a:rPr>
              <a:t> COS </a:t>
            </a:r>
            <a:r>
              <a:rPr lang="en-US" sz="4400" dirty="0" err="1" smtClean="0">
                <a:solidFill>
                  <a:srgbClr val="C00000"/>
                </a:solidFill>
              </a:rPr>
              <a:t>এর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ভূমিকা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8001000" cy="41910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002060"/>
                </a:solidFill>
              </a:rPr>
              <a:t>COS </a:t>
            </a:r>
            <a:r>
              <a:rPr lang="en-US" dirty="0" err="1" smtClean="0">
                <a:solidFill>
                  <a:srgbClr val="002060"/>
                </a:solidFill>
              </a:rPr>
              <a:t>বিভিন্ন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সেবামুলক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সংস্থার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সমন্বয়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সাধন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দরিদ্রদের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সাহায়্যের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পূনরাবৃত্তিরোধ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দরিদ্রদের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পূনর্বাসন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ধারণা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প্রদানসহ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বিভিন্ন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কল্যাণমুলক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কর্মকান্ডের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পাশাপাশি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সমাজকর্ম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পেশা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বিকাশে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গুরুত্বপূর্ণ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ভূমিকা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পালন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করেছে</a:t>
            </a:r>
            <a:r>
              <a:rPr lang="en-US" dirty="0" smtClean="0">
                <a:solidFill>
                  <a:srgbClr val="002060"/>
                </a:solidFill>
              </a:rPr>
              <a:t> । </a:t>
            </a:r>
            <a:r>
              <a:rPr lang="en-US" dirty="0" err="1" smtClean="0">
                <a:solidFill>
                  <a:srgbClr val="002060"/>
                </a:solidFill>
              </a:rPr>
              <a:t>ইংল্যান্ডের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মত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আমেরিকায়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দান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সংগঠন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সমিতির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ভূমিকা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অপরিসীম</a:t>
            </a:r>
            <a:r>
              <a:rPr lang="en-US" dirty="0" smtClean="0">
                <a:solidFill>
                  <a:srgbClr val="002060"/>
                </a:solidFill>
              </a:rPr>
              <a:t>। </a:t>
            </a:r>
            <a:r>
              <a:rPr lang="en-US" dirty="0" err="1" smtClean="0">
                <a:solidFill>
                  <a:srgbClr val="002060"/>
                </a:solidFill>
              </a:rPr>
              <a:t>দানসংগঠন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সমিতি</a:t>
            </a:r>
            <a:r>
              <a:rPr lang="en-US" dirty="0" smtClean="0">
                <a:solidFill>
                  <a:srgbClr val="002060"/>
                </a:solidFill>
              </a:rPr>
              <a:t> (</a:t>
            </a:r>
            <a:r>
              <a:rPr lang="en-US" dirty="0" err="1" smtClean="0">
                <a:solidFill>
                  <a:srgbClr val="002060"/>
                </a:solidFill>
              </a:rPr>
              <a:t>cos</a:t>
            </a:r>
            <a:r>
              <a:rPr lang="en-US" dirty="0" smtClean="0">
                <a:solidFill>
                  <a:srgbClr val="002060"/>
                </a:solidFill>
              </a:rPr>
              <a:t>) </a:t>
            </a:r>
            <a:r>
              <a:rPr lang="en-US" dirty="0" err="1" smtClean="0">
                <a:solidFill>
                  <a:srgbClr val="002060"/>
                </a:solidFill>
              </a:rPr>
              <a:t>সর্বপ্রথম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কিছু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সক্রিয়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কর্মি</a:t>
            </a:r>
            <a:r>
              <a:rPr lang="en-US" dirty="0" smtClean="0">
                <a:solidFill>
                  <a:srgbClr val="002060"/>
                </a:solidFill>
              </a:rPr>
              <a:t> ও </a:t>
            </a:r>
            <a:r>
              <a:rPr lang="en-US" dirty="0" err="1" smtClean="0">
                <a:solidFill>
                  <a:srgbClr val="002060"/>
                </a:solidFill>
              </a:rPr>
              <a:t>স্বেচ্ছাসেবকদের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প্রশিক্ষণ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দানের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ব্যবস্থা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করেন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যাতে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তারা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দরিদ্রদের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আচার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আচরণ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এবং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আর্থসামাজিক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অবস্থা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অনুসন্ধান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করতে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সক্ষম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হন</a:t>
            </a:r>
            <a:r>
              <a:rPr lang="en-US" dirty="0" smtClean="0">
                <a:solidFill>
                  <a:srgbClr val="002060"/>
                </a:solidFill>
              </a:rPr>
              <a:t>।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010400" cy="685800"/>
          </a:xfrm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</a:rPr>
              <a:t>কতিপয়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দৃষ্টান্ত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01000" cy="463232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১৮৯৩ </a:t>
            </a:r>
            <a:r>
              <a:rPr lang="en-US" dirty="0" err="1" smtClean="0"/>
              <a:t>সালে</a:t>
            </a:r>
            <a:r>
              <a:rPr lang="en-US" dirty="0" smtClean="0"/>
              <a:t> </a:t>
            </a:r>
            <a:r>
              <a:rPr lang="en-US" dirty="0" err="1" smtClean="0"/>
              <a:t>আমেরিকার</a:t>
            </a:r>
            <a:r>
              <a:rPr lang="en-US" dirty="0" smtClean="0"/>
              <a:t> </a:t>
            </a:r>
            <a:r>
              <a:rPr lang="en-US" dirty="0" err="1" smtClean="0"/>
              <a:t>শিকাগো</a:t>
            </a:r>
            <a:r>
              <a:rPr lang="en-US" dirty="0" smtClean="0"/>
              <a:t> </a:t>
            </a:r>
            <a:r>
              <a:rPr lang="en-US" dirty="0" err="1" smtClean="0"/>
              <a:t>শহরে</a:t>
            </a:r>
            <a:r>
              <a:rPr lang="en-US" dirty="0" smtClean="0"/>
              <a:t> </a:t>
            </a:r>
            <a:r>
              <a:rPr lang="en-US" dirty="0" err="1" smtClean="0"/>
              <a:t>অনুষ্ঠিত</a:t>
            </a:r>
            <a:r>
              <a:rPr lang="en-US" dirty="0" smtClean="0"/>
              <a:t> International Congress of Charity, Correction of </a:t>
            </a:r>
            <a:r>
              <a:rPr lang="en-US" dirty="0" err="1" smtClean="0"/>
              <a:t>Philantropy</a:t>
            </a:r>
            <a:r>
              <a:rPr lang="en-US" dirty="0" smtClean="0"/>
              <a:t> </a:t>
            </a:r>
            <a:r>
              <a:rPr lang="en-US" dirty="0" err="1" smtClean="0"/>
              <a:t>সম্মেলনে</a:t>
            </a:r>
            <a:r>
              <a:rPr lang="en-US" dirty="0" smtClean="0"/>
              <a:t> </a:t>
            </a:r>
            <a:r>
              <a:rPr lang="en-US" dirty="0" err="1" smtClean="0"/>
              <a:t>প্রখ্যাত</a:t>
            </a:r>
            <a:r>
              <a:rPr lang="en-US" dirty="0" smtClean="0"/>
              <a:t> </a:t>
            </a:r>
            <a:r>
              <a:rPr lang="en-US" dirty="0" err="1" smtClean="0"/>
              <a:t>সমাজকর্মি</a:t>
            </a:r>
            <a:r>
              <a:rPr lang="en-US" dirty="0" smtClean="0"/>
              <a:t> </a:t>
            </a:r>
            <a:r>
              <a:rPr lang="en-US" dirty="0" err="1" smtClean="0"/>
              <a:t>অ্যানা</a:t>
            </a:r>
            <a:r>
              <a:rPr lang="en-US" dirty="0" smtClean="0"/>
              <a:t> </a:t>
            </a:r>
            <a:r>
              <a:rPr lang="en-US" dirty="0" err="1" smtClean="0"/>
              <a:t>এল</a:t>
            </a:r>
            <a:r>
              <a:rPr lang="en-US" dirty="0" smtClean="0"/>
              <a:t> </a:t>
            </a:r>
            <a:r>
              <a:rPr lang="en-US" dirty="0" err="1" smtClean="0"/>
              <a:t>ডয়েস</a:t>
            </a:r>
            <a:r>
              <a:rPr lang="en-US" dirty="0" smtClean="0"/>
              <a:t> </a:t>
            </a:r>
            <a:r>
              <a:rPr lang="en-US" dirty="0" err="1" smtClean="0"/>
              <a:t>সর্বপ্রথম</a:t>
            </a:r>
            <a:r>
              <a:rPr lang="en-US" dirty="0" smtClean="0"/>
              <a:t> </a:t>
            </a:r>
            <a:r>
              <a:rPr lang="en-US" dirty="0" err="1" smtClean="0"/>
              <a:t>প্রশিক্ষণ</a:t>
            </a:r>
            <a:r>
              <a:rPr lang="en-US" dirty="0" smtClean="0"/>
              <a:t> </a:t>
            </a:r>
            <a:r>
              <a:rPr lang="en-US" dirty="0" err="1" smtClean="0"/>
              <a:t>দানের</a:t>
            </a:r>
            <a:r>
              <a:rPr lang="en-US" dirty="0" smtClean="0"/>
              <a:t> </a:t>
            </a:r>
            <a:r>
              <a:rPr lang="en-US" dirty="0" err="1" smtClean="0"/>
              <a:t>প্রস্তাব</a:t>
            </a:r>
            <a:r>
              <a:rPr lang="en-US" dirty="0" smtClean="0"/>
              <a:t> </a:t>
            </a:r>
            <a:r>
              <a:rPr lang="en-US" dirty="0" err="1" smtClean="0"/>
              <a:t>উত্থাপন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১৮৯৭ </a:t>
            </a:r>
            <a:r>
              <a:rPr lang="en-US" dirty="0" err="1" smtClean="0"/>
              <a:t>সালে</a:t>
            </a:r>
            <a:r>
              <a:rPr lang="en-US" dirty="0" smtClean="0"/>
              <a:t> </a:t>
            </a:r>
            <a:r>
              <a:rPr lang="en-US" dirty="0" err="1" smtClean="0"/>
              <a:t>বিখ্যাত</a:t>
            </a:r>
            <a:r>
              <a:rPr lang="en-US" dirty="0" smtClean="0"/>
              <a:t> </a:t>
            </a:r>
            <a:r>
              <a:rPr lang="en-US" dirty="0" err="1" smtClean="0"/>
              <a:t>সমাজকর্মি</a:t>
            </a:r>
            <a:r>
              <a:rPr lang="en-US" dirty="0" smtClean="0"/>
              <a:t> </a:t>
            </a:r>
            <a:r>
              <a:rPr lang="en-US" dirty="0" err="1" smtClean="0"/>
              <a:t>ম্যারি</a:t>
            </a:r>
            <a:r>
              <a:rPr lang="en-US" dirty="0" smtClean="0"/>
              <a:t> </a:t>
            </a:r>
            <a:r>
              <a:rPr lang="en-US" dirty="0" err="1" smtClean="0"/>
              <a:t>রিচমন্ড</a:t>
            </a:r>
            <a:r>
              <a:rPr lang="en-US" dirty="0" smtClean="0"/>
              <a:t> </a:t>
            </a:r>
            <a:r>
              <a:rPr lang="en-US" sz="2800" dirty="0" smtClean="0"/>
              <a:t>Training School for Applied Philanthropy</a:t>
            </a:r>
            <a:r>
              <a:rPr lang="en-US" dirty="0" smtClean="0"/>
              <a:t>  </a:t>
            </a:r>
            <a:r>
              <a:rPr lang="en-US" dirty="0" err="1" smtClean="0"/>
              <a:t>প্রতিষ্ঠার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</a:t>
            </a:r>
            <a:r>
              <a:rPr lang="en-US" dirty="0" err="1" smtClean="0"/>
              <a:t>সমাজকর্মের</a:t>
            </a:r>
            <a:r>
              <a:rPr lang="en-US" dirty="0" smtClean="0"/>
              <a:t> </a:t>
            </a:r>
            <a:r>
              <a:rPr lang="en-US" dirty="0" err="1" smtClean="0"/>
              <a:t>ক্ষেত্রে</a:t>
            </a:r>
            <a:r>
              <a:rPr lang="en-US" dirty="0" smtClean="0"/>
              <a:t> </a:t>
            </a:r>
            <a:r>
              <a:rPr lang="en-US" dirty="0" err="1" smtClean="0"/>
              <a:t>পেশাগত</a:t>
            </a:r>
            <a:r>
              <a:rPr lang="en-US" dirty="0" smtClean="0"/>
              <a:t> </a:t>
            </a:r>
            <a:r>
              <a:rPr lang="en-US" dirty="0" err="1" smtClean="0"/>
              <a:t>শিক্ষাব্যবস্থা</a:t>
            </a:r>
            <a:r>
              <a:rPr lang="en-US" dirty="0" smtClean="0"/>
              <a:t> </a:t>
            </a:r>
            <a:r>
              <a:rPr lang="en-US" dirty="0" err="1" smtClean="0"/>
              <a:t>চালু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dirty="0" smtClean="0"/>
              <a:t> </a:t>
            </a:r>
            <a:r>
              <a:rPr lang="en-US" dirty="0" err="1" smtClean="0"/>
              <a:t>যা</a:t>
            </a:r>
            <a:r>
              <a:rPr lang="en-US" dirty="0" smtClean="0"/>
              <a:t> </a:t>
            </a:r>
            <a:r>
              <a:rPr lang="en-US" dirty="0" err="1" smtClean="0"/>
              <a:t>কলম্বিয়া</a:t>
            </a:r>
            <a:r>
              <a:rPr lang="en-US" dirty="0" smtClean="0"/>
              <a:t> </a:t>
            </a:r>
            <a:r>
              <a:rPr lang="en-US" dirty="0" err="1" smtClean="0"/>
              <a:t>বিশ্ববিদ্যালয়ে</a:t>
            </a:r>
            <a:r>
              <a:rPr lang="en-US" dirty="0" smtClean="0"/>
              <a:t> </a:t>
            </a:r>
            <a:r>
              <a:rPr lang="en-US" dirty="0" err="1" smtClean="0"/>
              <a:t>অনুমোদন</a:t>
            </a:r>
            <a:r>
              <a:rPr lang="en-US" dirty="0" smtClean="0"/>
              <a:t> </a:t>
            </a:r>
            <a:r>
              <a:rPr lang="en-US" dirty="0" err="1" smtClean="0"/>
              <a:t>লাভ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১৯৯১ </a:t>
            </a:r>
            <a:r>
              <a:rPr lang="en-US" dirty="0" err="1" smtClean="0"/>
              <a:t>সালে</a:t>
            </a:r>
            <a:r>
              <a:rPr lang="en-US" dirty="0" smtClean="0"/>
              <a:t> </a:t>
            </a:r>
            <a:r>
              <a:rPr lang="en-US" dirty="0" err="1" smtClean="0"/>
              <a:t>এটি</a:t>
            </a:r>
            <a:r>
              <a:rPr lang="en-US" dirty="0" smtClean="0"/>
              <a:t> </a:t>
            </a:r>
            <a:r>
              <a:rPr lang="en-US" sz="3000" dirty="0" smtClean="0"/>
              <a:t>Charity Review </a:t>
            </a:r>
            <a:r>
              <a:rPr lang="en-US" dirty="0" err="1" smtClean="0"/>
              <a:t>নামে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পত্রিকা</a:t>
            </a:r>
            <a:r>
              <a:rPr lang="en-US" dirty="0" smtClean="0"/>
              <a:t> </a:t>
            </a:r>
            <a:r>
              <a:rPr lang="en-US" dirty="0" err="1" smtClean="0"/>
              <a:t>প্রকাশ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620000" cy="8382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সমাজকর্ম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পেশার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বিকাশে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000" dirty="0" smtClean="0"/>
              <a:t>NASW</a:t>
            </a:r>
            <a:r>
              <a:rPr lang="en-US" sz="4000" dirty="0" smtClean="0">
                <a:solidFill>
                  <a:srgbClr val="C00000"/>
                </a:solidFill>
              </a:rPr>
              <a:t> 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4162"/>
            <a:ext cx="7924800" cy="4525963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NASW </a:t>
            </a:r>
            <a:r>
              <a:rPr lang="en-US" dirty="0" err="1" smtClean="0">
                <a:solidFill>
                  <a:srgbClr val="C00000"/>
                </a:solidFill>
              </a:rPr>
              <a:t>এর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পূর্ণরূপ</a:t>
            </a:r>
            <a:r>
              <a:rPr lang="en-US" dirty="0" smtClean="0">
                <a:solidFill>
                  <a:srgbClr val="C00000"/>
                </a:solidFill>
              </a:rPr>
              <a:t> : </a:t>
            </a:r>
            <a:r>
              <a:rPr lang="en-US" sz="2400" dirty="0" smtClean="0">
                <a:solidFill>
                  <a:srgbClr val="002060"/>
                </a:solidFill>
              </a:rPr>
              <a:t>National Association of Social Workers.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মুলত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সমাজকর্মিদের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জন্য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বিশ্বের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বৃহ্‌ত্তম</a:t>
            </a:r>
            <a:r>
              <a:rPr lang="en-US" dirty="0" smtClean="0">
                <a:solidFill>
                  <a:srgbClr val="002060"/>
                </a:solidFill>
              </a:rPr>
              <a:t> এ </a:t>
            </a:r>
            <a:r>
              <a:rPr lang="en-US" dirty="0" err="1" smtClean="0">
                <a:solidFill>
                  <a:srgbClr val="002060"/>
                </a:solidFill>
              </a:rPr>
              <a:t>সংগঠনটি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আমেরিকার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সাতটি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পেশাগত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সংগঠনের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সমন্বয়ে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গড়ে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ওঠে</a:t>
            </a:r>
            <a:endParaRPr lang="en-US" sz="2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প্রতিষ্ঠাকাল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990000"/>
                </a:solidFill>
              </a:rPr>
              <a:t>: ১ </a:t>
            </a:r>
            <a:r>
              <a:rPr lang="en-US" dirty="0" err="1" smtClean="0">
                <a:solidFill>
                  <a:srgbClr val="990000"/>
                </a:solidFill>
              </a:rPr>
              <a:t>অক্টেোবর</a:t>
            </a:r>
            <a:r>
              <a:rPr lang="en-US" dirty="0" smtClean="0">
                <a:solidFill>
                  <a:srgbClr val="990000"/>
                </a:solidFill>
              </a:rPr>
              <a:t> ১৯৫৫ </a:t>
            </a:r>
            <a:r>
              <a:rPr lang="en-US" dirty="0" err="1" smtClean="0">
                <a:solidFill>
                  <a:srgbClr val="990000"/>
                </a:solidFill>
              </a:rPr>
              <a:t>খ্রি</a:t>
            </a:r>
            <a:r>
              <a:rPr lang="en-US" dirty="0" smtClean="0">
                <a:solidFill>
                  <a:srgbClr val="990000"/>
                </a:solidFill>
              </a:rPr>
              <a:t>. </a:t>
            </a:r>
            <a:r>
              <a:rPr lang="en-US" dirty="0" err="1" smtClean="0">
                <a:solidFill>
                  <a:srgbClr val="990000"/>
                </a:solidFill>
              </a:rPr>
              <a:t>আমেরিকায়</a:t>
            </a: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 err="1" smtClean="0">
                <a:solidFill>
                  <a:srgbClr val="990000"/>
                </a:solidFill>
              </a:rPr>
              <a:t>প্রতিষ্ঠা</a:t>
            </a: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 err="1" smtClean="0">
                <a:solidFill>
                  <a:srgbClr val="990000"/>
                </a:solidFill>
              </a:rPr>
              <a:t>লাভ</a:t>
            </a: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 err="1" smtClean="0">
                <a:solidFill>
                  <a:srgbClr val="990000"/>
                </a:solidFill>
              </a:rPr>
              <a:t>করে</a:t>
            </a:r>
            <a:r>
              <a:rPr lang="en-US" dirty="0" smtClean="0">
                <a:solidFill>
                  <a:srgbClr val="990000"/>
                </a:solidFill>
              </a:rPr>
              <a:t>।</a:t>
            </a:r>
          </a:p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প্রধান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লক্ষ্য</a:t>
            </a:r>
            <a:r>
              <a:rPr lang="en-US" dirty="0" smtClean="0">
                <a:solidFill>
                  <a:srgbClr val="C00000"/>
                </a:solidFill>
              </a:rPr>
              <a:t> ও </a:t>
            </a:r>
            <a:r>
              <a:rPr lang="en-US" dirty="0" err="1" smtClean="0">
                <a:solidFill>
                  <a:srgbClr val="C00000"/>
                </a:solidFill>
              </a:rPr>
              <a:t>কাজ</a:t>
            </a:r>
            <a:r>
              <a:rPr lang="en-US" dirty="0" smtClean="0">
                <a:solidFill>
                  <a:srgbClr val="C00000"/>
                </a:solidFill>
              </a:rPr>
              <a:t> : </a:t>
            </a:r>
            <a:r>
              <a:rPr lang="en-US" dirty="0" err="1" smtClean="0">
                <a:solidFill>
                  <a:srgbClr val="7030A0"/>
                </a:solidFill>
              </a:rPr>
              <a:t>পেশাদার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সমাজকর্মিদের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দক্ষতা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বৃদ্ধি</a:t>
            </a:r>
            <a:r>
              <a:rPr lang="en-US" dirty="0" smtClean="0">
                <a:solidFill>
                  <a:srgbClr val="7030A0"/>
                </a:solidFill>
              </a:rPr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পেশাগত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মানোন্নয়ন</a:t>
            </a:r>
            <a:r>
              <a:rPr lang="en-US" dirty="0" smtClean="0">
                <a:solidFill>
                  <a:srgbClr val="7030A0"/>
                </a:solidFill>
              </a:rPr>
              <a:t> ও </a:t>
            </a:r>
            <a:r>
              <a:rPr lang="en-US" dirty="0" err="1" smtClean="0">
                <a:solidFill>
                  <a:srgbClr val="7030A0"/>
                </a:solidFill>
              </a:rPr>
              <a:t>তাদের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পেশাগত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স্বীকৃতিদানের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লক্ষ্যে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কাজ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করে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সংগঠনটি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পেশাদার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সমাজকর্মিদের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অদ্বিতীয়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সংগঠনে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পরিনত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হয়েছে</a:t>
            </a:r>
            <a:r>
              <a:rPr lang="en-US" dirty="0" smtClean="0">
                <a:solidFill>
                  <a:srgbClr val="7030A0"/>
                </a:solidFill>
              </a:rPr>
              <a:t>।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329</TotalTime>
  <Words>586</Words>
  <Application>Microsoft Office PowerPoint</Application>
  <PresentationFormat>On-screen Show (4:3)</PresentationFormat>
  <Paragraphs>61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Slide 1</vt:lpstr>
      <vt:lpstr>শিক্ষক পরিচিতি</vt:lpstr>
      <vt:lpstr>সমাজকর্ম প্রথম পত্র একাদশ দ্বাদশ শ্রেণি</vt:lpstr>
      <vt:lpstr>    পাঠশেষে শিক্ষার্থীরা -------</vt:lpstr>
      <vt:lpstr>Slide 5</vt:lpstr>
      <vt:lpstr>COS (দান সংগঠন সমিতি)</vt:lpstr>
      <vt:lpstr> সমাজকর্ম পেশার বিকাশে COS এর ভূমিকা </vt:lpstr>
      <vt:lpstr>কতিপয় দৃষ্টান্ত</vt:lpstr>
      <vt:lpstr> সমাজকর্ম পেশার বিকাশে NASW  </vt:lpstr>
      <vt:lpstr>সমাজকর্ম পেশার বিকাশে  CSWE</vt:lpstr>
      <vt:lpstr> সারসংক্ষেপ</vt:lpstr>
      <vt:lpstr>বাড়ির কাজ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71</cp:revision>
  <dcterms:created xsi:type="dcterms:W3CDTF">2006-08-16T00:00:00Z</dcterms:created>
  <dcterms:modified xsi:type="dcterms:W3CDTF">2021-06-08T12:46:52Z</dcterms:modified>
</cp:coreProperties>
</file>