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19" r:id="rId2"/>
    <p:sldMasterId id="2147483731" r:id="rId3"/>
  </p:sldMasterIdLst>
  <p:notesMasterIdLst>
    <p:notesMasterId r:id="rId33"/>
  </p:notesMasterIdLst>
  <p:sldIdLst>
    <p:sldId id="317" r:id="rId4"/>
    <p:sldId id="320" r:id="rId5"/>
    <p:sldId id="265" r:id="rId6"/>
    <p:sldId id="263" r:id="rId7"/>
    <p:sldId id="264" r:id="rId8"/>
    <p:sldId id="266" r:id="rId9"/>
    <p:sldId id="287" r:id="rId10"/>
    <p:sldId id="314" r:id="rId11"/>
    <p:sldId id="298" r:id="rId12"/>
    <p:sldId id="297" r:id="rId13"/>
    <p:sldId id="299" r:id="rId14"/>
    <p:sldId id="300" r:id="rId15"/>
    <p:sldId id="315" r:id="rId16"/>
    <p:sldId id="301" r:id="rId17"/>
    <p:sldId id="316" r:id="rId18"/>
    <p:sldId id="302" r:id="rId19"/>
    <p:sldId id="303" r:id="rId20"/>
    <p:sldId id="304" r:id="rId21"/>
    <p:sldId id="305" r:id="rId22"/>
    <p:sldId id="307" r:id="rId23"/>
    <p:sldId id="306" r:id="rId24"/>
    <p:sldId id="311" r:id="rId25"/>
    <p:sldId id="309" r:id="rId26"/>
    <p:sldId id="312" r:id="rId27"/>
    <p:sldId id="313" r:id="rId28"/>
    <p:sldId id="258" r:id="rId29"/>
    <p:sldId id="260" r:id="rId30"/>
    <p:sldId id="261" r:id="rId31"/>
    <p:sldId id="31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70" d="100"/>
          <a:sy n="70" d="100"/>
        </p:scale>
        <p:origin x="73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CB36A-D37F-4B88-A4A9-1956C560C2F5}" type="datetimeFigureOut">
              <a:rPr lang="en-US" smtClean="0"/>
              <a:pPr/>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8C99A-3DE4-4C58-9367-C091F455A4F0}" type="slidenum">
              <a:rPr lang="en-US" smtClean="0"/>
              <a:pPr/>
              <a:t>‹#›</a:t>
            </a:fld>
            <a:endParaRPr lang="en-US"/>
          </a:p>
        </p:txBody>
      </p:sp>
    </p:spTree>
    <p:extLst>
      <p:ext uri="{BB962C8B-B14F-4D97-AF65-F5344CB8AC3E}">
        <p14:creationId xmlns:p14="http://schemas.microsoft.com/office/powerpoint/2010/main" val="312168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8C99A-3DE4-4C58-9367-C091F455A4F0}" type="slidenum">
              <a:rPr lang="en-US" smtClean="0"/>
              <a:pPr/>
              <a:t>16</a:t>
            </a:fld>
            <a:endParaRPr lang="en-US"/>
          </a:p>
        </p:txBody>
      </p:sp>
    </p:spTree>
    <p:extLst>
      <p:ext uri="{BB962C8B-B14F-4D97-AF65-F5344CB8AC3E}">
        <p14:creationId xmlns:p14="http://schemas.microsoft.com/office/powerpoint/2010/main" val="2880656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33C6D99-B60C-47D4-A46B-41BD42F39550}"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45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87517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9170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87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40811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113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661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436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266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33C6D99-B60C-47D4-A46B-41BD42F39550}"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621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405830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449316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47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D21273-F1C1-42EA-BA25-6F1FA7462ADB}"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528982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D21273-F1C1-42EA-BA25-6F1FA7462ADB}" type="datetimeFigureOut">
              <a:rPr lang="en-US" smtClean="0"/>
              <a:pPr/>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579906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D21273-F1C1-42EA-BA25-6F1FA7462ADB}" type="datetimeFigureOut">
              <a:rPr lang="en-US" smtClean="0"/>
              <a:pPr/>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248761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21273-F1C1-42EA-BA25-6F1FA7462ADB}" type="datetimeFigureOut">
              <a:rPr lang="en-US" smtClean="0"/>
              <a:pPr/>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123687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4146550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967509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856314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165705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33C6D99-B60C-47D4-A46B-41BD42F39550}"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8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531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773582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941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D21273-F1C1-42EA-BA25-6F1FA7462ADB}"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62008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D21273-F1C1-42EA-BA25-6F1FA7462ADB}" type="datetimeFigureOut">
              <a:rPr lang="en-US" smtClean="0"/>
              <a:pPr/>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538492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D21273-F1C1-42EA-BA25-6F1FA7462ADB}" type="datetimeFigureOut">
              <a:rPr lang="en-US" smtClean="0"/>
              <a:pPr/>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531086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21273-F1C1-42EA-BA25-6F1FA7462ADB}" type="datetimeFigureOut">
              <a:rPr lang="en-US" smtClean="0"/>
              <a:pPr/>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981159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044214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502156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4064015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24065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D21273-F1C1-42EA-BA25-6F1FA7462ADB}"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82131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D21273-F1C1-42EA-BA25-6F1FA7462ADB}" type="datetimeFigureOut">
              <a:rPr lang="en-US" smtClean="0"/>
              <a:pPr/>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C6D99-B60C-47D4-A46B-41BD42F39550}"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729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D21273-F1C1-42EA-BA25-6F1FA7462ADB}" type="datetimeFigureOut">
              <a:rPr lang="en-US" smtClean="0"/>
              <a:pPr/>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C6D99-B60C-47D4-A46B-41BD42F39550}"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46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21273-F1C1-42EA-BA25-6F1FA7462ADB}" type="datetimeFigureOut">
              <a:rPr lang="en-US" smtClean="0"/>
              <a:pPr/>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04090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97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22268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D21273-F1C1-42EA-BA25-6F1FA7462ADB}" type="datetimeFigureOut">
              <a:rPr lang="en-US" smtClean="0"/>
              <a:pPr/>
              <a:t>6/11/2021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3C6D99-B60C-47D4-A46B-41BD42F39550}" type="slidenum">
              <a:rPr lang="en-US" smtClean="0"/>
              <a:pPr/>
              <a:t>‹#›</a:t>
            </a:fld>
            <a:endParaRPr lang="en-US"/>
          </a:p>
        </p:txBody>
      </p:sp>
    </p:spTree>
    <p:extLst>
      <p:ext uri="{BB962C8B-B14F-4D97-AF65-F5344CB8AC3E}">
        <p14:creationId xmlns:p14="http://schemas.microsoft.com/office/powerpoint/2010/main" val="10013598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DD21273-F1C1-42EA-BA25-6F1FA7462ADB}" type="datetimeFigureOut">
              <a:rPr lang="en-US" smtClean="0"/>
              <a:pPr/>
              <a:t>6/11/2021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33C6D99-B60C-47D4-A46B-41BD42F39550}" type="slidenum">
              <a:rPr lang="en-US" smtClean="0"/>
              <a:pPr/>
              <a:t>‹#›</a:t>
            </a:fld>
            <a:endParaRPr lang="en-US"/>
          </a:p>
        </p:txBody>
      </p:sp>
    </p:spTree>
    <p:extLst>
      <p:ext uri="{BB962C8B-B14F-4D97-AF65-F5344CB8AC3E}">
        <p14:creationId xmlns:p14="http://schemas.microsoft.com/office/powerpoint/2010/main" val="411657150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DD21273-F1C1-42EA-BA25-6F1FA7462ADB}" type="datetimeFigureOut">
              <a:rPr lang="en-US" smtClean="0"/>
              <a:pPr/>
              <a:t>6/11/2021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33C6D99-B60C-47D4-A46B-41BD42F39550}" type="slidenum">
              <a:rPr lang="en-US" smtClean="0"/>
              <a:pPr/>
              <a:t>‹#›</a:t>
            </a:fld>
            <a:endParaRPr lang="en-US"/>
          </a:p>
        </p:txBody>
      </p:sp>
    </p:spTree>
    <p:extLst>
      <p:ext uri="{BB962C8B-B14F-4D97-AF65-F5344CB8AC3E}">
        <p14:creationId xmlns:p14="http://schemas.microsoft.com/office/powerpoint/2010/main" val="10000187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22.gif"/><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30.xml"/><Relationship Id="rId4" Type="http://schemas.openxmlformats.org/officeDocument/2006/relationships/image" Target="../media/image28.gif"/></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9.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35.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0.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85800"/>
            <a:ext cx="9067800" cy="5410200"/>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554" y="152400"/>
            <a:ext cx="10104247" cy="408748"/>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249553" y="6354208"/>
            <a:ext cx="9886710" cy="448498"/>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84570" y="3227571"/>
            <a:ext cx="6650307" cy="499964"/>
          </a:xfrm>
          <a:prstGeom prst="rect">
            <a:avLst/>
          </a:prstGeom>
        </p:spPr>
      </p:pic>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800045" y="3248954"/>
            <a:ext cx="6650310" cy="457200"/>
          </a:xfrm>
          <a:prstGeom prst="rect">
            <a:avLst/>
          </a:prstGeom>
        </p:spPr>
      </p:pic>
    </p:spTree>
    <p:extLst>
      <p:ext uri="{BB962C8B-B14F-4D97-AF65-F5344CB8AC3E}">
        <p14:creationId xmlns:p14="http://schemas.microsoft.com/office/powerpoint/2010/main" val="193989604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58" y="976482"/>
            <a:ext cx="11808542" cy="5881518"/>
          </a:xfrm>
          <a:prstGeom prst="rect">
            <a:avLst/>
          </a:prstGeom>
        </p:spPr>
      </p:pic>
      <p:sp>
        <p:nvSpPr>
          <p:cNvPr id="9" name="AutoShape 8"/>
          <p:cNvSpPr>
            <a:spLocks noChangeArrowheads="1"/>
          </p:cNvSpPr>
          <p:nvPr/>
        </p:nvSpPr>
        <p:spPr bwMode="auto">
          <a:xfrm>
            <a:off x="688056" y="117987"/>
            <a:ext cx="4639318" cy="693324"/>
          </a:xfrm>
          <a:prstGeom prst="chevron">
            <a:avLst>
              <a:gd name="adj" fmla="val 39600"/>
            </a:avLst>
          </a:prstGeom>
          <a:solidFill>
            <a:schemeClr val="bg2">
              <a:lumMod val="90000"/>
            </a:schemeClr>
          </a:solidFill>
          <a:ln w="57150">
            <a:solidFill>
              <a:srgbClr val="00B050"/>
            </a:solidFill>
            <a:miter lim="800000"/>
            <a:headEnd/>
            <a:tailEnd/>
          </a:ln>
        </p:spPr>
        <p:txBody>
          <a:bodyPr wrap="none" lIns="91418" tIns="45710" rIns="91418" bIns="45710" anchor="ctr"/>
          <a:lstStyle/>
          <a:p>
            <a:pPr algn="just"/>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ডেটাবেজ</a:t>
            </a:r>
            <a:r>
              <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ইউজার</a:t>
            </a:r>
            <a:endPar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6690758"/>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a:spLocks noChangeArrowheads="1"/>
          </p:cNvSpPr>
          <p:nvPr/>
        </p:nvSpPr>
        <p:spPr bwMode="auto">
          <a:xfrm>
            <a:off x="44244" y="79561"/>
            <a:ext cx="3805084" cy="638681"/>
          </a:xfrm>
          <a:prstGeom prst="chevron">
            <a:avLst>
              <a:gd name="adj" fmla="val 39600"/>
            </a:avLst>
          </a:prstGeom>
          <a:solidFill>
            <a:schemeClr val="bg2">
              <a:lumMod val="90000"/>
            </a:schemeClr>
          </a:solidFill>
          <a:ln w="57150">
            <a:solidFill>
              <a:srgbClr val="00B050"/>
            </a:solidFill>
            <a:miter lim="800000"/>
            <a:headEnd/>
            <a:tailEnd/>
          </a:ln>
        </p:spPr>
        <p:txBody>
          <a:bodyPr wrap="none" lIns="91418" tIns="45710" rIns="91418" bIns="45710" anchor="ctr"/>
          <a:lstStyle/>
          <a:p>
            <a:pPr algn="just"/>
            <a:r>
              <a:rPr lang="as-IN" sz="4000" b="1" dirty="0">
                <a:solidFill>
                  <a:srgbClr val="FF0000"/>
                </a:solidFill>
                <a:latin typeface="NikoshBAN" panose="02000000000000000000" pitchFamily="2" charset="0"/>
                <a:ea typeface="NikoshBAN" pitchFamily="2" charset="0"/>
                <a:cs typeface="NikoshBAN" panose="02000000000000000000" pitchFamily="2" charset="0"/>
              </a:rPr>
              <a:t>সাধারণ ব্যবহারকারী</a:t>
            </a:r>
            <a:endParaRPr lang="en-US" sz="4000" b="1" dirty="0">
              <a:solidFill>
                <a:srgbClr val="FF0000"/>
              </a:solidFill>
              <a:latin typeface="NikoshBAN" panose="02000000000000000000" pitchFamily="2" charset="0"/>
              <a:ea typeface="NikoshBAN" pitchFamily="2" charset="0"/>
              <a:cs typeface="NikoshBAN" panose="02000000000000000000" pitchFamily="2" charset="0"/>
            </a:endParaRPr>
          </a:p>
        </p:txBody>
      </p:sp>
      <p:sp>
        <p:nvSpPr>
          <p:cNvPr id="10" name="Rectangle 9"/>
          <p:cNvSpPr/>
          <p:nvPr/>
        </p:nvSpPr>
        <p:spPr>
          <a:xfrm>
            <a:off x="272886" y="876887"/>
            <a:ext cx="11761798" cy="1754326"/>
          </a:xfrm>
          <a:prstGeom prst="rect">
            <a:avLst/>
          </a:prstGeom>
        </p:spPr>
        <p:txBody>
          <a:bodyPr wrap="square">
            <a:spAutoFit/>
          </a:bodyPr>
          <a:lstStyle/>
          <a:p>
            <a:pPr algn="just"/>
            <a:r>
              <a:rPr lang="as-IN" sz="3600" dirty="0">
                <a:solidFill>
                  <a:srgbClr val="002060"/>
                </a:solidFill>
                <a:latin typeface="NikoshBAN" panose="02000000000000000000" pitchFamily="2" charset="0"/>
                <a:ea typeface="NikoshBAN" pitchFamily="2" charset="0"/>
                <a:cs typeface="NikoshBAN" panose="02000000000000000000" pitchFamily="2" charset="0"/>
              </a:rPr>
              <a:t>যে সব ব্যবহারকারী ডেটাবেজের অভ্যন্তরীণ গঠন সম্পর্কে জানে না অথবা জানার প্রয়োজন বোধ করে না, কেবল মাত্র ডেটা এন্ট্রির কাজ করে তাদেরকে সাধারণ ব্যবহারকারী বলা হয়। এ ধরণের ব্যবহারকারীর কাজের পরিধি সীমিত।</a:t>
            </a:r>
            <a:endParaRPr lang="en-US" sz="3600" dirty="0">
              <a:solidFill>
                <a:srgbClr val="002060"/>
              </a:solidFill>
              <a:latin typeface="NikoshBAN" panose="02000000000000000000" pitchFamily="2" charset="0"/>
              <a:ea typeface="NikoshBAN" pitchFamily="2" charset="0"/>
              <a:cs typeface="NikoshBAN" panose="02000000000000000000" pitchFamily="2" charset="0"/>
            </a:endParaRPr>
          </a:p>
        </p:txBody>
      </p:sp>
      <p:sp>
        <p:nvSpPr>
          <p:cNvPr id="12" name="AutoShape 8"/>
          <p:cNvSpPr>
            <a:spLocks noChangeArrowheads="1"/>
          </p:cNvSpPr>
          <p:nvPr/>
        </p:nvSpPr>
        <p:spPr bwMode="auto">
          <a:xfrm>
            <a:off x="73741" y="2789859"/>
            <a:ext cx="4070556" cy="653908"/>
          </a:xfrm>
          <a:prstGeom prst="chevron">
            <a:avLst>
              <a:gd name="adj" fmla="val 39600"/>
            </a:avLst>
          </a:prstGeom>
          <a:solidFill>
            <a:schemeClr val="bg2">
              <a:lumMod val="90000"/>
            </a:schemeClr>
          </a:solidFill>
          <a:ln w="57150">
            <a:solidFill>
              <a:srgbClr val="00B050"/>
            </a:solidFill>
            <a:miter lim="800000"/>
            <a:headEnd/>
            <a:tailEnd/>
          </a:ln>
        </p:spPr>
        <p:txBody>
          <a:bodyPr wrap="none" lIns="91418" tIns="45710" rIns="91418" bIns="45710" anchor="ctr"/>
          <a:lstStyle/>
          <a:p>
            <a:pPr algn="just"/>
            <a:r>
              <a:rPr lang="en-US" sz="4000" b="1" dirty="0" err="1">
                <a:solidFill>
                  <a:srgbClr val="FF0000"/>
                </a:solidFill>
                <a:latin typeface="NikoshBAN" panose="02000000000000000000" pitchFamily="2" charset="0"/>
                <a:ea typeface="NikoshBAN" pitchFamily="2" charset="0"/>
                <a:cs typeface="NikoshBAN" panose="02000000000000000000" pitchFamily="2" charset="0"/>
              </a:rPr>
              <a:t>অনলাইন</a:t>
            </a:r>
            <a:r>
              <a:rPr lang="as-IN" sz="4000" b="1" dirty="0">
                <a:solidFill>
                  <a:srgbClr val="FF0000"/>
                </a:solidFill>
                <a:latin typeface="NikoshBAN" panose="02000000000000000000" pitchFamily="2" charset="0"/>
                <a:ea typeface="NikoshBAN" pitchFamily="2" charset="0"/>
                <a:cs typeface="NikoshBAN" panose="02000000000000000000" pitchFamily="2" charset="0"/>
              </a:rPr>
              <a:t> ব্যবহারকারী</a:t>
            </a:r>
            <a:endParaRPr lang="en-US" sz="4000" b="1" dirty="0">
              <a:solidFill>
                <a:srgbClr val="FF0000"/>
              </a:solidFill>
              <a:latin typeface="NikoshBAN" panose="02000000000000000000" pitchFamily="2" charset="0"/>
              <a:ea typeface="NikoshBAN" pitchFamily="2" charset="0"/>
              <a:cs typeface="NikoshBAN" panose="02000000000000000000" pitchFamily="2" charset="0"/>
            </a:endParaRPr>
          </a:p>
        </p:txBody>
      </p:sp>
      <p:sp>
        <p:nvSpPr>
          <p:cNvPr id="14" name="Rectangle 13"/>
          <p:cNvSpPr/>
          <p:nvPr/>
        </p:nvSpPr>
        <p:spPr>
          <a:xfrm>
            <a:off x="272886" y="3614154"/>
            <a:ext cx="11761798" cy="2308324"/>
          </a:xfrm>
          <a:prstGeom prst="rect">
            <a:avLst/>
          </a:prstGeom>
        </p:spPr>
        <p:txBody>
          <a:bodyPr wrap="square">
            <a:spAutoFit/>
          </a:bodyPr>
          <a:lstStyle/>
          <a:p>
            <a:pPr algn="just"/>
            <a:r>
              <a:rPr lang="as-IN" sz="3600" dirty="0">
                <a:solidFill>
                  <a:srgbClr val="002060"/>
                </a:solidFill>
                <a:latin typeface="NikoshBAN" panose="02000000000000000000" pitchFamily="2" charset="0"/>
                <a:ea typeface="NikoshBAN" pitchFamily="2" charset="0"/>
                <a:cs typeface="NikoshBAN" panose="02000000000000000000" pitchFamily="2" charset="0"/>
              </a:rPr>
              <a:t>যে সব ব্যবহারকারী অনলাইনের মাধ্যমে অ্যাপ্লিকেশন সফটওয়্যার ব্যবহার করে কেন্দ্রীয় কোনো ডেটাবেজের সাথে যুক্ত হতে পারে তাদেরকে অনলাইন ব্যবহারকারী বলা হয়। এ ধরনের ব্যবহারকারীও ডেটাবেজের অভ্যন্তরীণ গঠন সম্পর্কে জানে না, শুধুমাত্র ডেটাবেজ ব্যবহার করে বিভিন্ন কাজ করতে পারে। </a:t>
            </a:r>
            <a:endParaRPr lang="en-US" sz="3600" dirty="0">
              <a:solidFill>
                <a:srgbClr val="002060"/>
              </a:solidFill>
              <a:latin typeface="NikoshBAN" panose="02000000000000000000" pitchFamily="2" charset="0"/>
              <a:ea typeface="NikoshBAN" pitchFamily="2" charset="0"/>
              <a:cs typeface="NikoshBAN" panose="02000000000000000000" pitchFamily="2" charset="0"/>
            </a:endParaRPr>
          </a:p>
        </p:txBody>
      </p:sp>
    </p:spTree>
    <p:extLst>
      <p:ext uri="{BB962C8B-B14F-4D97-AF65-F5344CB8AC3E}">
        <p14:creationId xmlns:p14="http://schemas.microsoft.com/office/powerpoint/2010/main" val="3752411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p:cNvSpPr>
            <a:spLocks noChangeArrowheads="1"/>
          </p:cNvSpPr>
          <p:nvPr/>
        </p:nvSpPr>
        <p:spPr bwMode="auto">
          <a:xfrm>
            <a:off x="650443" y="463826"/>
            <a:ext cx="5697348" cy="804535"/>
          </a:xfrm>
          <a:prstGeom prst="chevron">
            <a:avLst>
              <a:gd name="adj" fmla="val 39600"/>
            </a:avLst>
          </a:prstGeom>
          <a:solidFill>
            <a:schemeClr val="bg2">
              <a:lumMod val="90000"/>
            </a:schemeClr>
          </a:solidFill>
          <a:ln w="38100">
            <a:solidFill>
              <a:srgbClr val="00B050"/>
            </a:solidFill>
            <a:miter lim="800000"/>
            <a:headEnd/>
            <a:tailEnd/>
          </a:ln>
        </p:spPr>
        <p:txBody>
          <a:bodyPr wrap="none" lIns="91418" tIns="45710" rIns="91418" bIns="45710" anchor="ctr"/>
          <a:lstStyle/>
          <a:p>
            <a:pPr algn="just"/>
            <a:r>
              <a:rPr lang="as-IN" sz="4000" b="1" dirty="0">
                <a:solidFill>
                  <a:srgbClr val="FF0000"/>
                </a:solidFill>
                <a:latin typeface="NikoshBAN" panose="02000000000000000000" pitchFamily="2" charset="0"/>
                <a:ea typeface="NikoshBAN" pitchFamily="2" charset="0"/>
                <a:cs typeface="NikoshBAN" panose="02000000000000000000" pitchFamily="2" charset="0"/>
              </a:rPr>
              <a:t>অ্যাপ্লিকেশন প্রোগ্রামার</a:t>
            </a:r>
            <a:endParaRPr lang="en-US" sz="4000" b="1" dirty="0">
              <a:solidFill>
                <a:srgbClr val="FF0000"/>
              </a:solidFill>
              <a:latin typeface="NikoshBAN" panose="02000000000000000000" pitchFamily="2" charset="0"/>
              <a:ea typeface="NikoshBAN" pitchFamily="2" charset="0"/>
              <a:cs typeface="NikoshBAN" panose="02000000000000000000" pitchFamily="2" charset="0"/>
            </a:endParaRPr>
          </a:p>
        </p:txBody>
      </p:sp>
      <p:sp>
        <p:nvSpPr>
          <p:cNvPr id="10" name="Rectangle 9"/>
          <p:cNvSpPr/>
          <p:nvPr/>
        </p:nvSpPr>
        <p:spPr>
          <a:xfrm>
            <a:off x="650443" y="1862097"/>
            <a:ext cx="10658168" cy="3785652"/>
          </a:xfrm>
          <a:prstGeom prst="rect">
            <a:avLst/>
          </a:prstGeom>
          <a:solidFill>
            <a:schemeClr val="bg1"/>
          </a:solidFill>
          <a:ln>
            <a:solidFill>
              <a:srgbClr val="00B050"/>
            </a:solidFill>
          </a:ln>
        </p:spPr>
        <p:txBody>
          <a:bodyPr wrap="square">
            <a:spAutoFit/>
          </a:bodyPr>
          <a:lstStyle/>
          <a:p>
            <a:pPr algn="just"/>
            <a:r>
              <a:rPr lang="en-US" sz="4000" dirty="0" err="1">
                <a:solidFill>
                  <a:srgbClr val="002060"/>
                </a:solidFill>
                <a:latin typeface="NikoshBAN" panose="02000000000000000000" pitchFamily="2" charset="0"/>
                <a:ea typeface="NikoshBAN" pitchFamily="2" charset="0"/>
                <a:cs typeface="NikoshBAN" panose="02000000000000000000" pitchFamily="2" charset="0"/>
              </a:rPr>
              <a:t>যে</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সকল</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প্রোগ্রামার</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pt-BR" sz="4000" dirty="0">
                <a:solidFill>
                  <a:srgbClr val="002060"/>
                </a:solidFill>
                <a:latin typeface="NikoshBAN" panose="02000000000000000000" pitchFamily="2" charset="0"/>
                <a:ea typeface="NikoshBAN" pitchFamily="2" charset="0"/>
                <a:cs typeface="NikoshBAN" panose="02000000000000000000" pitchFamily="2" charset="0"/>
              </a:rPr>
              <a:t>Native</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এবং</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pt-BR" sz="4000" dirty="0">
                <a:solidFill>
                  <a:srgbClr val="002060"/>
                </a:solidFill>
                <a:latin typeface="NikoshBAN" panose="02000000000000000000" pitchFamily="2" charset="0"/>
                <a:ea typeface="NikoshBAN" pitchFamily="2" charset="0"/>
                <a:cs typeface="NikoshBAN" panose="02000000000000000000" pitchFamily="2" charset="0"/>
              </a:rPr>
              <a:t>Online</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ব্যবহারকারীদের</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জন্য</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অ্যাপ্লিকেশন</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প্রোগ্রাম</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অথবা</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pt-BR" sz="4000" dirty="0">
                <a:solidFill>
                  <a:srgbClr val="002060"/>
                </a:solidFill>
                <a:latin typeface="NikoshBAN" panose="02000000000000000000" pitchFamily="2" charset="0"/>
                <a:ea typeface="NikoshBAN" pitchFamily="2" charset="0"/>
                <a:cs typeface="NikoshBAN" panose="02000000000000000000" pitchFamily="2" charset="0"/>
              </a:rPr>
              <a:t>User interface </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তৈরি</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করে</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তাদের</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বলা</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হয়</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অ্যাপ্লিকেশন</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প্রোগ্রামার</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এই</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অ্যাপ্লিকেশন</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প্রোগ্রামগুলো</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লেখা</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হয়</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বিভিন্ন</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ধরনের</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প্রোগ্রামিং</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ভাষায়</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যেমন</a:t>
            </a:r>
            <a:r>
              <a:rPr lang="en-US" sz="4000" dirty="0">
                <a:solidFill>
                  <a:srgbClr val="002060"/>
                </a:solidFill>
                <a:latin typeface="NikoshBAN" panose="02000000000000000000" pitchFamily="2" charset="0"/>
                <a:ea typeface="NikoshBAN" pitchFamily="2" charset="0"/>
                <a:cs typeface="NikoshBAN" panose="02000000000000000000" pitchFamily="2" charset="0"/>
              </a:rPr>
              <a:t>- </a:t>
            </a:r>
            <a:r>
              <a:rPr lang="pt-BR" sz="4000" dirty="0">
                <a:solidFill>
                  <a:srgbClr val="002060"/>
                </a:solidFill>
                <a:latin typeface="NikoshBAN" panose="02000000000000000000" pitchFamily="2" charset="0"/>
                <a:ea typeface="NikoshBAN" pitchFamily="2" charset="0"/>
                <a:cs typeface="NikoshBAN" panose="02000000000000000000" pitchFamily="2" charset="0"/>
              </a:rPr>
              <a:t>Assembler, C, Cobol, FORTRAN, Pascal, Java </a:t>
            </a:r>
            <a:r>
              <a:rPr lang="en-US" sz="4000" dirty="0" err="1">
                <a:solidFill>
                  <a:srgbClr val="002060"/>
                </a:solidFill>
                <a:latin typeface="NikoshBAN" panose="02000000000000000000" pitchFamily="2" charset="0"/>
                <a:ea typeface="NikoshBAN" pitchFamily="2" charset="0"/>
                <a:cs typeface="NikoshBAN" panose="02000000000000000000" pitchFamily="2" charset="0"/>
              </a:rPr>
              <a:t>ইত্যাদি</a:t>
            </a:r>
            <a:r>
              <a:rPr lang="en-US" sz="4000" dirty="0">
                <a:solidFill>
                  <a:srgbClr val="002060"/>
                </a:solidFill>
                <a:latin typeface="NikoshBAN" panose="02000000000000000000" pitchFamily="2" charset="0"/>
                <a:ea typeface="NikoshBAN" pitchFamily="2" charset="0"/>
                <a:cs typeface="NikoshBAN" panose="02000000000000000000" pitchFamily="2" charset="0"/>
              </a:rPr>
              <a:t>।</a:t>
            </a:r>
          </a:p>
        </p:txBody>
      </p:sp>
    </p:spTree>
    <p:extLst>
      <p:ext uri="{BB962C8B-B14F-4D97-AF65-F5344CB8AC3E}">
        <p14:creationId xmlns:p14="http://schemas.microsoft.com/office/powerpoint/2010/main" val="13600837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a:spLocks noChangeArrowheads="1"/>
          </p:cNvSpPr>
          <p:nvPr/>
        </p:nvSpPr>
        <p:spPr bwMode="auto">
          <a:xfrm>
            <a:off x="1047135" y="501445"/>
            <a:ext cx="6837908" cy="773887"/>
          </a:xfrm>
          <a:prstGeom prst="chevron">
            <a:avLst>
              <a:gd name="adj" fmla="val 39600"/>
            </a:avLst>
          </a:prstGeom>
          <a:solidFill>
            <a:schemeClr val="bg1"/>
          </a:solidFill>
          <a:ln w="57150">
            <a:solidFill>
              <a:srgbClr val="00B050"/>
            </a:solidFill>
            <a:miter lim="800000"/>
            <a:headEnd/>
            <a:tailEnd/>
          </a:ln>
        </p:spPr>
        <p:txBody>
          <a:bodyPr wrap="none" lIns="91418" tIns="45710" rIns="91418" bIns="45710" anchor="ctr"/>
          <a:lstStyle/>
          <a:p>
            <a:pPr algn="just"/>
            <a:r>
              <a:rPr lang="as-IN" sz="4400" b="1" dirty="0">
                <a:solidFill>
                  <a:srgbClr val="FF0000"/>
                </a:solidFill>
                <a:latin typeface="NikoshBAN" panose="02000000000000000000" pitchFamily="2" charset="0"/>
                <a:ea typeface="NikoshBAN" pitchFamily="2" charset="0"/>
                <a:cs typeface="NikoshBAN" panose="02000000000000000000" pitchFamily="2" charset="0"/>
              </a:rPr>
              <a:t>ডেটাবেজ অ্যাডমিনিস্ট্রেটর</a:t>
            </a:r>
            <a:endParaRPr lang="en-US" sz="4400" b="1" dirty="0">
              <a:solidFill>
                <a:srgbClr val="FF0000"/>
              </a:solidFill>
              <a:latin typeface="NikoshBAN" panose="02000000000000000000" pitchFamily="2" charset="0"/>
              <a:ea typeface="NikoshBAN" pitchFamily="2" charset="0"/>
              <a:cs typeface="NikoshBAN" panose="02000000000000000000" pitchFamily="2" charset="0"/>
            </a:endParaRPr>
          </a:p>
        </p:txBody>
      </p:sp>
      <p:sp>
        <p:nvSpPr>
          <p:cNvPr id="11" name="Rectangle 10"/>
          <p:cNvSpPr/>
          <p:nvPr/>
        </p:nvSpPr>
        <p:spPr>
          <a:xfrm>
            <a:off x="1047135" y="1476167"/>
            <a:ext cx="10677834" cy="5078313"/>
          </a:xfrm>
          <a:prstGeom prst="rect">
            <a:avLst/>
          </a:prstGeom>
        </p:spPr>
        <p:txBody>
          <a:bodyPr wrap="square">
            <a:spAutoFit/>
          </a:bodyPr>
          <a:lstStyle/>
          <a:p>
            <a:pPr algn="just"/>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যে</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ব্যক্তি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ব্যাক্তিবর্গের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উপর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কেন্দ্রীয়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নিয়ন্ত্রণ</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ব্যবস্থা</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অর্পিত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থাকে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সেই</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ব্যাক্তি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ব্যক্তি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বর্গকে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অ্যাডমিনিস্ট্রেটর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সংক্ষেপে</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যায়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সার্বিক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দায়িত্বে</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নিয়োজিত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ব্যক্তিকে</a:t>
            </a:r>
            <a:r>
              <a:rPr lang="en-US" sz="3600"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অ্যাডমিনিস্ট্রেটর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হলো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সর্বোচ্চ</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স্তরের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ব্যবহারকারী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যারা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ডেটাবেস</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সাথে</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অধিক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পরিচিত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এবং</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যারা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ডেটাবেস</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তৈরি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পরিবর্তন</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পরিবর্ধন</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এবং</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নিয়ন্ত্রণ</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থাকে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ডেটাবেস</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অ্যাডমিনেস্ট্রেটরের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প্রশাসনিক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ও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কারিগরি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দক্ষতার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উপর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ডেটাবেস</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ব্যবস্থাপনার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সার্বিক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সাফল্য</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নির্ভর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তিনি</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ম্যানেজমেন্টের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সুষ্ঠু</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ব্যবস্থাপনা</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ও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পরিচালনার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জন্য</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যাবতীয়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দায়িত্ব</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পালন</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করেন</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8992985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3961" y="1012126"/>
            <a:ext cx="11606981" cy="5632311"/>
          </a:xfrm>
          <a:prstGeom prst="rect">
            <a:avLst/>
          </a:prstGeom>
        </p:spPr>
        <p:txBody>
          <a:bodyPr wrap="square">
            <a:spAutoFit/>
          </a:bodyPr>
          <a:lstStyle/>
          <a:p>
            <a:pPr marL="285750" indent="-285750" algn="just">
              <a:buFont typeface="Arial" panose="020B0604020202020204" pitchFamily="34" charset="0"/>
              <a:buChar char="•"/>
            </a:pPr>
            <a:r>
              <a:rPr lang="as-IN" sz="3600" dirty="0">
                <a:solidFill>
                  <a:srgbClr val="002060"/>
                </a:solidFill>
                <a:latin typeface="NikoshBAN" panose="02000000000000000000" pitchFamily="2" charset="0"/>
                <a:ea typeface="NikoshBAN" pitchFamily="2" charset="0"/>
                <a:cs typeface="NikoshBAN" panose="02000000000000000000" pitchFamily="2" charset="0"/>
              </a:rPr>
              <a:t>ডেটার বাহুল্য কমায়</a:t>
            </a:r>
          </a:p>
          <a:p>
            <a:pPr marL="285750" indent="-285750" algn="just">
              <a:buFont typeface="Arial" panose="020B0604020202020204" pitchFamily="34" charset="0"/>
              <a:buChar char="•"/>
            </a:pPr>
            <a:r>
              <a:rPr lang="as-IN" sz="3600" dirty="0">
                <a:solidFill>
                  <a:srgbClr val="002060"/>
                </a:solidFill>
                <a:latin typeface="NikoshBAN" panose="02000000000000000000" pitchFamily="2" charset="0"/>
                <a:ea typeface="NikoshBAN" pitchFamily="2" charset="0"/>
                <a:cs typeface="NikoshBAN" panose="02000000000000000000" pitchFamily="2" charset="0"/>
              </a:rPr>
              <a:t>রেকর্ডের ভিত্তিতে আধুনিকীকরণ করা যায়</a:t>
            </a:r>
          </a:p>
          <a:p>
            <a:pPr marL="285750" indent="-285750" algn="just">
              <a:buFont typeface="Arial" panose="020B0604020202020204" pitchFamily="34" charset="0"/>
              <a:buChar char="•"/>
            </a:pPr>
            <a:r>
              <a:rPr lang="as-IN" sz="3600" dirty="0">
                <a:solidFill>
                  <a:srgbClr val="002060"/>
                </a:solidFill>
                <a:latin typeface="NikoshBAN" panose="02000000000000000000" pitchFamily="2" charset="0"/>
                <a:ea typeface="NikoshBAN" pitchFamily="2" charset="0"/>
                <a:cs typeface="NikoshBAN" panose="02000000000000000000" pitchFamily="2" charset="0"/>
              </a:rPr>
              <a:t>সহজে ডেটাবেজ থেকে নির্দিষ্ট রেকর্ড অনুসন্ধান করা যায় এবং বিভিন্ন ধরনের রিপোর্ট তৈরি করা যায়</a:t>
            </a:r>
          </a:p>
          <a:p>
            <a:pPr marL="285750" indent="-285750" algn="just">
              <a:buFont typeface="Arial" panose="020B0604020202020204" pitchFamily="34" charset="0"/>
              <a:buChar char="•"/>
            </a:pPr>
            <a:r>
              <a:rPr lang="as-IN" sz="3600" dirty="0">
                <a:solidFill>
                  <a:srgbClr val="002060"/>
                </a:solidFill>
                <a:latin typeface="NikoshBAN" panose="02000000000000000000" pitchFamily="2" charset="0"/>
                <a:ea typeface="NikoshBAN" pitchFamily="2" charset="0"/>
                <a:cs typeface="NikoshBAN" panose="02000000000000000000" pitchFamily="2" charset="0"/>
              </a:rPr>
              <a:t>ডেটার সঠিকতার নিশ্চয়তা প্রদান করা যায়</a:t>
            </a:r>
          </a:p>
          <a:p>
            <a:pPr marL="285750" indent="-285750" algn="just">
              <a:buFont typeface="Arial" panose="020B0604020202020204" pitchFamily="34" charset="0"/>
              <a:buChar char="•"/>
            </a:pPr>
            <a:r>
              <a:rPr lang="as-IN" sz="3600" dirty="0">
                <a:solidFill>
                  <a:srgbClr val="002060"/>
                </a:solidFill>
                <a:latin typeface="NikoshBAN" panose="02000000000000000000" pitchFamily="2" charset="0"/>
                <a:ea typeface="NikoshBAN" pitchFamily="2" charset="0"/>
                <a:cs typeface="NikoshBAN" panose="02000000000000000000" pitchFamily="2" charset="0"/>
              </a:rPr>
              <a:t>ডেটার নিরাপত্তা নিশ্চিত করা যায় অর্থাৎ ডেটার অননুমোদিত ব্যবহার রোধ করা যায়</a:t>
            </a:r>
            <a:endParaRPr lang="en-US" sz="3600" dirty="0">
              <a:solidFill>
                <a:srgbClr val="002060"/>
              </a:solidFill>
              <a:latin typeface="NikoshBAN" panose="02000000000000000000" pitchFamily="2" charset="0"/>
              <a:ea typeface="NikoshBAN" pitchFamily="2" charset="0"/>
              <a:cs typeface="NikoshBAN" panose="02000000000000000000" pitchFamily="2" charset="0"/>
            </a:endParaRPr>
          </a:p>
          <a:p>
            <a:pPr marL="285750" indent="-285750" algn="just">
              <a:buFont typeface="Arial" panose="020B0604020202020204" pitchFamily="34" charset="0"/>
              <a:buChar char="•"/>
            </a:pPr>
            <a:r>
              <a:rPr lang="as-IN" sz="3600" dirty="0">
                <a:solidFill>
                  <a:srgbClr val="002060"/>
                </a:solidFill>
                <a:latin typeface="NikoshBAN" panose="02000000000000000000" pitchFamily="2" charset="0"/>
                <a:ea typeface="NikoshBAN" pitchFamily="2" charset="0"/>
                <a:cs typeface="NikoshBAN" panose="02000000000000000000" pitchFamily="2" charset="0"/>
              </a:rPr>
              <a:t>ডেটা রিডানডেন্সি দূর করা যায়</a:t>
            </a:r>
          </a:p>
          <a:p>
            <a:pPr marL="285750" indent="-285750" algn="just">
              <a:buFont typeface="Arial" panose="020B0604020202020204" pitchFamily="34" charset="0"/>
              <a:buChar char="•"/>
            </a:pPr>
            <a:r>
              <a:rPr lang="as-IN" sz="3600" dirty="0">
                <a:solidFill>
                  <a:srgbClr val="002060"/>
                </a:solidFill>
                <a:latin typeface="NikoshBAN" panose="02000000000000000000" pitchFamily="2" charset="0"/>
                <a:ea typeface="NikoshBAN" pitchFamily="2" charset="0"/>
                <a:cs typeface="NikoshBAN" panose="02000000000000000000" pitchFamily="2" charset="0"/>
              </a:rPr>
              <a:t>প্রোগ্রাম ডেটা নির্ভরশীলতা দূর করে</a:t>
            </a:r>
          </a:p>
          <a:p>
            <a:pPr marL="285750" indent="-285750" algn="just">
              <a:buFont typeface="Arial" panose="020B0604020202020204" pitchFamily="34" charset="0"/>
              <a:buChar char="•"/>
            </a:pPr>
            <a:r>
              <a:rPr lang="as-IN" sz="3600" dirty="0">
                <a:solidFill>
                  <a:srgbClr val="002060"/>
                </a:solidFill>
                <a:latin typeface="NikoshBAN" panose="02000000000000000000" pitchFamily="2" charset="0"/>
                <a:ea typeface="NikoshBAN" pitchFamily="2" charset="0"/>
                <a:cs typeface="NikoshBAN" panose="02000000000000000000" pitchFamily="2" charset="0"/>
              </a:rPr>
              <a:t>সহজেই ডেটা শেয়ার করা যায়।</a:t>
            </a:r>
          </a:p>
        </p:txBody>
      </p:sp>
      <p:sp>
        <p:nvSpPr>
          <p:cNvPr id="6" name="AutoShape 8"/>
          <p:cNvSpPr>
            <a:spLocks noChangeArrowheads="1"/>
          </p:cNvSpPr>
          <p:nvPr/>
        </p:nvSpPr>
        <p:spPr bwMode="auto">
          <a:xfrm>
            <a:off x="494567" y="368709"/>
            <a:ext cx="4578878" cy="575187"/>
          </a:xfrm>
          <a:prstGeom prst="chevron">
            <a:avLst>
              <a:gd name="adj" fmla="val 39600"/>
            </a:avLst>
          </a:prstGeom>
          <a:solidFill>
            <a:schemeClr val="bg1"/>
          </a:solidFill>
          <a:ln w="57150">
            <a:solidFill>
              <a:srgbClr val="00B050"/>
            </a:solidFill>
            <a:miter lim="800000"/>
            <a:headEnd/>
            <a:tailEnd/>
          </a:ln>
        </p:spPr>
        <p:txBody>
          <a:bodyPr wrap="none" lIns="91418" tIns="45710" rIns="91418" bIns="45710" anchor="ctr"/>
          <a:lstStyle/>
          <a:p>
            <a:pPr marL="285750" indent="-285750">
              <a:buFont typeface="Arial" panose="020B0604020202020204" pitchFamily="34" charset="0"/>
              <a:buChar char="•"/>
            </a:pPr>
            <a:r>
              <a:rPr lang="en-US" sz="4000" b="1" dirty="0">
                <a:solidFill>
                  <a:srgbClr val="FF0000"/>
                </a:solidFill>
                <a:latin typeface="NikoshBAN" panose="02000000000000000000" pitchFamily="2" charset="0"/>
                <a:ea typeface="NikoshBAN" pitchFamily="2" charset="0"/>
                <a:cs typeface="NikoshBAN" panose="02000000000000000000" pitchFamily="2" charset="0"/>
              </a:rPr>
              <a:t>DBMS</a:t>
            </a:r>
            <a:r>
              <a:rPr lang="as-IN" sz="4000" b="1" dirty="0">
                <a:solidFill>
                  <a:srgbClr val="FF0000"/>
                </a:solidFill>
                <a:latin typeface="NikoshBAN" panose="02000000000000000000" pitchFamily="2" charset="0"/>
                <a:ea typeface="NikoshBAN" pitchFamily="2" charset="0"/>
                <a:cs typeface="NikoshBAN" panose="02000000000000000000" pitchFamily="2" charset="0"/>
              </a:rPr>
              <a:t> এর সুবিধা</a:t>
            </a:r>
            <a:endParaRPr lang="en-US" sz="4000" b="1" dirty="0">
              <a:solidFill>
                <a:srgbClr val="FF0000"/>
              </a:solidFill>
              <a:latin typeface="NikoshBAN" panose="02000000000000000000" pitchFamily="2" charset="0"/>
              <a:ea typeface="NikoshBAN" pitchFamily="2" charset="0"/>
              <a:cs typeface="NikoshBAN" panose="02000000000000000000" pitchFamily="2" charset="0"/>
            </a:endParaRPr>
          </a:p>
        </p:txBody>
      </p:sp>
    </p:spTree>
    <p:extLst>
      <p:ext uri="{BB962C8B-B14F-4D97-AF65-F5344CB8AC3E}">
        <p14:creationId xmlns:p14="http://schemas.microsoft.com/office/powerpoint/2010/main" val="1786631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8"/>
          <p:cNvSpPr>
            <a:spLocks noChangeArrowheads="1"/>
          </p:cNvSpPr>
          <p:nvPr/>
        </p:nvSpPr>
        <p:spPr bwMode="auto">
          <a:xfrm>
            <a:off x="1536223" y="679030"/>
            <a:ext cx="4599105" cy="736813"/>
          </a:xfrm>
          <a:prstGeom prst="chevron">
            <a:avLst>
              <a:gd name="adj" fmla="val 39600"/>
            </a:avLst>
          </a:prstGeom>
          <a:solidFill>
            <a:schemeClr val="bg1"/>
          </a:solidFill>
          <a:ln w="57150">
            <a:solidFill>
              <a:srgbClr val="00B050"/>
            </a:solidFill>
            <a:miter lim="800000"/>
            <a:headEnd/>
            <a:tailEnd/>
          </a:ln>
        </p:spPr>
        <p:txBody>
          <a:bodyPr wrap="none" lIns="91418" tIns="45710" rIns="91418" bIns="45710" anchor="ctr"/>
          <a:lstStyle/>
          <a:p>
            <a:pPr algn="just"/>
            <a:r>
              <a:rPr lang="en-US" sz="4000" b="1" dirty="0">
                <a:solidFill>
                  <a:srgbClr val="FF0000"/>
                </a:solidFill>
                <a:latin typeface="NikoshBAN" panose="02000000000000000000" pitchFamily="2" charset="0"/>
                <a:ea typeface="NikoshBAN" pitchFamily="2" charset="0"/>
                <a:cs typeface="NikoshBAN" panose="02000000000000000000" pitchFamily="2" charset="0"/>
              </a:rPr>
              <a:t>DBMS</a:t>
            </a:r>
            <a:r>
              <a:rPr lang="as-IN" sz="4000" b="1" dirty="0">
                <a:solidFill>
                  <a:srgbClr val="FF0000"/>
                </a:solidFill>
                <a:latin typeface="NikoshBAN" panose="02000000000000000000" pitchFamily="2" charset="0"/>
                <a:ea typeface="NikoshBAN" pitchFamily="2" charset="0"/>
                <a:cs typeface="NikoshBAN" panose="02000000000000000000" pitchFamily="2" charset="0"/>
              </a:rPr>
              <a:t> এর </a:t>
            </a:r>
            <a:r>
              <a:rPr lang="en-US" sz="4000" b="1" dirty="0">
                <a:solidFill>
                  <a:srgbClr val="FF0000"/>
                </a:solidFill>
                <a:latin typeface="NikoshBAN" panose="02000000000000000000" pitchFamily="2" charset="0"/>
                <a:ea typeface="NikoshBAN" pitchFamily="2" charset="0"/>
                <a:cs typeface="NikoshBAN" panose="02000000000000000000" pitchFamily="2" charset="0"/>
              </a:rPr>
              <a:t>অ</a:t>
            </a:r>
            <a:r>
              <a:rPr lang="as-IN" sz="4000" b="1" dirty="0">
                <a:solidFill>
                  <a:srgbClr val="FF0000"/>
                </a:solidFill>
                <a:latin typeface="NikoshBAN" panose="02000000000000000000" pitchFamily="2" charset="0"/>
                <a:ea typeface="NikoshBAN" pitchFamily="2" charset="0"/>
                <a:cs typeface="NikoshBAN" panose="02000000000000000000" pitchFamily="2" charset="0"/>
              </a:rPr>
              <a:t>সুবিধা</a:t>
            </a:r>
            <a:endParaRPr lang="en-US" sz="4000" b="1" dirty="0">
              <a:solidFill>
                <a:srgbClr val="FF0000"/>
              </a:solidFill>
              <a:latin typeface="NikoshBAN" panose="02000000000000000000" pitchFamily="2" charset="0"/>
              <a:ea typeface="NikoshBAN" pitchFamily="2" charset="0"/>
              <a:cs typeface="NikoshBAN" panose="02000000000000000000" pitchFamily="2" charset="0"/>
            </a:endParaRPr>
          </a:p>
        </p:txBody>
      </p:sp>
      <p:sp>
        <p:nvSpPr>
          <p:cNvPr id="11" name="Rectangle 10"/>
          <p:cNvSpPr/>
          <p:nvPr/>
        </p:nvSpPr>
        <p:spPr>
          <a:xfrm>
            <a:off x="1536223" y="1896930"/>
            <a:ext cx="9542584" cy="3170099"/>
          </a:xfrm>
          <a:prstGeom prst="rect">
            <a:avLst/>
          </a:prstGeom>
        </p:spPr>
        <p:txBody>
          <a:bodyPr wrap="square">
            <a:spAutoFit/>
          </a:bodyPr>
          <a:lstStyle/>
          <a:p>
            <a:pPr marL="457200" indent="-457200">
              <a:buFont typeface="Arial" panose="020B0604020202020204" pitchFamily="34" charset="0"/>
              <a:buChar char="•"/>
            </a:pPr>
            <a:r>
              <a:rPr lang="as-IN" sz="4000" dirty="0">
                <a:solidFill>
                  <a:srgbClr val="002060"/>
                </a:solidFill>
                <a:latin typeface="NikoshBAN" panose="02000000000000000000" pitchFamily="2" charset="0"/>
                <a:ea typeface="NikoshBAN" pitchFamily="2" charset="0"/>
                <a:cs typeface="NikoshBAN" panose="02000000000000000000" pitchFamily="2" charset="0"/>
              </a:rPr>
              <a:t>ভুল ডেটার কারণে অনেক সময় ডেটাবেজ প্রক্রিয়াকরণ পদ্ধতি ধীরগতি সম্পন্ন হয়</a:t>
            </a:r>
          </a:p>
          <a:p>
            <a:pPr marL="457200" indent="-457200">
              <a:buFont typeface="Arial" panose="020B0604020202020204" pitchFamily="34" charset="0"/>
              <a:buChar char="•"/>
            </a:pPr>
            <a:r>
              <a:rPr lang="as-IN" sz="4000" dirty="0">
                <a:solidFill>
                  <a:srgbClr val="002060"/>
                </a:solidFill>
                <a:latin typeface="NikoshBAN" panose="02000000000000000000" pitchFamily="2" charset="0"/>
                <a:ea typeface="NikoshBAN" pitchFamily="2" charset="0"/>
                <a:cs typeface="NikoshBAN" panose="02000000000000000000" pitchFamily="2" charset="0"/>
              </a:rPr>
              <a:t>কিছু ভুল ডেটা সম্পূর্ণ ডেটাবেজকে প্রভাবিত করতে পারে</a:t>
            </a:r>
          </a:p>
          <a:p>
            <a:pPr marL="457200" indent="-457200">
              <a:buFont typeface="Arial" panose="020B0604020202020204" pitchFamily="34" charset="0"/>
              <a:buChar char="•"/>
            </a:pPr>
            <a:r>
              <a:rPr lang="as-IN" sz="4000" dirty="0">
                <a:solidFill>
                  <a:srgbClr val="002060"/>
                </a:solidFill>
                <a:latin typeface="NikoshBAN" panose="02000000000000000000" pitchFamily="2" charset="0"/>
                <a:ea typeface="NikoshBAN" pitchFamily="2" charset="0"/>
                <a:cs typeface="NikoshBAN" panose="02000000000000000000" pitchFamily="2" charset="0"/>
              </a:rPr>
              <a:t>অভিজ্ঞ জনশক্তির প্রয়োজন</a:t>
            </a:r>
          </a:p>
          <a:p>
            <a:pPr marL="457200" indent="-457200">
              <a:buFont typeface="Arial" panose="020B0604020202020204" pitchFamily="34" charset="0"/>
              <a:buChar char="•"/>
            </a:pPr>
            <a:r>
              <a:rPr lang="as-IN" sz="4000" dirty="0">
                <a:solidFill>
                  <a:srgbClr val="002060"/>
                </a:solidFill>
                <a:latin typeface="NikoshBAN" panose="02000000000000000000" pitchFamily="2" charset="0"/>
                <a:ea typeface="NikoshBAN" pitchFamily="2" charset="0"/>
                <a:cs typeface="NikoshBAN" panose="02000000000000000000" pitchFamily="2" charset="0"/>
              </a:rPr>
              <a:t>অধিক ব্যয় সাপেক্ষ।</a:t>
            </a:r>
          </a:p>
        </p:txBody>
      </p:sp>
    </p:spTree>
    <p:extLst>
      <p:ext uri="{BB962C8B-B14F-4D97-AF65-F5344CB8AC3E}">
        <p14:creationId xmlns:p14="http://schemas.microsoft.com/office/powerpoint/2010/main" val="37712720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8"/>
          <p:cNvSpPr>
            <a:spLocks noChangeArrowheads="1"/>
          </p:cNvSpPr>
          <p:nvPr/>
        </p:nvSpPr>
        <p:spPr bwMode="auto">
          <a:xfrm>
            <a:off x="316488" y="83082"/>
            <a:ext cx="8072137" cy="621144"/>
          </a:xfrm>
          <a:prstGeom prst="chevron">
            <a:avLst>
              <a:gd name="adj" fmla="val 39600"/>
            </a:avLst>
          </a:prstGeom>
          <a:solidFill>
            <a:schemeClr val="bg1"/>
          </a:solidFill>
          <a:ln w="38100">
            <a:solidFill>
              <a:srgbClr val="00B050"/>
            </a:solidFill>
            <a:miter lim="800000"/>
            <a:headEnd/>
            <a:tailEnd/>
          </a:ln>
        </p:spPr>
        <p:txBody>
          <a:bodyPr wrap="none" lIns="91418" tIns="45710" rIns="91418" bIns="45710" anchor="ctr"/>
          <a:lstStyle/>
          <a:p>
            <a:r>
              <a:rPr lang="as-IN" sz="3600" b="1" dirty="0">
                <a:solidFill>
                  <a:srgbClr val="FF0000"/>
                </a:solidFill>
                <a:latin typeface="NikoshBAN" panose="02000000000000000000" pitchFamily="2" charset="0"/>
                <a:ea typeface="NikoshBAN" panose="02000000000000000000" pitchFamily="2" charset="0"/>
                <a:cs typeface="NikoshBAN" panose="02000000000000000000" pitchFamily="2" charset="0"/>
              </a:rPr>
              <a:t>ডেটাবেজ ম্যানেজমেন্ট সিস্টেমের প্রকারভেদ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079" t="16389" b="6558"/>
          <a:stretch/>
        </p:blipFill>
        <p:spPr>
          <a:xfrm>
            <a:off x="4200746" y="2374083"/>
            <a:ext cx="3764336" cy="2341118"/>
          </a:xfrm>
          <a:prstGeom prst="rect">
            <a:avLst/>
          </a:prstGeom>
        </p:spPr>
      </p:pic>
      <p:sp>
        <p:nvSpPr>
          <p:cNvPr id="14" name="Rectangle 13"/>
          <p:cNvSpPr/>
          <p:nvPr/>
        </p:nvSpPr>
        <p:spPr>
          <a:xfrm>
            <a:off x="0" y="1746663"/>
            <a:ext cx="3215149" cy="646331"/>
          </a:xfrm>
          <a:prstGeom prst="rect">
            <a:avLst/>
          </a:prstGeom>
          <a:solidFill>
            <a:schemeClr val="bg1"/>
          </a:solidFill>
          <a:ln w="38100">
            <a:solidFill>
              <a:srgbClr val="00B050"/>
            </a:solidFill>
          </a:ln>
        </p:spPr>
        <p:txBody>
          <a:bodyPr wrap="square">
            <a:spAutoFit/>
          </a:bodyPr>
          <a:lstStyle/>
          <a:p>
            <a:pPr algn="ctr"/>
            <a:r>
              <a:rPr lang="as-IN" sz="3600" b="1" dirty="0">
                <a:solidFill>
                  <a:srgbClr val="FF0000"/>
                </a:solidFill>
                <a:latin typeface="NikoshBAN" panose="02000000000000000000" pitchFamily="2" charset="0"/>
                <a:ea typeface="NikoshBAN" pitchFamily="2" charset="0"/>
                <a:cs typeface="NikoshBAN" panose="02000000000000000000" pitchFamily="2" charset="0"/>
              </a:rPr>
              <a:t>ক্লায়েন্ট সার্ভার</a:t>
            </a:r>
            <a:endParaRPr lang="en-US" sz="3600" b="1" dirty="0">
              <a:solidFill>
                <a:srgbClr val="FF0000"/>
              </a:solidFill>
              <a:latin typeface="NikoshBAN" panose="02000000000000000000" pitchFamily="2" charset="0"/>
              <a:ea typeface="NikoshBAN" pitchFamily="2" charset="0"/>
              <a:cs typeface="NikoshBAN" panose="02000000000000000000" pitchFamily="2" charset="0"/>
            </a:endParaRPr>
          </a:p>
        </p:txBody>
      </p:sp>
      <p:sp>
        <p:nvSpPr>
          <p:cNvPr id="15" name="Rectangle 14"/>
          <p:cNvSpPr/>
          <p:nvPr/>
        </p:nvSpPr>
        <p:spPr>
          <a:xfrm>
            <a:off x="176980" y="3399614"/>
            <a:ext cx="3414727" cy="1077218"/>
          </a:xfrm>
          <a:prstGeom prst="rect">
            <a:avLst/>
          </a:prstGeom>
          <a:solidFill>
            <a:schemeClr val="bg1"/>
          </a:solidFill>
          <a:ln w="38100">
            <a:solidFill>
              <a:srgbClr val="7030A0"/>
            </a:solidFill>
          </a:ln>
        </p:spPr>
        <p:txBody>
          <a:bodyPr wrap="square">
            <a:spAutoFit/>
          </a:bodyPr>
          <a:lstStyle/>
          <a:p>
            <a:pPr algn="ctr"/>
            <a:r>
              <a:rPr lang="as-IN" sz="3200" b="1" dirty="0">
                <a:latin typeface="NikoshBAN" panose="02000000000000000000" pitchFamily="2" charset="0"/>
                <a:ea typeface="NikoshBAN" pitchFamily="2" charset="0"/>
                <a:cs typeface="NikoshBAN" panose="02000000000000000000" pitchFamily="2" charset="0"/>
              </a:rPr>
              <a:t>ডিস্ট্রিবিউটেড ডেটাবেজ  </a:t>
            </a:r>
            <a:endParaRPr lang="en-US" sz="3200" b="1" dirty="0">
              <a:latin typeface="NikoshBAN" panose="02000000000000000000" pitchFamily="2" charset="0"/>
              <a:ea typeface="NikoshBAN" pitchFamily="2" charset="0"/>
              <a:cs typeface="NikoshBAN" panose="02000000000000000000" pitchFamily="2" charset="0"/>
            </a:endParaRPr>
          </a:p>
        </p:txBody>
      </p:sp>
      <p:sp>
        <p:nvSpPr>
          <p:cNvPr id="16" name="Rectangle 15"/>
          <p:cNvSpPr/>
          <p:nvPr/>
        </p:nvSpPr>
        <p:spPr>
          <a:xfrm>
            <a:off x="278296" y="5452962"/>
            <a:ext cx="4141303" cy="1200329"/>
          </a:xfrm>
          <a:prstGeom prst="rect">
            <a:avLst/>
          </a:prstGeom>
          <a:ln w="38100">
            <a:solidFill>
              <a:srgbClr val="FFFF00"/>
            </a:solidFill>
          </a:ln>
        </p:spPr>
        <p:txBody>
          <a:bodyPr wrap="square">
            <a:spAutoFit/>
          </a:bodyPr>
          <a:lstStyle/>
          <a:p>
            <a:pPr algn="ctr"/>
            <a:r>
              <a:rPr lang="as-IN" sz="3600" b="1" dirty="0">
                <a:solidFill>
                  <a:srgbClr val="FF0000"/>
                </a:solidFill>
                <a:latin typeface="NikoshBAN" panose="02000000000000000000" pitchFamily="2" charset="0"/>
                <a:ea typeface="NikoshBAN" pitchFamily="2" charset="0"/>
                <a:cs typeface="NikoshBAN" panose="02000000000000000000" pitchFamily="2" charset="0"/>
              </a:rPr>
              <a:t>ওয়েব এনাবল  ডেটাবেজ</a:t>
            </a:r>
            <a:endParaRPr lang="en-US" sz="3600" b="1" dirty="0">
              <a:solidFill>
                <a:srgbClr val="FF0000"/>
              </a:solidFill>
              <a:latin typeface="NikoshBAN" panose="02000000000000000000" pitchFamily="2" charset="0"/>
              <a:ea typeface="NikoshBAN" pitchFamily="2" charset="0"/>
              <a:cs typeface="NikoshBAN" panose="02000000000000000000" pitchFamily="2" charset="0"/>
            </a:endParaRPr>
          </a:p>
        </p:txBody>
      </p:sp>
      <p:grpSp>
        <p:nvGrpSpPr>
          <p:cNvPr id="3" name="Group 2"/>
          <p:cNvGrpSpPr/>
          <p:nvPr/>
        </p:nvGrpSpPr>
        <p:grpSpPr>
          <a:xfrm>
            <a:off x="8166451" y="51828"/>
            <a:ext cx="3962612" cy="2408976"/>
            <a:chOff x="7948246" y="376687"/>
            <a:chExt cx="4163982" cy="2185118"/>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8178"/>
            <a:stretch/>
          </p:blipFill>
          <p:spPr>
            <a:xfrm>
              <a:off x="7948246" y="376687"/>
              <a:ext cx="3897629" cy="1853331"/>
            </a:xfrm>
            <a:prstGeom prst="rect">
              <a:avLst/>
            </a:prstGeom>
          </p:spPr>
        </p:pic>
        <p:sp>
          <p:nvSpPr>
            <p:cNvPr id="2" name="TextBox 1"/>
            <p:cNvSpPr txBox="1"/>
            <p:nvPr/>
          </p:nvSpPr>
          <p:spPr>
            <a:xfrm>
              <a:off x="10212946" y="592428"/>
              <a:ext cx="1107584" cy="369332"/>
            </a:xfrm>
            <a:prstGeom prst="rect">
              <a:avLst/>
            </a:prstGeom>
            <a:noFill/>
          </p:spPr>
          <p:txBody>
            <a:bodyPr wrap="square" rtlCol="0">
              <a:spAutoFit/>
            </a:bodyPr>
            <a:lstStyle/>
            <a:p>
              <a:r>
                <a:rPr lang="en-US" dirty="0"/>
                <a:t>Database</a:t>
              </a:r>
            </a:p>
          </p:txBody>
        </p:sp>
        <p:sp>
          <p:nvSpPr>
            <p:cNvPr id="17" name="TextBox 16"/>
            <p:cNvSpPr txBox="1"/>
            <p:nvPr/>
          </p:nvSpPr>
          <p:spPr>
            <a:xfrm>
              <a:off x="9510546" y="2154927"/>
              <a:ext cx="1107584" cy="369332"/>
            </a:xfrm>
            <a:prstGeom prst="rect">
              <a:avLst/>
            </a:prstGeom>
            <a:noFill/>
          </p:spPr>
          <p:txBody>
            <a:bodyPr wrap="square" rtlCol="0">
              <a:spAutoFit/>
            </a:bodyPr>
            <a:lstStyle/>
            <a:p>
              <a:r>
                <a:rPr lang="en-US" dirty="0"/>
                <a:t>Client</a:t>
              </a:r>
            </a:p>
          </p:txBody>
        </p:sp>
        <p:sp>
          <p:nvSpPr>
            <p:cNvPr id="18" name="TextBox 17"/>
            <p:cNvSpPr txBox="1"/>
            <p:nvPr/>
          </p:nvSpPr>
          <p:spPr>
            <a:xfrm>
              <a:off x="8056930" y="2192473"/>
              <a:ext cx="1107584" cy="369332"/>
            </a:xfrm>
            <a:prstGeom prst="rect">
              <a:avLst/>
            </a:prstGeom>
            <a:noFill/>
          </p:spPr>
          <p:txBody>
            <a:bodyPr wrap="square" rtlCol="0">
              <a:spAutoFit/>
            </a:bodyPr>
            <a:lstStyle/>
            <a:p>
              <a:r>
                <a:rPr lang="en-US" dirty="0"/>
                <a:t>Client</a:t>
              </a:r>
            </a:p>
          </p:txBody>
        </p:sp>
        <p:sp>
          <p:nvSpPr>
            <p:cNvPr id="19" name="TextBox 18"/>
            <p:cNvSpPr txBox="1"/>
            <p:nvPr/>
          </p:nvSpPr>
          <p:spPr>
            <a:xfrm>
              <a:off x="11004644" y="2090349"/>
              <a:ext cx="1107584" cy="369332"/>
            </a:xfrm>
            <a:prstGeom prst="rect">
              <a:avLst/>
            </a:prstGeom>
            <a:noFill/>
          </p:spPr>
          <p:txBody>
            <a:bodyPr wrap="square" rtlCol="0">
              <a:spAutoFit/>
            </a:bodyPr>
            <a:lstStyle/>
            <a:p>
              <a:r>
                <a:rPr lang="en-US" dirty="0"/>
                <a:t>Client</a:t>
              </a:r>
            </a:p>
          </p:txBody>
        </p:sp>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0622" y="4045804"/>
            <a:ext cx="4581377" cy="2812195"/>
          </a:xfrm>
          <a:prstGeom prst="rect">
            <a:avLst/>
          </a:prstGeom>
        </p:spPr>
      </p:pic>
      <p:sp>
        <p:nvSpPr>
          <p:cNvPr id="5" name="TextBox 4"/>
          <p:cNvSpPr txBox="1"/>
          <p:nvPr/>
        </p:nvSpPr>
        <p:spPr>
          <a:xfrm>
            <a:off x="689113" y="898040"/>
            <a:ext cx="5725211" cy="646331"/>
          </a:xfrm>
          <a:prstGeom prst="rect">
            <a:avLst/>
          </a:prstGeom>
          <a:solidFill>
            <a:schemeClr val="bg1"/>
          </a:solidFill>
          <a:ln w="38100">
            <a:solidFill>
              <a:srgbClr val="FF0000"/>
            </a:solidFill>
          </a:ln>
        </p:spPr>
        <p:txBody>
          <a:bodyPr wrap="square" rtlCol="0">
            <a:spAutoFit/>
          </a:bodyPr>
          <a:lstStyle/>
          <a:p>
            <a:r>
              <a:rPr lang="en-US" sz="3600" b="1"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এখানে</a:t>
            </a:r>
            <a:r>
              <a:rPr lang="en-US"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কয়টি</a:t>
            </a:r>
            <a:r>
              <a:rPr lang="en-US"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আছে</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a:t>
            </a:r>
          </a:p>
        </p:txBody>
      </p:sp>
      <p:sp>
        <p:nvSpPr>
          <p:cNvPr id="25" name="Oval 24"/>
          <p:cNvSpPr/>
          <p:nvPr/>
        </p:nvSpPr>
        <p:spPr>
          <a:xfrm>
            <a:off x="6864439" y="1012338"/>
            <a:ext cx="1011382" cy="80429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NikoshBAN" panose="02000000000000000000" pitchFamily="2" charset="0"/>
                <a:cs typeface="NikoshBAN" panose="02000000000000000000" pitchFamily="2" charset="0"/>
              </a:rPr>
              <a:t>০১</a:t>
            </a:r>
            <a:endParaRPr lang="en-US" sz="3600" dirty="0">
              <a:solidFill>
                <a:schemeClr val="tx1"/>
              </a:solidFill>
              <a:latin typeface="NikoshBAN" panose="02000000000000000000" pitchFamily="2" charset="0"/>
              <a:cs typeface="NikoshBAN" panose="02000000000000000000" pitchFamily="2" charset="0"/>
            </a:endParaRPr>
          </a:p>
        </p:txBody>
      </p:sp>
      <p:cxnSp>
        <p:nvCxnSpPr>
          <p:cNvPr id="27" name="Straight Arrow Connector 26"/>
          <p:cNvCxnSpPr>
            <a:endCxn id="14" idx="3"/>
          </p:cNvCxnSpPr>
          <p:nvPr/>
        </p:nvCxnSpPr>
        <p:spPr>
          <a:xfrm rot="10800000" flipV="1">
            <a:off x="3215149" y="1485505"/>
            <a:ext cx="3700808" cy="58432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965082" y="2474366"/>
            <a:ext cx="4040105" cy="461665"/>
          </a:xfrm>
          <a:prstGeom prst="rect">
            <a:avLst/>
          </a:prstGeom>
          <a:solidFill>
            <a:srgbClr val="FFC000"/>
          </a:solidFill>
        </p:spPr>
        <p:txBody>
          <a:bodyPr wrap="square" rtlCol="0">
            <a:spAutoFit/>
          </a:bodyPr>
          <a:lstStyle/>
          <a:p>
            <a:r>
              <a:rPr lang="en-US" sz="24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এখানে কয়টি ডেটাবেজ আছে</a:t>
            </a:r>
            <a:r>
              <a:rPr lang="en-US" sz="2400" b="1" dirty="0">
                <a:solidFill>
                  <a:srgbClr val="002060"/>
                </a:solidFill>
                <a:latin typeface="NikoshBAN" panose="02000000000000000000" pitchFamily="2" charset="0"/>
                <a:ea typeface="NikoshBAN" panose="02000000000000000000" pitchFamily="2" charset="0"/>
                <a:cs typeface="NikoshBAN" panose="02000000000000000000" pitchFamily="2" charset="0"/>
              </a:rPr>
              <a:t>?</a:t>
            </a:r>
          </a:p>
        </p:txBody>
      </p:sp>
      <p:sp>
        <p:nvSpPr>
          <p:cNvPr id="30" name="Oval 29"/>
          <p:cNvSpPr/>
          <p:nvPr/>
        </p:nvSpPr>
        <p:spPr>
          <a:xfrm>
            <a:off x="8669487" y="3163047"/>
            <a:ext cx="2965922" cy="71736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একাধিক</a:t>
            </a:r>
          </a:p>
        </p:txBody>
      </p:sp>
      <p:cxnSp>
        <p:nvCxnSpPr>
          <p:cNvPr id="31" name="Straight Arrow Connector 30"/>
          <p:cNvCxnSpPr>
            <a:endCxn id="15" idx="3"/>
          </p:cNvCxnSpPr>
          <p:nvPr/>
        </p:nvCxnSpPr>
        <p:spPr>
          <a:xfrm rot="10800000" flipV="1">
            <a:off x="3591707" y="3595685"/>
            <a:ext cx="3778424" cy="34253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Line Callout 1 5"/>
          <p:cNvSpPr/>
          <p:nvPr/>
        </p:nvSpPr>
        <p:spPr>
          <a:xfrm>
            <a:off x="8922774" y="6099293"/>
            <a:ext cx="1662099" cy="489478"/>
          </a:xfrm>
          <a:prstGeom prst="borderCallout1">
            <a:avLst>
              <a:gd name="adj1" fmla="val -9318"/>
              <a:gd name="adj2" fmla="val 33975"/>
              <a:gd name="adj3" fmla="val -86528"/>
              <a:gd name="adj4" fmla="val 578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এটা</a:t>
            </a:r>
            <a:r>
              <a:rPr lang="en-US" sz="36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কি</a:t>
            </a:r>
            <a:r>
              <a:rPr lang="en-US" sz="3600" b="1" dirty="0">
                <a:solidFill>
                  <a:srgbClr val="FF0000"/>
                </a:solidFill>
                <a:latin typeface="NikoshBAN" panose="02000000000000000000" pitchFamily="2" charset="0"/>
                <a:ea typeface="NikoshBAN" panose="02000000000000000000" pitchFamily="2" charset="0"/>
                <a:cs typeface="NikoshBAN" panose="02000000000000000000" pitchFamily="2" charset="0"/>
              </a:rPr>
              <a:t>?</a:t>
            </a:r>
          </a:p>
        </p:txBody>
      </p:sp>
      <p:cxnSp>
        <p:nvCxnSpPr>
          <p:cNvPr id="8" name="Straight Arrow Connector 7"/>
          <p:cNvCxnSpPr>
            <a:endCxn id="16" idx="3"/>
          </p:cNvCxnSpPr>
          <p:nvPr/>
        </p:nvCxnSpPr>
        <p:spPr>
          <a:xfrm rot="10800000">
            <a:off x="4419599" y="6053128"/>
            <a:ext cx="4599126" cy="31007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76830" y="5129796"/>
            <a:ext cx="1407015" cy="646331"/>
          </a:xfrm>
          <a:prstGeom prst="rect">
            <a:avLst/>
          </a:prstGeom>
          <a:solidFill>
            <a:srgbClr val="FFC000"/>
          </a:solidFill>
        </p:spPr>
        <p:txBody>
          <a:bodyPr wrap="square" rtlCol="0">
            <a:spAutoFit/>
          </a:bodyPr>
          <a:lstStyle/>
          <a:p>
            <a:r>
              <a:rPr lang="en-US" sz="3600" dirty="0">
                <a:latin typeface="NikoshBAN" panose="02000000000000000000" pitchFamily="2" charset="0"/>
                <a:cs typeface="NikoshBAN" panose="02000000000000000000" pitchFamily="2" charset="0"/>
              </a:rPr>
              <a:t>www</a:t>
            </a:r>
          </a:p>
        </p:txBody>
      </p:sp>
    </p:spTree>
    <p:extLst>
      <p:ext uri="{BB962C8B-B14F-4D97-AF65-F5344CB8AC3E}">
        <p14:creationId xmlns:p14="http://schemas.microsoft.com/office/powerpoint/2010/main" val="1964826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strips(downLeft)">
                                      <p:cBhvr>
                                        <p:cTn id="17" dur="500"/>
                                        <p:tgtEl>
                                          <p:spTgt spid="27"/>
                                        </p:tgtEl>
                                      </p:cBhvr>
                                    </p:animEffect>
                                  </p:childTnLst>
                                </p:cTn>
                              </p:par>
                            </p:childTnLst>
                          </p:cTn>
                        </p:par>
                        <p:par>
                          <p:cTn id="18" fill="hold">
                            <p:stCondLst>
                              <p:cond delay="500"/>
                            </p:stCondLst>
                            <p:childTnLst>
                              <p:par>
                                <p:cTn id="19" presetID="6"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ircle(in)">
                                      <p:cBhvr>
                                        <p:cTn id="31" dur="20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strips(downLeft)">
                                      <p:cBhvr>
                                        <p:cTn id="41" dur="500"/>
                                        <p:tgtEl>
                                          <p:spTgt spid="31"/>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circle(in)">
                                      <p:cBhvr>
                                        <p:cTn id="50" dur="20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circle(in)">
                                      <p:cBhvr>
                                        <p:cTn id="55" dur="20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circle(in)">
                                      <p:cBhvr>
                                        <p:cTn id="60" dur="20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strips(downLeft)">
                                      <p:cBhvr>
                                        <p:cTn id="65" dur="500"/>
                                        <p:tgtEl>
                                          <p:spTgt spid="8"/>
                                        </p:tgtEl>
                                      </p:cBhvr>
                                    </p:animEffect>
                                  </p:childTnLst>
                                </p:cTn>
                              </p:par>
                            </p:childTnLst>
                          </p:cTn>
                        </p:par>
                        <p:par>
                          <p:cTn id="66" fill="hold">
                            <p:stCondLst>
                              <p:cond delay="500"/>
                            </p:stCondLst>
                            <p:childTnLst>
                              <p:par>
                                <p:cTn id="67" presetID="6" presetClass="entr" presetSubtype="16"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circle(in)">
                                      <p:cBhvr>
                                        <p:cTn id="6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5" grpId="0" animBg="1"/>
      <p:bldP spid="25" grpId="0" animBg="1"/>
      <p:bldP spid="29" grpId="0" animBg="1"/>
      <p:bldP spid="30" grpId="0" animBg="1"/>
      <p:bldP spid="6"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p:cNvSpPr>
            <a:spLocks noChangeArrowheads="1"/>
          </p:cNvSpPr>
          <p:nvPr/>
        </p:nvSpPr>
        <p:spPr bwMode="auto">
          <a:xfrm>
            <a:off x="133180" y="103236"/>
            <a:ext cx="4306298" cy="621144"/>
          </a:xfrm>
          <a:prstGeom prst="chevron">
            <a:avLst>
              <a:gd name="adj" fmla="val 39600"/>
            </a:avLst>
          </a:prstGeom>
          <a:solidFill>
            <a:schemeClr val="bg1"/>
          </a:solidFill>
          <a:ln w="57150">
            <a:solidFill>
              <a:srgbClr val="FFFF00"/>
            </a:solidFill>
            <a:miter lim="800000"/>
            <a:headEnd/>
            <a:tailEnd/>
          </a:ln>
        </p:spPr>
        <p:txBody>
          <a:bodyPr wrap="none" lIns="91418" tIns="45710" rIns="91418" bIns="45710" anchor="ctr"/>
          <a:lstStyle/>
          <a:p>
            <a:r>
              <a:rPr lang="as-IN" sz="4000" b="1" dirty="0">
                <a:solidFill>
                  <a:srgbClr val="FF0000"/>
                </a:solidFill>
                <a:latin typeface="NikoshBAN" panose="02000000000000000000" pitchFamily="2" charset="0"/>
                <a:ea typeface="NikoshBAN" pitchFamily="2" charset="0"/>
                <a:cs typeface="NikoshBAN" panose="02000000000000000000" pitchFamily="2" charset="0"/>
              </a:rPr>
              <a:t>ক্লায়েন্ট সার্ভার</a:t>
            </a:r>
            <a:endParaRPr lang="en-US" sz="4000" b="1" dirty="0">
              <a:solidFill>
                <a:srgbClr val="FF0000"/>
              </a:solidFill>
              <a:latin typeface="NikoshBAN" panose="02000000000000000000" pitchFamily="2" charset="0"/>
              <a:ea typeface="NikoshBAN" pitchFamily="2" charset="0"/>
              <a:cs typeface="NikoshBAN" panose="02000000000000000000" pitchFamily="2" charset="0"/>
            </a:endParaRPr>
          </a:p>
        </p:txBody>
      </p:sp>
      <p:sp>
        <p:nvSpPr>
          <p:cNvPr id="5" name="Rectangle 4"/>
          <p:cNvSpPr/>
          <p:nvPr/>
        </p:nvSpPr>
        <p:spPr>
          <a:xfrm>
            <a:off x="0" y="843527"/>
            <a:ext cx="7643782" cy="6186309"/>
          </a:xfrm>
          <a:prstGeom prst="rect">
            <a:avLst/>
          </a:prstGeom>
        </p:spPr>
        <p:txBody>
          <a:bodyPr wrap="square">
            <a:spAutoFit/>
          </a:bodyPr>
          <a:lstStyle/>
          <a:p>
            <a:pPr algn="just"/>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ক্লায়েন্ট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সার্ভার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হলো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কেন্দ্রীয়ভাবে</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নিয়ন্ত্রণকারী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সার্ভারের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সাথে</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নেটওয়ার্কের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মাধ্যমে</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সম্পর্কযুক্ত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একটি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সিস্টেম</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মূল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স্থায়ীভাবে</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সার্ভারে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সংরক্ষিত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থাকে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এবং</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দূর-দূরান্তে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বসে</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বিভিন্ন</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ব্যবহারকারী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কম্পিউটার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নেটওয়ার্ক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সিস্টেমের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অর্ন্তভুক্ত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হয়ে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একসেস</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করতে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পারে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এক্ষেত্রে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ব্যবহারকারীদের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হয়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ক্লায়েন্ট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টার্মিনাল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ক্লায়েন্ট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সার্ভার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পদ্ধতিতে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শুধুমাত্র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একটি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সার্ভারে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সংরক্ষিত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থাকে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যাকে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ব্যাক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এন্ড</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এবং</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ক্লায়েন্ট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কম্পিউটারগুলোতে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শুধু</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মাত্র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ফর্মস</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এবং</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রিপোর্ট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থাকে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যাকে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ফ্রন্ট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এন্ড</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152" y="1998617"/>
            <a:ext cx="4453848" cy="3395336"/>
          </a:xfrm>
          <a:prstGeom prst="rect">
            <a:avLst/>
          </a:prstGeom>
        </p:spPr>
      </p:pic>
      <p:sp>
        <p:nvSpPr>
          <p:cNvPr id="8" name="Rectangle 7"/>
          <p:cNvSpPr/>
          <p:nvPr/>
        </p:nvSpPr>
        <p:spPr>
          <a:xfrm>
            <a:off x="8028398" y="5127230"/>
            <a:ext cx="3090176" cy="584775"/>
          </a:xfrm>
          <a:prstGeom prst="rect">
            <a:avLst/>
          </a:prstGeom>
        </p:spPr>
        <p:txBody>
          <a:bodyPr wrap="square">
            <a:spAutoFit/>
          </a:bodyPr>
          <a:lstStyle/>
          <a:p>
            <a:r>
              <a:rPr lang="en-US" sz="32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ছবিটি</a:t>
            </a:r>
            <a:r>
              <a:rPr lang="en-US" sz="32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লক্ষ</a:t>
            </a:r>
            <a:r>
              <a:rPr lang="en-US" sz="32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করি</a:t>
            </a:r>
            <a:endParaRPr lang="en-US" sz="3200" b="1" dirty="0">
              <a:solidFill>
                <a:srgbClr val="002060"/>
              </a:solidFill>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7240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917" y="3082560"/>
            <a:ext cx="12136083" cy="2677656"/>
          </a:xfrm>
          <a:prstGeom prst="rect">
            <a:avLst/>
          </a:prstGeom>
        </p:spPr>
        <p:txBody>
          <a:bodyPr wrap="square">
            <a:spAutoFit/>
          </a:bodyPr>
          <a:lstStyle/>
          <a:p>
            <a:pPr algn="just"/>
            <a:r>
              <a:rPr lang="as-IN" sz="2800" b="1" dirty="0" smtClean="0">
                <a:solidFill>
                  <a:srgbClr val="FF0000"/>
                </a:solidFill>
                <a:latin typeface="NikoshBAN" panose="02000000000000000000" pitchFamily="2" charset="0"/>
                <a:ea typeface="NikoshBAN" pitchFamily="2" charset="0"/>
                <a:cs typeface="NikoshBAN" panose="02000000000000000000" pitchFamily="2" charset="0"/>
              </a:rPr>
              <a:t>ক্লায়েন্ট</a:t>
            </a:r>
            <a:r>
              <a:rPr lang="en-US" sz="2800" b="1" dirty="0" smtClean="0">
                <a:solidFill>
                  <a:srgbClr val="FF0000"/>
                </a:solidFill>
                <a:latin typeface="NikoshBAN" panose="02000000000000000000" pitchFamily="2" charset="0"/>
                <a:ea typeface="NikoshBAN" pitchFamily="2" charset="0"/>
                <a:cs typeface="NikoshBAN" panose="02000000000000000000" pitchFamily="2" charset="0"/>
              </a:rPr>
              <a:t>:</a:t>
            </a:r>
            <a:r>
              <a:rPr lang="en-US" sz="2800" dirty="0" smtClean="0">
                <a:solidFill>
                  <a:srgbClr val="00B050"/>
                </a:solidFill>
                <a:latin typeface="NikoshBAN" panose="02000000000000000000" pitchFamily="2" charset="0"/>
                <a:cs typeface="NikoshBAN" panose="02000000000000000000" pitchFamily="2" charset="0"/>
              </a:rPr>
              <a:t> </a:t>
            </a:r>
            <a:r>
              <a:rPr lang="as-IN" sz="2800" dirty="0" smtClean="0">
                <a:solidFill>
                  <a:srgbClr val="00B050"/>
                </a:solidFill>
                <a:latin typeface="NikoshBAN" panose="02000000000000000000" pitchFamily="2" charset="0"/>
                <a:cs typeface="NikoshBAN" panose="02000000000000000000" pitchFamily="2" charset="0"/>
              </a:rPr>
              <a:t> </a:t>
            </a:r>
            <a:r>
              <a:rPr lang="as-IN" sz="2800" b="1" dirty="0">
                <a:solidFill>
                  <a:srgbClr val="002060"/>
                </a:solidFill>
                <a:latin typeface="NikoshBAN" panose="02000000000000000000" pitchFamily="2" charset="0"/>
                <a:ea typeface="NikoshBAN" pitchFamily="2" charset="0"/>
                <a:cs typeface="NikoshBAN" panose="02000000000000000000" pitchFamily="2" charset="0"/>
              </a:rPr>
              <a:t>ক্লায়েন্ট একটি </a:t>
            </a:r>
            <a:r>
              <a:rPr lang="as-IN" sz="2800" b="1" dirty="0" smtClean="0">
                <a:solidFill>
                  <a:srgbClr val="002060"/>
                </a:solidFill>
                <a:latin typeface="NikoshBAN" panose="02000000000000000000" pitchFamily="2" charset="0"/>
                <a:ea typeface="NikoshBAN" pitchFamily="2" charset="0"/>
                <a:cs typeface="NikoshBAN" panose="02000000000000000000" pitchFamily="2" charset="0"/>
              </a:rPr>
              <a:t>মেশিন</a:t>
            </a:r>
            <a:r>
              <a:rPr lang="bn-IN" sz="2800" b="1" dirty="0" smtClean="0">
                <a:solidFill>
                  <a:srgbClr val="002060"/>
                </a:solidFill>
                <a:latin typeface="NikoshBAN" panose="02000000000000000000" pitchFamily="2" charset="0"/>
                <a:ea typeface="NikoshBAN" pitchFamily="2" charset="0"/>
                <a:cs typeface="NikoshBAN" panose="02000000000000000000" pitchFamily="2" charset="0"/>
              </a:rPr>
              <a:t> </a:t>
            </a:r>
            <a:r>
              <a:rPr lang="as-IN" sz="2800" b="1" dirty="0" smtClean="0">
                <a:solidFill>
                  <a:srgbClr val="002060"/>
                </a:solidFill>
                <a:latin typeface="NikoshBAN" panose="02000000000000000000" pitchFamily="2" charset="0"/>
                <a:ea typeface="NikoshBAN" pitchFamily="2" charset="0"/>
                <a:cs typeface="NikoshBAN" panose="02000000000000000000" pitchFamily="2" charset="0"/>
              </a:rPr>
              <a:t>(</a:t>
            </a:r>
            <a:r>
              <a:rPr lang="as-IN" sz="2800" b="1" dirty="0">
                <a:solidFill>
                  <a:srgbClr val="002060"/>
                </a:solidFill>
                <a:latin typeface="NikoshBAN" panose="02000000000000000000" pitchFamily="2" charset="0"/>
                <a:ea typeface="NikoshBAN" pitchFamily="2" charset="0"/>
                <a:cs typeface="NikoshBAN" panose="02000000000000000000" pitchFamily="2" charset="0"/>
              </a:rPr>
              <a:t>ওয়ার্ক স্টেশন বা পিসি) যা ফ্রন্ট-এন্ড এপ্লিকেশন রান করে। এটি কীবোর্ড, মনিটর এবং মাউসের মাধ্যমে ইউজারের সহিত সরাসরি কার্য সম্পাদনে সহায়ক ভূমিকা পালন করে। </a:t>
            </a:r>
          </a:p>
          <a:p>
            <a:pPr algn="just"/>
            <a:r>
              <a:rPr lang="as-IN" sz="2800" b="1" dirty="0" smtClean="0">
                <a:solidFill>
                  <a:srgbClr val="FF0000"/>
                </a:solidFill>
                <a:latin typeface="NikoshBAN" panose="02000000000000000000" pitchFamily="2" charset="0"/>
                <a:ea typeface="NikoshBAN" pitchFamily="2" charset="0"/>
                <a:cs typeface="NikoshBAN" panose="02000000000000000000" pitchFamily="2" charset="0"/>
              </a:rPr>
              <a:t>সার্ভারঃ</a:t>
            </a:r>
            <a:r>
              <a:rPr lang="as-IN" sz="2800" b="1" dirty="0">
                <a:solidFill>
                  <a:srgbClr val="002060"/>
                </a:solidFill>
                <a:latin typeface="NikoshBAN" panose="02000000000000000000" pitchFamily="2" charset="0"/>
                <a:ea typeface="NikoshBAN" pitchFamily="2" charset="0"/>
                <a:cs typeface="NikoshBAN" panose="02000000000000000000" pitchFamily="2" charset="0"/>
              </a:rPr>
              <a:t> সার্ভার একটি মেশিন যা সার্ভার </a:t>
            </a:r>
            <a:r>
              <a:rPr lang="as-IN" sz="2800" b="1" dirty="0" smtClean="0">
                <a:solidFill>
                  <a:srgbClr val="002060"/>
                </a:solidFill>
                <a:latin typeface="NikoshBAN" panose="02000000000000000000" pitchFamily="2" charset="0"/>
                <a:ea typeface="NikoshBAN" pitchFamily="2" charset="0"/>
                <a:cs typeface="NikoshBAN" panose="02000000000000000000" pitchFamily="2" charset="0"/>
              </a:rPr>
              <a:t>সফটও</a:t>
            </a:r>
            <a:r>
              <a:rPr lang="bn-IN" sz="2800" b="1" dirty="0" smtClean="0">
                <a:solidFill>
                  <a:srgbClr val="002060"/>
                </a:solidFill>
                <a:latin typeface="NikoshBAN" panose="02000000000000000000" pitchFamily="2" charset="0"/>
                <a:ea typeface="NikoshBAN" pitchFamily="2" charset="0"/>
                <a:cs typeface="NikoshBAN" panose="02000000000000000000" pitchFamily="2" charset="0"/>
              </a:rPr>
              <a:t>য়্যা</a:t>
            </a:r>
            <a:r>
              <a:rPr lang="as-IN" sz="2800" b="1" dirty="0" smtClean="0">
                <a:solidFill>
                  <a:srgbClr val="002060"/>
                </a:solidFill>
                <a:latin typeface="NikoshBAN" panose="02000000000000000000" pitchFamily="2" charset="0"/>
                <a:ea typeface="NikoshBAN" pitchFamily="2" charset="0"/>
                <a:cs typeface="NikoshBAN" panose="02000000000000000000" pitchFamily="2" charset="0"/>
              </a:rPr>
              <a:t>র</a:t>
            </a:r>
            <a:r>
              <a:rPr lang="bn-IN" sz="2800" b="1" dirty="0" smtClean="0">
                <a:solidFill>
                  <a:srgbClr val="002060"/>
                </a:solidFill>
                <a:latin typeface="NikoshBAN" panose="02000000000000000000" pitchFamily="2" charset="0"/>
                <a:ea typeface="NikoshBAN" pitchFamily="2" charset="0"/>
                <a:cs typeface="NikoshBAN" panose="02000000000000000000" pitchFamily="2" charset="0"/>
              </a:rPr>
              <a:t> </a:t>
            </a:r>
            <a:r>
              <a:rPr lang="as-IN" sz="2800" b="1" dirty="0" smtClean="0">
                <a:solidFill>
                  <a:srgbClr val="002060"/>
                </a:solidFill>
                <a:latin typeface="NikoshBAN" panose="02000000000000000000" pitchFamily="2" charset="0"/>
                <a:ea typeface="NikoshBAN" pitchFamily="2" charset="0"/>
                <a:cs typeface="NikoshBAN" panose="02000000000000000000" pitchFamily="2" charset="0"/>
              </a:rPr>
              <a:t>(</a:t>
            </a:r>
            <a:r>
              <a:rPr lang="bn-IN" sz="2800" b="1" dirty="0" smtClean="0">
                <a:solidFill>
                  <a:srgbClr val="002060"/>
                </a:solidFill>
                <a:latin typeface="NikoshBAN" panose="02000000000000000000" pitchFamily="2" charset="0"/>
                <a:ea typeface="NikoshBAN" pitchFamily="2" charset="0"/>
                <a:cs typeface="NikoshBAN" panose="02000000000000000000" pitchFamily="2" charset="0"/>
              </a:rPr>
              <a:t>যে</a:t>
            </a:r>
            <a:r>
              <a:rPr lang="as-IN" sz="2800" b="1" dirty="0" smtClean="0">
                <a:solidFill>
                  <a:srgbClr val="002060"/>
                </a:solidFill>
                <a:latin typeface="NikoshBAN" panose="02000000000000000000" pitchFamily="2" charset="0"/>
                <a:ea typeface="NikoshBAN" pitchFamily="2" charset="0"/>
                <a:cs typeface="NikoshBAN" panose="02000000000000000000" pitchFamily="2" charset="0"/>
              </a:rPr>
              <a:t>মন </a:t>
            </a:r>
            <a:r>
              <a:rPr lang="as-IN" sz="2800" b="1" dirty="0">
                <a:solidFill>
                  <a:srgbClr val="002060"/>
                </a:solidFill>
                <a:latin typeface="NikoshBAN" panose="02000000000000000000" pitchFamily="2" charset="0"/>
                <a:ea typeface="NikoshBAN" pitchFamily="2" charset="0"/>
                <a:cs typeface="NikoshBAN" panose="02000000000000000000" pitchFamily="2" charset="0"/>
              </a:rPr>
              <a:t>ওরাকল, এসকিউএল সার্ভার) রান করে এবং শেয়ার ডেটা এক্সেসে প্রয়োজনীয় ফাংশন হ্যান্ডল করে। একটি সার্ভার ব্যাক-এন্ড হিসাবে ভূমিকা পালন করে। </a:t>
            </a:r>
            <a:endParaRPr lang="en-US" sz="2800" b="1" dirty="0">
              <a:solidFill>
                <a:srgbClr val="002060"/>
              </a:solidFill>
              <a:latin typeface="NikoshBAN" panose="02000000000000000000" pitchFamily="2" charset="0"/>
              <a:ea typeface="NikoshBAN"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176" y="1346094"/>
            <a:ext cx="1592151" cy="15921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370" y="829459"/>
            <a:ext cx="2285061" cy="2253102"/>
          </a:xfrm>
          <a:prstGeom prst="rect">
            <a:avLst/>
          </a:prstGeom>
        </p:spPr>
      </p:pic>
      <p:cxnSp>
        <p:nvCxnSpPr>
          <p:cNvPr id="7" name="Straight Connector 6"/>
          <p:cNvCxnSpPr/>
          <p:nvPr/>
        </p:nvCxnSpPr>
        <p:spPr>
          <a:xfrm flipH="1">
            <a:off x="3588327" y="1828684"/>
            <a:ext cx="2060565" cy="3207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5648893" y="1853553"/>
            <a:ext cx="2165071" cy="2959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427" y="-100186"/>
            <a:ext cx="1928870" cy="1928870"/>
          </a:xfrm>
          <a:prstGeom prst="rect">
            <a:avLst/>
          </a:prstGeom>
        </p:spPr>
      </p:pic>
      <p:sp>
        <p:nvSpPr>
          <p:cNvPr id="12" name="Oval 11"/>
          <p:cNvSpPr/>
          <p:nvPr/>
        </p:nvSpPr>
        <p:spPr>
          <a:xfrm>
            <a:off x="2753904" y="2239941"/>
            <a:ext cx="210410" cy="1398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203442" y="2779112"/>
            <a:ext cx="241726" cy="163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8"/>
          <p:cNvSpPr>
            <a:spLocks noChangeArrowheads="1"/>
          </p:cNvSpPr>
          <p:nvPr/>
        </p:nvSpPr>
        <p:spPr bwMode="auto">
          <a:xfrm>
            <a:off x="58633" y="243105"/>
            <a:ext cx="4168810" cy="621144"/>
          </a:xfrm>
          <a:prstGeom prst="chevron">
            <a:avLst>
              <a:gd name="adj" fmla="val 39600"/>
            </a:avLst>
          </a:prstGeom>
          <a:solidFill>
            <a:schemeClr val="bg1"/>
          </a:solidFill>
          <a:ln w="57150">
            <a:solidFill>
              <a:srgbClr val="00B050"/>
            </a:solidFill>
            <a:miter lim="800000"/>
            <a:headEnd/>
            <a:tailEnd/>
          </a:ln>
        </p:spPr>
        <p:txBody>
          <a:bodyPr wrap="none" lIns="91418" tIns="45710" rIns="91418" bIns="45710" anchor="ctr"/>
          <a:lstStyle/>
          <a:p>
            <a:r>
              <a:rPr lang="as-IN" sz="4000" b="1" dirty="0">
                <a:solidFill>
                  <a:srgbClr val="FF0000"/>
                </a:solidFill>
                <a:latin typeface="NikoshBAN" panose="02000000000000000000" pitchFamily="2" charset="0"/>
                <a:ea typeface="NikoshBAN" pitchFamily="2" charset="0"/>
                <a:cs typeface="NikoshBAN" panose="02000000000000000000" pitchFamily="2" charset="0"/>
              </a:rPr>
              <a:t>ক্লায়েন্ট সার্ভার</a:t>
            </a:r>
            <a:endParaRPr lang="en-US" sz="4000" b="1" dirty="0">
              <a:solidFill>
                <a:srgbClr val="FF0000"/>
              </a:solidFill>
              <a:latin typeface="NikoshBAN" panose="02000000000000000000" pitchFamily="2" charset="0"/>
              <a:ea typeface="NikoshBAN" pitchFamily="2" charset="0"/>
              <a:cs typeface="NikoshBAN" panose="02000000000000000000" pitchFamily="2" charset="0"/>
            </a:endParaRPr>
          </a:p>
        </p:txBody>
      </p:sp>
    </p:spTree>
    <p:extLst>
      <p:ext uri="{BB962C8B-B14F-4D97-AF65-F5344CB8AC3E}">
        <p14:creationId xmlns:p14="http://schemas.microsoft.com/office/powerpoint/2010/main" val="33544023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56" presetClass="path" presetSubtype="0" accel="50000" decel="50000" fill="hold" grpId="1" nodeType="afterEffect">
                                  <p:stCondLst>
                                    <p:cond delay="0"/>
                                  </p:stCondLst>
                                  <p:childTnLst>
                                    <p:animMotion origin="layout" path="M 4.79167E-6 4.44444E-6 L 0.22877 -0.07014 " pathEditMode="relative" rAng="0" ptsTypes="AA">
                                      <p:cBhvr>
                                        <p:cTn id="9" dur="2000" fill="hold"/>
                                        <p:tgtEl>
                                          <p:spTgt spid="12"/>
                                        </p:tgtEl>
                                        <p:attrNameLst>
                                          <p:attrName>ppt_x</p:attrName>
                                          <p:attrName>ppt_y</p:attrName>
                                        </p:attrNameLst>
                                      </p:cBhvr>
                                      <p:rCtr x="11432" y="-3519"/>
                                    </p:animMotion>
                                  </p:childTnLst>
                                </p:cTn>
                              </p:par>
                            </p:childTnLst>
                          </p:cTn>
                        </p:par>
                        <p:par>
                          <p:cTn id="10" fill="hold">
                            <p:stCondLst>
                              <p:cond delay="2000"/>
                            </p:stCondLst>
                            <p:childTnLst>
                              <p:par>
                                <p:cTn id="11" presetID="1" presetClass="exit" presetSubtype="0" fill="hold" grpId="2" nodeType="after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par>
                          <p:cTn id="13" fill="hold">
                            <p:stCondLst>
                              <p:cond delay="2000"/>
                            </p:stCondLst>
                            <p:childTnLst>
                              <p:par>
                                <p:cTn id="14" presetID="26" presetClass="emph" presetSubtype="0" fill="hold" nodeType="after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56" presetClass="path" presetSubtype="0" accel="50000" decel="50000" fill="hold" grpId="1" nodeType="afterEffect">
                                  <p:stCondLst>
                                    <p:cond delay="0"/>
                                  </p:stCondLst>
                                  <p:childTnLst>
                                    <p:animMotion origin="layout" path="M -3.54167E-6 3.7037E-7 L -0.28203 -0.15046 " pathEditMode="relative" rAng="0" ptsTypes="AA">
                                      <p:cBhvr>
                                        <p:cTn id="23" dur="2000" fill="hold"/>
                                        <p:tgtEl>
                                          <p:spTgt spid="14"/>
                                        </p:tgtEl>
                                        <p:attrNameLst>
                                          <p:attrName>ppt_x</p:attrName>
                                          <p:attrName>ppt_y</p:attrName>
                                        </p:attrNameLst>
                                      </p:cBhvr>
                                      <p:rCtr x="-14102" y="-7523"/>
                                    </p:animMotion>
                                  </p:childTnLst>
                                </p:cTn>
                              </p:par>
                            </p:childTnLst>
                          </p:cTn>
                        </p:par>
                        <p:par>
                          <p:cTn id="24" fill="hold">
                            <p:stCondLst>
                              <p:cond delay="2000"/>
                            </p:stCondLst>
                            <p:childTnLst>
                              <p:par>
                                <p:cTn id="25" presetID="1" presetClass="exit" presetSubtype="0" fill="hold" grpId="2" nodeType="after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par>
                          <p:cTn id="27" fill="hold">
                            <p:stCondLst>
                              <p:cond delay="2000"/>
                            </p:stCondLst>
                            <p:childTnLst>
                              <p:par>
                                <p:cTn id="28" presetID="26" presetClass="emph" presetSubtype="0" fill="hold" nodeType="afterEffect">
                                  <p:stCondLst>
                                    <p:cond delay="0"/>
                                  </p:stCondLst>
                                  <p:childTnLst>
                                    <p:animEffect transition="out" filter="fade">
                                      <p:cBhvr>
                                        <p:cTn id="29" dur="500" tmFilter="0, 0; .2, .5; .8, .5; 1, 0"/>
                                        <p:tgtEl>
                                          <p:spTgt spid="5"/>
                                        </p:tgtEl>
                                      </p:cBhvr>
                                    </p:animEffect>
                                    <p:animScale>
                                      <p:cBhvr>
                                        <p:cTn id="3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4" grpId="0" animBg="1"/>
      <p:bldP spid="14" grpId="1" animBg="1"/>
      <p:bldP spid="14"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61"/>
          <p:cNvSpPr/>
          <p:nvPr/>
        </p:nvSpPr>
        <p:spPr>
          <a:xfrm>
            <a:off x="9609534" y="4367137"/>
            <a:ext cx="134108" cy="11368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8578" y="4068616"/>
            <a:ext cx="134108" cy="11368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078050" y="4319449"/>
            <a:ext cx="134108" cy="11368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198788" y="1602302"/>
            <a:ext cx="134108" cy="11368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H="1" flipV="1">
            <a:off x="5791265" y="1515681"/>
            <a:ext cx="504504" cy="26616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626" y="5390824"/>
            <a:ext cx="786926" cy="7869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645" y="5540553"/>
            <a:ext cx="1045890" cy="1031262"/>
          </a:xfrm>
          <a:prstGeom prst="rect">
            <a:avLst/>
          </a:prstGeom>
        </p:spPr>
      </p:pic>
      <p:cxnSp>
        <p:nvCxnSpPr>
          <p:cNvPr id="6" name="Straight Connector 5"/>
          <p:cNvCxnSpPr/>
          <p:nvPr/>
        </p:nvCxnSpPr>
        <p:spPr>
          <a:xfrm flipH="1">
            <a:off x="1048348" y="5297537"/>
            <a:ext cx="800563" cy="460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1802480" y="5292348"/>
            <a:ext cx="581432" cy="735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943142" y="5721740"/>
            <a:ext cx="210410" cy="1398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76526" y="6056184"/>
            <a:ext cx="241726" cy="163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4" y="4080831"/>
            <a:ext cx="1383094" cy="1383094"/>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5414" y="5388476"/>
            <a:ext cx="786926" cy="786926"/>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33" y="5538205"/>
            <a:ext cx="1045890" cy="1031262"/>
          </a:xfrm>
          <a:prstGeom prst="rect">
            <a:avLst/>
          </a:prstGeom>
        </p:spPr>
      </p:pic>
      <p:cxnSp>
        <p:nvCxnSpPr>
          <p:cNvPr id="17" name="Straight Connector 16"/>
          <p:cNvCxnSpPr/>
          <p:nvPr/>
        </p:nvCxnSpPr>
        <p:spPr>
          <a:xfrm flipH="1">
            <a:off x="9177136" y="5295189"/>
            <a:ext cx="800563" cy="460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9931268" y="5290000"/>
            <a:ext cx="581432" cy="735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9071930" y="5719392"/>
            <a:ext cx="210410" cy="1398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305314" y="6053836"/>
            <a:ext cx="241726" cy="163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6152" y="4078483"/>
            <a:ext cx="1383094" cy="1383094"/>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064" y="5360348"/>
            <a:ext cx="786926" cy="786926"/>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8083" y="5510077"/>
            <a:ext cx="1045890" cy="1031262"/>
          </a:xfrm>
          <a:prstGeom prst="rect">
            <a:avLst/>
          </a:prstGeom>
        </p:spPr>
      </p:pic>
      <p:cxnSp>
        <p:nvCxnSpPr>
          <p:cNvPr id="24" name="Straight Connector 23"/>
          <p:cNvCxnSpPr/>
          <p:nvPr/>
        </p:nvCxnSpPr>
        <p:spPr>
          <a:xfrm flipH="1">
            <a:off x="5364786" y="5267061"/>
            <a:ext cx="800563" cy="460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118918" y="5261872"/>
            <a:ext cx="581432" cy="735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259580" y="5691264"/>
            <a:ext cx="210410" cy="1398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92964" y="6025708"/>
            <a:ext cx="241726" cy="163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802" y="4050355"/>
            <a:ext cx="1383094" cy="1383094"/>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026" y="2251381"/>
            <a:ext cx="786926" cy="78692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045" y="2401110"/>
            <a:ext cx="1045890" cy="1031262"/>
          </a:xfrm>
          <a:prstGeom prst="rect">
            <a:avLst/>
          </a:prstGeom>
        </p:spPr>
      </p:pic>
      <p:cxnSp>
        <p:nvCxnSpPr>
          <p:cNvPr id="31" name="Straight Connector 30"/>
          <p:cNvCxnSpPr/>
          <p:nvPr/>
        </p:nvCxnSpPr>
        <p:spPr>
          <a:xfrm flipH="1">
            <a:off x="1200748" y="2158094"/>
            <a:ext cx="800563" cy="460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954880" y="2152905"/>
            <a:ext cx="581432" cy="735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095542" y="2582297"/>
            <a:ext cx="210410" cy="1398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328926" y="2916741"/>
            <a:ext cx="241726" cy="163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764" y="941388"/>
            <a:ext cx="1383094" cy="1383094"/>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5763" y="2082571"/>
            <a:ext cx="786926" cy="786926"/>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782" y="2232300"/>
            <a:ext cx="1045890" cy="1031262"/>
          </a:xfrm>
          <a:prstGeom prst="rect">
            <a:avLst/>
          </a:prstGeom>
        </p:spPr>
      </p:pic>
      <p:cxnSp>
        <p:nvCxnSpPr>
          <p:cNvPr id="38" name="Straight Connector 37"/>
          <p:cNvCxnSpPr/>
          <p:nvPr/>
        </p:nvCxnSpPr>
        <p:spPr>
          <a:xfrm flipH="1">
            <a:off x="9247485" y="1989284"/>
            <a:ext cx="800563" cy="460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0001617" y="1984095"/>
            <a:ext cx="581432" cy="735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9142279" y="2413487"/>
            <a:ext cx="210410" cy="1398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375663" y="2747931"/>
            <a:ext cx="241726" cy="163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H="1" flipV="1">
            <a:off x="5771607" y="1530788"/>
            <a:ext cx="3904981" cy="28689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787532" y="1487983"/>
            <a:ext cx="3958848" cy="508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328926" y="1551708"/>
            <a:ext cx="3462339" cy="141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190594" y="1534409"/>
            <a:ext cx="3626438" cy="28107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9764949" y="1434539"/>
            <a:ext cx="96594" cy="937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1593" y="-291589"/>
            <a:ext cx="2036303" cy="2036303"/>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2334" y="726563"/>
            <a:ext cx="1383094" cy="1383094"/>
          </a:xfrm>
          <a:prstGeom prst="rect">
            <a:avLst/>
          </a:prstGeom>
        </p:spPr>
      </p:pic>
      <p:sp>
        <p:nvSpPr>
          <p:cNvPr id="66" name="AutoShape 8"/>
          <p:cNvSpPr>
            <a:spLocks noChangeArrowheads="1"/>
          </p:cNvSpPr>
          <p:nvPr/>
        </p:nvSpPr>
        <p:spPr bwMode="auto">
          <a:xfrm>
            <a:off x="29497" y="143740"/>
            <a:ext cx="4635268" cy="682682"/>
          </a:xfrm>
          <a:prstGeom prst="chevron">
            <a:avLst>
              <a:gd name="adj" fmla="val 39600"/>
            </a:avLst>
          </a:prstGeom>
          <a:solidFill>
            <a:schemeClr val="bg1"/>
          </a:solidFill>
          <a:ln w="57150">
            <a:solidFill>
              <a:srgbClr val="00B050"/>
            </a:solidFill>
            <a:miter lim="800000"/>
            <a:headEnd/>
            <a:tailEnd/>
          </a:ln>
        </p:spPr>
        <p:txBody>
          <a:bodyPr wrap="none" lIns="91418" tIns="45710" rIns="91418" bIns="45710" anchor="ctr"/>
          <a:lstStyle/>
          <a:p>
            <a:r>
              <a:rPr lang="en-US" sz="32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ডিস্ট্রিবিউটেড</a:t>
            </a:r>
            <a:r>
              <a:rPr lang="en-US" sz="32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ডেটাবেজ</a:t>
            </a:r>
            <a:endParaRPr lang="en-US" sz="3200" b="1" dirty="0">
              <a:solidFill>
                <a:srgbClr val="FF0000"/>
              </a:solidFill>
              <a:latin typeface="NikoshBAN" panose="02000000000000000000" pitchFamily="2" charset="0"/>
              <a:ea typeface="NikoshBAN" panose="02000000000000000000" pitchFamily="2" charset="0"/>
              <a:cs typeface="NikoshBAN" panose="02000000000000000000" pitchFamily="2" charset="0"/>
            </a:endParaRPr>
          </a:p>
        </p:txBody>
      </p:sp>
      <p:sp>
        <p:nvSpPr>
          <p:cNvPr id="3" name="TextBox 2"/>
          <p:cNvSpPr txBox="1"/>
          <p:nvPr/>
        </p:nvSpPr>
        <p:spPr>
          <a:xfrm>
            <a:off x="6414653" y="255754"/>
            <a:ext cx="3590738" cy="646331"/>
          </a:xfrm>
          <a:prstGeom prst="rect">
            <a:avLst/>
          </a:prstGeom>
          <a:noFill/>
        </p:spPr>
        <p:txBody>
          <a:bodyPr wrap="square" rtlCol="0">
            <a:spAutoFit/>
          </a:bodyPr>
          <a:lstStyle/>
          <a:p>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কেন্দ্রিয়</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সার্ভার</a:t>
            </a:r>
            <a:endPar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87810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56" presetClass="path" presetSubtype="0" accel="50000" decel="50000" fill="hold" grpId="1" nodeType="afterEffect">
                                  <p:stCondLst>
                                    <p:cond delay="0"/>
                                  </p:stCondLst>
                                  <p:childTnLst>
                                    <p:animMotion origin="layout" path="M 2.5E-6 -4.44444E-6 L 0.06172 -0.07523 " pathEditMode="relative" rAng="0" ptsTypes="AA">
                                      <p:cBhvr>
                                        <p:cTn id="9" dur="2000" fill="hold"/>
                                        <p:tgtEl>
                                          <p:spTgt spid="9"/>
                                        </p:tgtEl>
                                        <p:attrNameLst>
                                          <p:attrName>ppt_x</p:attrName>
                                          <p:attrName>ppt_y</p:attrName>
                                        </p:attrNameLst>
                                      </p:cBhvr>
                                      <p:rCtr x="3086" y="-3773"/>
                                    </p:animMotion>
                                  </p:childTnLst>
                                </p:cTn>
                              </p:par>
                            </p:childTnLst>
                          </p:cTn>
                        </p:par>
                        <p:par>
                          <p:cTn id="10" fill="hold">
                            <p:stCondLst>
                              <p:cond delay="2000"/>
                            </p:stCondLst>
                            <p:childTnLst>
                              <p:par>
                                <p:cTn id="11" presetID="1" presetClass="exit" presetSubtype="0" fill="hold" grpId="2" nodeType="after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par>
                          <p:cTn id="13" fill="hold">
                            <p:stCondLst>
                              <p:cond delay="2000"/>
                            </p:stCondLst>
                            <p:childTnLst>
                              <p:par>
                                <p:cTn id="14" presetID="26" presetClass="emph" presetSubtype="0" fill="hold" nodeType="after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par>
                          <p:cTn id="17" fill="hold">
                            <p:stCondLst>
                              <p:cond delay="2500"/>
                            </p:stCondLst>
                            <p:childTnLst>
                              <p:par>
                                <p:cTn id="18" presetID="56" presetClass="path" presetSubtype="0" accel="50000" decel="50000" fill="hold" grpId="1" nodeType="afterEffect">
                                  <p:stCondLst>
                                    <p:cond delay="0"/>
                                  </p:stCondLst>
                                  <p:childTnLst>
                                    <p:animMotion origin="layout" path="M -1.45833E-6 -4.44444E-6 L 0.28672 -0.4 " pathEditMode="relative" rAng="0" ptsTypes="AA">
                                      <p:cBhvr>
                                        <p:cTn id="19" dur="2000" fill="hold"/>
                                        <p:tgtEl>
                                          <p:spTgt spid="64"/>
                                        </p:tgtEl>
                                        <p:attrNameLst>
                                          <p:attrName>ppt_x</p:attrName>
                                          <p:attrName>ppt_y</p:attrName>
                                        </p:attrNameLst>
                                      </p:cBhvr>
                                      <p:rCtr x="14336" y="-20000"/>
                                    </p:animMotion>
                                  </p:childTnLst>
                                </p:cTn>
                              </p:par>
                            </p:childTnLst>
                          </p:cTn>
                        </p:par>
                        <p:par>
                          <p:cTn id="20" fill="hold">
                            <p:stCondLst>
                              <p:cond delay="4500"/>
                            </p:stCondLst>
                            <p:childTnLst>
                              <p:par>
                                <p:cTn id="21" presetID="1" presetClass="entr" presetSubtype="0" fill="hold" grpId="2" nodeType="after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par>
                          <p:cTn id="23" fill="hold">
                            <p:stCondLst>
                              <p:cond delay="4500"/>
                            </p:stCondLst>
                            <p:childTnLst>
                              <p:par>
                                <p:cTn id="24" presetID="56" presetClass="path" presetSubtype="0" accel="50000" decel="50000" fill="hold" grpId="3" nodeType="afterEffect">
                                  <p:stCondLst>
                                    <p:cond delay="0"/>
                                  </p:stCondLst>
                                  <p:childTnLst>
                                    <p:animMotion origin="layout" path="M -1.45833E-6 -4.44444E-6 L 0.29857 -0.40254 " pathEditMode="relative" rAng="0" ptsTypes="AA">
                                      <p:cBhvr>
                                        <p:cTn id="25" dur="2000" fill="hold"/>
                                        <p:tgtEl>
                                          <p:spTgt spid="64"/>
                                        </p:tgtEl>
                                        <p:attrNameLst>
                                          <p:attrName>ppt_x</p:attrName>
                                          <p:attrName>ppt_y</p:attrName>
                                        </p:attrNameLst>
                                      </p:cBhvr>
                                      <p:rCtr x="14922" y="-20139"/>
                                    </p:animMotion>
                                  </p:childTnLst>
                                </p:cTn>
                              </p:par>
                            </p:childTnLst>
                          </p:cTn>
                        </p:par>
                        <p:par>
                          <p:cTn id="26" fill="hold">
                            <p:stCondLst>
                              <p:cond delay="6500"/>
                            </p:stCondLst>
                            <p:childTnLst>
                              <p:par>
                                <p:cTn id="27" presetID="26" presetClass="emph" presetSubtype="0" fill="hold" nodeType="afterEffect">
                                  <p:stCondLst>
                                    <p:cond delay="0"/>
                                  </p:stCondLst>
                                  <p:childTnLst>
                                    <p:animEffect transition="out" filter="fade">
                                      <p:cBhvr>
                                        <p:cTn id="28" dur="500" tmFilter="0, 0; .2, .5; .8, .5; 1, 0"/>
                                        <p:tgtEl>
                                          <p:spTgt spid="43"/>
                                        </p:tgtEl>
                                      </p:cBhvr>
                                    </p:animEffect>
                                    <p:animScale>
                                      <p:cBhvr>
                                        <p:cTn id="29" dur="250" autoRev="1" fill="hold"/>
                                        <p:tgtEl>
                                          <p:spTgt spid="43"/>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0"/>
                            </p:stCondLst>
                            <p:childTnLst>
                              <p:par>
                                <p:cTn id="35" presetID="56" presetClass="path" presetSubtype="0" accel="50000" decel="50000" fill="hold" grpId="1" nodeType="afterEffect">
                                  <p:stCondLst>
                                    <p:cond delay="0"/>
                                  </p:stCondLst>
                                  <p:childTnLst>
                                    <p:animMotion origin="layout" path="M 0.00222 -0.00718 L -0.03789 -0.1257 " pathEditMode="relative" rAng="0" ptsTypes="AA">
                                      <p:cBhvr>
                                        <p:cTn id="36" dur="2000" fill="hold"/>
                                        <p:tgtEl>
                                          <p:spTgt spid="10"/>
                                        </p:tgtEl>
                                        <p:attrNameLst>
                                          <p:attrName>ppt_x</p:attrName>
                                          <p:attrName>ppt_y</p:attrName>
                                        </p:attrNameLst>
                                      </p:cBhvr>
                                      <p:rCtr x="-2005" y="-5926"/>
                                    </p:animMotion>
                                  </p:childTnLst>
                                </p:cTn>
                              </p:par>
                            </p:childTnLst>
                          </p:cTn>
                        </p:par>
                        <p:par>
                          <p:cTn id="37" fill="hold">
                            <p:stCondLst>
                              <p:cond delay="2000"/>
                            </p:stCondLst>
                            <p:childTnLst>
                              <p:par>
                                <p:cTn id="38" presetID="1" presetClass="exit" presetSubtype="0" fill="hold" grpId="2" nodeType="afterEffect">
                                  <p:stCondLst>
                                    <p:cond delay="0"/>
                                  </p:stCondLst>
                                  <p:childTnLst>
                                    <p:set>
                                      <p:cBhvr>
                                        <p:cTn id="39" dur="1" fill="hold">
                                          <p:stCondLst>
                                            <p:cond delay="0"/>
                                          </p:stCondLst>
                                        </p:cTn>
                                        <p:tgtEl>
                                          <p:spTgt spid="10"/>
                                        </p:tgtEl>
                                        <p:attrNameLst>
                                          <p:attrName>style.visibility</p:attrName>
                                        </p:attrNameLst>
                                      </p:cBhvr>
                                      <p:to>
                                        <p:strVal val="hidden"/>
                                      </p:to>
                                    </p:set>
                                  </p:childTnLst>
                                </p:cTn>
                              </p:par>
                            </p:childTnLst>
                          </p:cTn>
                        </p:par>
                        <p:par>
                          <p:cTn id="40" fill="hold">
                            <p:stCondLst>
                              <p:cond delay="2000"/>
                            </p:stCondLst>
                            <p:childTnLst>
                              <p:par>
                                <p:cTn id="41" presetID="26" presetClass="emph" presetSubtype="0" fill="hold" nodeType="afterEffect">
                                  <p:stCondLst>
                                    <p:cond delay="0"/>
                                  </p:stCondLst>
                                  <p:childTnLst>
                                    <p:animEffect transition="out" filter="fade">
                                      <p:cBhvr>
                                        <p:cTn id="42" dur="500" tmFilter="0, 0; .2, .5; .8, .5; 1, 0"/>
                                        <p:tgtEl>
                                          <p:spTgt spid="8"/>
                                        </p:tgtEl>
                                      </p:cBhvr>
                                    </p:animEffect>
                                    <p:animScale>
                                      <p:cBhvr>
                                        <p:cTn id="43" dur="250" autoRev="1" fill="hold"/>
                                        <p:tgtEl>
                                          <p:spTgt spid="8"/>
                                        </p:tgtEl>
                                      </p:cBhvr>
                                      <p:by x="105000" y="105000"/>
                                    </p:animScale>
                                  </p:childTnLst>
                                </p:cTn>
                              </p:par>
                            </p:childTnLst>
                          </p:cTn>
                        </p:par>
                        <p:par>
                          <p:cTn id="44" fill="hold">
                            <p:stCondLst>
                              <p:cond delay="2500"/>
                            </p:stCondLst>
                            <p:childTnLst>
                              <p:par>
                                <p:cTn id="45" presetID="64" presetClass="path" presetSubtype="0" accel="50000" decel="50000" fill="hold" grpId="1" nodeType="afterEffect">
                                  <p:stCondLst>
                                    <p:cond delay="0"/>
                                  </p:stCondLst>
                                  <p:childTnLst>
                                    <p:animMotion origin="layout" path="M 1.66667E-6 -3.7037E-7 L -0.03386 -0.36806 " pathEditMode="relative" rAng="0" ptsTypes="AA">
                                      <p:cBhvr>
                                        <p:cTn id="46" dur="2000" fill="hold"/>
                                        <p:tgtEl>
                                          <p:spTgt spid="63"/>
                                        </p:tgtEl>
                                        <p:attrNameLst>
                                          <p:attrName>ppt_x</p:attrName>
                                          <p:attrName>ppt_y</p:attrName>
                                        </p:attrNameLst>
                                      </p:cBhvr>
                                      <p:rCtr x="-1693" y="-18403"/>
                                    </p:animMotion>
                                  </p:childTnLst>
                                </p:cTn>
                              </p:par>
                            </p:childTnLst>
                          </p:cTn>
                        </p:par>
                        <p:par>
                          <p:cTn id="47" fill="hold">
                            <p:stCondLst>
                              <p:cond delay="4500"/>
                            </p:stCondLst>
                            <p:childTnLst>
                              <p:par>
                                <p:cTn id="48" presetID="26" presetClass="emph" presetSubtype="0" fill="hold" grpId="2" nodeType="afterEffect">
                                  <p:stCondLst>
                                    <p:cond delay="0"/>
                                  </p:stCondLst>
                                  <p:childTnLst>
                                    <p:animEffect transition="out" filter="fade">
                                      <p:cBhvr>
                                        <p:cTn id="49" dur="500" tmFilter="0, 0; .2, .5; .8, .5; 1, 0"/>
                                        <p:tgtEl>
                                          <p:spTgt spid="63"/>
                                        </p:tgtEl>
                                      </p:cBhvr>
                                    </p:animEffect>
                                    <p:animScale>
                                      <p:cBhvr>
                                        <p:cTn id="50" dur="250" autoRev="1" fill="hold"/>
                                        <p:tgtEl>
                                          <p:spTgt spid="63"/>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0"/>
                            </p:stCondLst>
                            <p:childTnLst>
                              <p:par>
                                <p:cTn id="56" presetID="56" presetClass="path" presetSubtype="0" accel="50000" decel="50000" fill="hold" grpId="1" nodeType="afterEffect">
                                  <p:stCondLst>
                                    <p:cond delay="0"/>
                                  </p:stCondLst>
                                  <p:childTnLst>
                                    <p:animMotion origin="layout" path="M -4.375E-6 -2.96296E-6 L 0.06172 -0.07523 " pathEditMode="relative" rAng="0" ptsTypes="AA">
                                      <p:cBhvr>
                                        <p:cTn id="57" dur="2000" fill="hold"/>
                                        <p:tgtEl>
                                          <p:spTgt spid="19"/>
                                        </p:tgtEl>
                                        <p:attrNameLst>
                                          <p:attrName>ppt_x</p:attrName>
                                          <p:attrName>ppt_y</p:attrName>
                                        </p:attrNameLst>
                                      </p:cBhvr>
                                      <p:rCtr x="3086" y="-3773"/>
                                    </p:animMotion>
                                  </p:childTnLst>
                                </p:cTn>
                              </p:par>
                            </p:childTnLst>
                          </p:cTn>
                        </p:par>
                        <p:par>
                          <p:cTn id="58" fill="hold">
                            <p:stCondLst>
                              <p:cond delay="2000"/>
                            </p:stCondLst>
                            <p:childTnLst>
                              <p:par>
                                <p:cTn id="59" presetID="1" presetClass="exit" presetSubtype="0" fill="hold" grpId="2" nodeType="afterEffect">
                                  <p:stCondLst>
                                    <p:cond delay="0"/>
                                  </p:stCondLst>
                                  <p:childTnLst>
                                    <p:set>
                                      <p:cBhvr>
                                        <p:cTn id="60" dur="1" fill="hold">
                                          <p:stCondLst>
                                            <p:cond delay="0"/>
                                          </p:stCondLst>
                                        </p:cTn>
                                        <p:tgtEl>
                                          <p:spTgt spid="19"/>
                                        </p:tgtEl>
                                        <p:attrNameLst>
                                          <p:attrName>style.visibility</p:attrName>
                                        </p:attrNameLst>
                                      </p:cBhvr>
                                      <p:to>
                                        <p:strVal val="hidden"/>
                                      </p:to>
                                    </p:set>
                                  </p:childTnLst>
                                </p:cTn>
                              </p:par>
                            </p:childTnLst>
                          </p:cTn>
                        </p:par>
                        <p:par>
                          <p:cTn id="61" fill="hold">
                            <p:stCondLst>
                              <p:cond delay="2000"/>
                            </p:stCondLst>
                            <p:childTnLst>
                              <p:par>
                                <p:cTn id="62" presetID="26" presetClass="emph" presetSubtype="0" fill="hold" nodeType="afterEffect">
                                  <p:stCondLst>
                                    <p:cond delay="0"/>
                                  </p:stCondLst>
                                  <p:childTnLst>
                                    <p:animEffect transition="out" filter="fade">
                                      <p:cBhvr>
                                        <p:cTn id="63" dur="500" tmFilter="0, 0; .2, .5; .8, .5; 1, 0"/>
                                        <p:tgtEl>
                                          <p:spTgt spid="21"/>
                                        </p:tgtEl>
                                      </p:cBhvr>
                                    </p:animEffect>
                                    <p:animScale>
                                      <p:cBhvr>
                                        <p:cTn id="64" dur="250" autoRev="1" fill="hold"/>
                                        <p:tgtEl>
                                          <p:spTgt spid="21"/>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par>
                          <p:cTn id="69" fill="hold">
                            <p:stCondLst>
                              <p:cond delay="0"/>
                            </p:stCondLst>
                            <p:childTnLst>
                              <p:par>
                                <p:cTn id="70" presetID="56" presetClass="path" presetSubtype="0" accel="50000" decel="50000" fill="hold" grpId="1" nodeType="afterEffect">
                                  <p:stCondLst>
                                    <p:cond delay="0"/>
                                  </p:stCondLst>
                                  <p:childTnLst>
                                    <p:animMotion origin="layout" path="M 0.00221 -0.00718 L -0.03789 -0.1257 " pathEditMode="relative" rAng="0" ptsTypes="AA">
                                      <p:cBhvr>
                                        <p:cTn id="71" dur="2000" fill="hold"/>
                                        <p:tgtEl>
                                          <p:spTgt spid="20"/>
                                        </p:tgtEl>
                                        <p:attrNameLst>
                                          <p:attrName>ppt_x</p:attrName>
                                          <p:attrName>ppt_y</p:attrName>
                                        </p:attrNameLst>
                                      </p:cBhvr>
                                      <p:rCtr x="-2005" y="-5926"/>
                                    </p:animMotion>
                                  </p:childTnLst>
                                </p:cTn>
                              </p:par>
                            </p:childTnLst>
                          </p:cTn>
                        </p:par>
                        <p:par>
                          <p:cTn id="72" fill="hold">
                            <p:stCondLst>
                              <p:cond delay="2000"/>
                            </p:stCondLst>
                            <p:childTnLst>
                              <p:par>
                                <p:cTn id="73" presetID="1" presetClass="exit" presetSubtype="0" fill="hold" grpId="2" nodeType="afterEffect">
                                  <p:stCondLst>
                                    <p:cond delay="0"/>
                                  </p:stCondLst>
                                  <p:childTnLst>
                                    <p:set>
                                      <p:cBhvr>
                                        <p:cTn id="74" dur="1" fill="hold">
                                          <p:stCondLst>
                                            <p:cond delay="0"/>
                                          </p:stCondLst>
                                        </p:cTn>
                                        <p:tgtEl>
                                          <p:spTgt spid="20"/>
                                        </p:tgtEl>
                                        <p:attrNameLst>
                                          <p:attrName>style.visibility</p:attrName>
                                        </p:attrNameLst>
                                      </p:cBhvr>
                                      <p:to>
                                        <p:strVal val="hidden"/>
                                      </p:to>
                                    </p:set>
                                  </p:childTnLst>
                                </p:cTn>
                              </p:par>
                            </p:childTnLst>
                          </p:cTn>
                        </p:par>
                        <p:par>
                          <p:cTn id="75" fill="hold">
                            <p:stCondLst>
                              <p:cond delay="2000"/>
                            </p:stCondLst>
                            <p:childTnLst>
                              <p:par>
                                <p:cTn id="76" presetID="26" presetClass="emph" presetSubtype="0" fill="hold" nodeType="afterEffect">
                                  <p:stCondLst>
                                    <p:cond delay="0"/>
                                  </p:stCondLst>
                                  <p:childTnLst>
                                    <p:animEffect transition="out" filter="fade">
                                      <p:cBhvr>
                                        <p:cTn id="77" dur="500" tmFilter="0, 0; .2, .5; .8, .5; 1, 0"/>
                                        <p:tgtEl>
                                          <p:spTgt spid="21"/>
                                        </p:tgtEl>
                                      </p:cBhvr>
                                    </p:animEffect>
                                    <p:animScale>
                                      <p:cBhvr>
                                        <p:cTn id="78" dur="250" autoRev="1" fill="hold"/>
                                        <p:tgtEl>
                                          <p:spTgt spid="21"/>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par>
                          <p:cTn id="83" fill="hold">
                            <p:stCondLst>
                              <p:cond delay="0"/>
                            </p:stCondLst>
                            <p:childTnLst>
                              <p:par>
                                <p:cTn id="84" presetID="56" presetClass="path" presetSubtype="0" accel="50000" decel="50000" fill="hold" grpId="1" nodeType="afterEffect">
                                  <p:stCondLst>
                                    <p:cond delay="0"/>
                                  </p:stCondLst>
                                  <p:childTnLst>
                                    <p:animMotion origin="layout" path="M -3.95833E-6 3.7037E-6 L 0.06172 -0.07524 " pathEditMode="relative" rAng="0" ptsTypes="AA">
                                      <p:cBhvr>
                                        <p:cTn id="85" dur="2000" fill="hold"/>
                                        <p:tgtEl>
                                          <p:spTgt spid="26"/>
                                        </p:tgtEl>
                                        <p:attrNameLst>
                                          <p:attrName>ppt_x</p:attrName>
                                          <p:attrName>ppt_y</p:attrName>
                                        </p:attrNameLst>
                                      </p:cBhvr>
                                      <p:rCtr x="3086" y="-3773"/>
                                    </p:animMotion>
                                  </p:childTnLst>
                                </p:cTn>
                              </p:par>
                            </p:childTnLst>
                          </p:cTn>
                        </p:par>
                        <p:par>
                          <p:cTn id="86" fill="hold">
                            <p:stCondLst>
                              <p:cond delay="2000"/>
                            </p:stCondLst>
                            <p:childTnLst>
                              <p:par>
                                <p:cTn id="87" presetID="1" presetClass="exit" presetSubtype="0" fill="hold" grpId="2" nodeType="afterEffect">
                                  <p:stCondLst>
                                    <p:cond delay="0"/>
                                  </p:stCondLst>
                                  <p:childTnLst>
                                    <p:set>
                                      <p:cBhvr>
                                        <p:cTn id="88" dur="1" fill="hold">
                                          <p:stCondLst>
                                            <p:cond delay="0"/>
                                          </p:stCondLst>
                                        </p:cTn>
                                        <p:tgtEl>
                                          <p:spTgt spid="26"/>
                                        </p:tgtEl>
                                        <p:attrNameLst>
                                          <p:attrName>style.visibility</p:attrName>
                                        </p:attrNameLst>
                                      </p:cBhvr>
                                      <p:to>
                                        <p:strVal val="hidden"/>
                                      </p:to>
                                    </p:set>
                                  </p:childTnLst>
                                </p:cTn>
                              </p:par>
                            </p:childTnLst>
                          </p:cTn>
                        </p:par>
                        <p:par>
                          <p:cTn id="89" fill="hold">
                            <p:stCondLst>
                              <p:cond delay="2000"/>
                            </p:stCondLst>
                            <p:childTnLst>
                              <p:par>
                                <p:cTn id="90" presetID="26" presetClass="emph" presetSubtype="0" fill="hold" nodeType="afterEffect">
                                  <p:stCondLst>
                                    <p:cond delay="0"/>
                                  </p:stCondLst>
                                  <p:childTnLst>
                                    <p:animEffect transition="out" filter="fade">
                                      <p:cBhvr>
                                        <p:cTn id="91" dur="500" tmFilter="0, 0; .2, .5; .8, .5; 1, 0"/>
                                        <p:tgtEl>
                                          <p:spTgt spid="28"/>
                                        </p:tgtEl>
                                      </p:cBhvr>
                                    </p:animEffect>
                                    <p:animScale>
                                      <p:cBhvr>
                                        <p:cTn id="92" dur="250" autoRev="1" fill="hold"/>
                                        <p:tgtEl>
                                          <p:spTgt spid="28"/>
                                        </p:tgtEl>
                                      </p:cBhvr>
                                      <p:by x="105000" y="105000"/>
                                    </p:animScale>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childTnLst>
                          </p:cTn>
                        </p:par>
                        <p:par>
                          <p:cTn id="97" fill="hold">
                            <p:stCondLst>
                              <p:cond delay="0"/>
                            </p:stCondLst>
                            <p:childTnLst>
                              <p:par>
                                <p:cTn id="98" presetID="56" presetClass="path" presetSubtype="0" accel="50000" decel="50000" fill="hold" grpId="1" nodeType="afterEffect">
                                  <p:stCondLst>
                                    <p:cond delay="0"/>
                                  </p:stCondLst>
                                  <p:childTnLst>
                                    <p:animMotion origin="layout" path="M 0.00221 -0.00718 L -0.03789 -0.1257 " pathEditMode="relative" rAng="0" ptsTypes="AA">
                                      <p:cBhvr>
                                        <p:cTn id="99" dur="2000" fill="hold"/>
                                        <p:tgtEl>
                                          <p:spTgt spid="27"/>
                                        </p:tgtEl>
                                        <p:attrNameLst>
                                          <p:attrName>ppt_x</p:attrName>
                                          <p:attrName>ppt_y</p:attrName>
                                        </p:attrNameLst>
                                      </p:cBhvr>
                                      <p:rCtr x="-2005" y="-5926"/>
                                    </p:animMotion>
                                  </p:childTnLst>
                                </p:cTn>
                              </p:par>
                            </p:childTnLst>
                          </p:cTn>
                        </p:par>
                        <p:par>
                          <p:cTn id="100" fill="hold">
                            <p:stCondLst>
                              <p:cond delay="2000"/>
                            </p:stCondLst>
                            <p:childTnLst>
                              <p:par>
                                <p:cTn id="101" presetID="1" presetClass="exit" presetSubtype="0" fill="hold" grpId="2" nodeType="afterEffect">
                                  <p:stCondLst>
                                    <p:cond delay="0"/>
                                  </p:stCondLst>
                                  <p:childTnLst>
                                    <p:set>
                                      <p:cBhvr>
                                        <p:cTn id="102" dur="1" fill="hold">
                                          <p:stCondLst>
                                            <p:cond delay="0"/>
                                          </p:stCondLst>
                                        </p:cTn>
                                        <p:tgtEl>
                                          <p:spTgt spid="27"/>
                                        </p:tgtEl>
                                        <p:attrNameLst>
                                          <p:attrName>style.visibility</p:attrName>
                                        </p:attrNameLst>
                                      </p:cBhvr>
                                      <p:to>
                                        <p:strVal val="hidden"/>
                                      </p:to>
                                    </p:set>
                                  </p:childTnLst>
                                </p:cTn>
                              </p:par>
                            </p:childTnLst>
                          </p:cTn>
                        </p:par>
                        <p:par>
                          <p:cTn id="103" fill="hold">
                            <p:stCondLst>
                              <p:cond delay="2000"/>
                            </p:stCondLst>
                            <p:childTnLst>
                              <p:par>
                                <p:cTn id="104" presetID="26" presetClass="emph" presetSubtype="0" fill="hold" nodeType="afterEffect">
                                  <p:stCondLst>
                                    <p:cond delay="0"/>
                                  </p:stCondLst>
                                  <p:childTnLst>
                                    <p:animEffect transition="out" filter="fade">
                                      <p:cBhvr>
                                        <p:cTn id="105" dur="500" tmFilter="0, 0; .2, .5; .8, .5; 1, 0"/>
                                        <p:tgtEl>
                                          <p:spTgt spid="28"/>
                                        </p:tgtEl>
                                      </p:cBhvr>
                                    </p:animEffect>
                                    <p:animScale>
                                      <p:cBhvr>
                                        <p:cTn id="106" dur="250" autoRev="1" fill="hold"/>
                                        <p:tgtEl>
                                          <p:spTgt spid="28"/>
                                        </p:tgtEl>
                                      </p:cBhvr>
                                      <p:by x="105000" y="105000"/>
                                    </p:animScale>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childTnLst>
                                </p:cTn>
                              </p:par>
                            </p:childTnLst>
                          </p:cTn>
                        </p:par>
                        <p:par>
                          <p:cTn id="111" fill="hold">
                            <p:stCondLst>
                              <p:cond delay="0"/>
                            </p:stCondLst>
                            <p:childTnLst>
                              <p:par>
                                <p:cTn id="112" presetID="56" presetClass="path" presetSubtype="0" accel="50000" decel="50000" fill="hold" grpId="1" nodeType="afterEffect">
                                  <p:stCondLst>
                                    <p:cond delay="0"/>
                                  </p:stCondLst>
                                  <p:childTnLst>
                                    <p:animMotion origin="layout" path="M 2.5E-6 4.44444E-6 L 0.06172 -0.07524 " pathEditMode="relative" rAng="0" ptsTypes="AA">
                                      <p:cBhvr>
                                        <p:cTn id="113" dur="2000" fill="hold"/>
                                        <p:tgtEl>
                                          <p:spTgt spid="33"/>
                                        </p:tgtEl>
                                        <p:attrNameLst>
                                          <p:attrName>ppt_x</p:attrName>
                                          <p:attrName>ppt_y</p:attrName>
                                        </p:attrNameLst>
                                      </p:cBhvr>
                                      <p:rCtr x="3086" y="-3773"/>
                                    </p:animMotion>
                                  </p:childTnLst>
                                </p:cTn>
                              </p:par>
                            </p:childTnLst>
                          </p:cTn>
                        </p:par>
                        <p:par>
                          <p:cTn id="114" fill="hold">
                            <p:stCondLst>
                              <p:cond delay="2000"/>
                            </p:stCondLst>
                            <p:childTnLst>
                              <p:par>
                                <p:cTn id="115" presetID="1" presetClass="exit" presetSubtype="0" fill="hold" grpId="2" nodeType="afterEffect">
                                  <p:stCondLst>
                                    <p:cond delay="0"/>
                                  </p:stCondLst>
                                  <p:childTnLst>
                                    <p:set>
                                      <p:cBhvr>
                                        <p:cTn id="116" dur="1" fill="hold">
                                          <p:stCondLst>
                                            <p:cond delay="0"/>
                                          </p:stCondLst>
                                        </p:cTn>
                                        <p:tgtEl>
                                          <p:spTgt spid="33"/>
                                        </p:tgtEl>
                                        <p:attrNameLst>
                                          <p:attrName>style.visibility</p:attrName>
                                        </p:attrNameLst>
                                      </p:cBhvr>
                                      <p:to>
                                        <p:strVal val="hidden"/>
                                      </p:to>
                                    </p:set>
                                  </p:childTnLst>
                                </p:cTn>
                              </p:par>
                            </p:childTnLst>
                          </p:cTn>
                        </p:par>
                        <p:par>
                          <p:cTn id="117" fill="hold">
                            <p:stCondLst>
                              <p:cond delay="2000"/>
                            </p:stCondLst>
                            <p:childTnLst>
                              <p:par>
                                <p:cTn id="118" presetID="26" presetClass="emph" presetSubtype="0" fill="hold" nodeType="afterEffect">
                                  <p:stCondLst>
                                    <p:cond delay="0"/>
                                  </p:stCondLst>
                                  <p:childTnLst>
                                    <p:animEffect transition="out" filter="fade">
                                      <p:cBhvr>
                                        <p:cTn id="119" dur="500" tmFilter="0, 0; .2, .5; .8, .5; 1, 0"/>
                                        <p:tgtEl>
                                          <p:spTgt spid="35"/>
                                        </p:tgtEl>
                                      </p:cBhvr>
                                    </p:animEffect>
                                    <p:animScale>
                                      <p:cBhvr>
                                        <p:cTn id="120" dur="250" autoRev="1" fill="hold"/>
                                        <p:tgtEl>
                                          <p:spTgt spid="35"/>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4"/>
                                        </p:tgtEl>
                                        <p:attrNameLst>
                                          <p:attrName>style.visibility</p:attrName>
                                        </p:attrNameLst>
                                      </p:cBhvr>
                                      <p:to>
                                        <p:strVal val="visible"/>
                                      </p:to>
                                    </p:set>
                                  </p:childTnLst>
                                </p:cTn>
                              </p:par>
                            </p:childTnLst>
                          </p:cTn>
                        </p:par>
                        <p:par>
                          <p:cTn id="125" fill="hold">
                            <p:stCondLst>
                              <p:cond delay="0"/>
                            </p:stCondLst>
                            <p:childTnLst>
                              <p:par>
                                <p:cTn id="126" presetID="56" presetClass="path" presetSubtype="0" accel="50000" decel="50000" fill="hold" grpId="1" nodeType="afterEffect">
                                  <p:stCondLst>
                                    <p:cond delay="0"/>
                                  </p:stCondLst>
                                  <p:childTnLst>
                                    <p:animMotion origin="layout" path="M 0.00222 -0.00718 L -0.03789 -0.1257 " pathEditMode="relative" rAng="0" ptsTypes="AA">
                                      <p:cBhvr>
                                        <p:cTn id="127" dur="2000" fill="hold"/>
                                        <p:tgtEl>
                                          <p:spTgt spid="34"/>
                                        </p:tgtEl>
                                        <p:attrNameLst>
                                          <p:attrName>ppt_x</p:attrName>
                                          <p:attrName>ppt_y</p:attrName>
                                        </p:attrNameLst>
                                      </p:cBhvr>
                                      <p:rCtr x="-2005" y="-5926"/>
                                    </p:animMotion>
                                  </p:childTnLst>
                                </p:cTn>
                              </p:par>
                            </p:childTnLst>
                          </p:cTn>
                        </p:par>
                        <p:par>
                          <p:cTn id="128" fill="hold">
                            <p:stCondLst>
                              <p:cond delay="2000"/>
                            </p:stCondLst>
                            <p:childTnLst>
                              <p:par>
                                <p:cTn id="129" presetID="1" presetClass="exit" presetSubtype="0" fill="hold" grpId="2" nodeType="afterEffect">
                                  <p:stCondLst>
                                    <p:cond delay="0"/>
                                  </p:stCondLst>
                                  <p:childTnLst>
                                    <p:set>
                                      <p:cBhvr>
                                        <p:cTn id="130" dur="1" fill="hold">
                                          <p:stCondLst>
                                            <p:cond delay="0"/>
                                          </p:stCondLst>
                                        </p:cTn>
                                        <p:tgtEl>
                                          <p:spTgt spid="34"/>
                                        </p:tgtEl>
                                        <p:attrNameLst>
                                          <p:attrName>style.visibility</p:attrName>
                                        </p:attrNameLst>
                                      </p:cBhvr>
                                      <p:to>
                                        <p:strVal val="hidden"/>
                                      </p:to>
                                    </p:set>
                                  </p:childTnLst>
                                </p:cTn>
                              </p:par>
                            </p:childTnLst>
                          </p:cTn>
                        </p:par>
                        <p:par>
                          <p:cTn id="131" fill="hold">
                            <p:stCondLst>
                              <p:cond delay="2000"/>
                            </p:stCondLst>
                            <p:childTnLst>
                              <p:par>
                                <p:cTn id="132" presetID="26" presetClass="emph" presetSubtype="0" fill="hold" nodeType="afterEffect">
                                  <p:stCondLst>
                                    <p:cond delay="0"/>
                                  </p:stCondLst>
                                  <p:childTnLst>
                                    <p:animEffect transition="out" filter="fade">
                                      <p:cBhvr>
                                        <p:cTn id="133" dur="500" tmFilter="0, 0; .2, .5; .8, .5; 1, 0"/>
                                        <p:tgtEl>
                                          <p:spTgt spid="35"/>
                                        </p:tgtEl>
                                      </p:cBhvr>
                                    </p:animEffect>
                                    <p:animScale>
                                      <p:cBhvr>
                                        <p:cTn id="134" dur="250" autoRev="1" fill="hold"/>
                                        <p:tgtEl>
                                          <p:spTgt spid="35"/>
                                        </p:tgtEl>
                                      </p:cBhvr>
                                      <p:by x="105000" y="105000"/>
                                    </p:animScale>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childTnLst>
                                </p:cTn>
                              </p:par>
                            </p:childTnLst>
                          </p:cTn>
                        </p:par>
                        <p:par>
                          <p:cTn id="139" fill="hold">
                            <p:stCondLst>
                              <p:cond delay="0"/>
                            </p:stCondLst>
                            <p:childTnLst>
                              <p:par>
                                <p:cTn id="140" presetID="56" presetClass="path" presetSubtype="0" accel="50000" decel="50000" fill="hold" grpId="1" nodeType="afterEffect">
                                  <p:stCondLst>
                                    <p:cond delay="0"/>
                                  </p:stCondLst>
                                  <p:childTnLst>
                                    <p:animMotion origin="layout" path="M -3.54167E-6 2.96296E-6 L 0.06172 -0.07523 " pathEditMode="relative" rAng="0" ptsTypes="AA">
                                      <p:cBhvr>
                                        <p:cTn id="141" dur="2000" fill="hold"/>
                                        <p:tgtEl>
                                          <p:spTgt spid="40"/>
                                        </p:tgtEl>
                                        <p:attrNameLst>
                                          <p:attrName>ppt_x</p:attrName>
                                          <p:attrName>ppt_y</p:attrName>
                                        </p:attrNameLst>
                                      </p:cBhvr>
                                      <p:rCtr x="3086" y="-3773"/>
                                    </p:animMotion>
                                  </p:childTnLst>
                                </p:cTn>
                              </p:par>
                            </p:childTnLst>
                          </p:cTn>
                        </p:par>
                        <p:par>
                          <p:cTn id="142" fill="hold">
                            <p:stCondLst>
                              <p:cond delay="2000"/>
                            </p:stCondLst>
                            <p:childTnLst>
                              <p:par>
                                <p:cTn id="143" presetID="1" presetClass="exit" presetSubtype="0" fill="hold" grpId="2" nodeType="afterEffect">
                                  <p:stCondLst>
                                    <p:cond delay="0"/>
                                  </p:stCondLst>
                                  <p:childTnLst>
                                    <p:set>
                                      <p:cBhvr>
                                        <p:cTn id="144" dur="1" fill="hold">
                                          <p:stCondLst>
                                            <p:cond delay="0"/>
                                          </p:stCondLst>
                                        </p:cTn>
                                        <p:tgtEl>
                                          <p:spTgt spid="40"/>
                                        </p:tgtEl>
                                        <p:attrNameLst>
                                          <p:attrName>style.visibility</p:attrName>
                                        </p:attrNameLst>
                                      </p:cBhvr>
                                      <p:to>
                                        <p:strVal val="hidden"/>
                                      </p:to>
                                    </p:set>
                                  </p:childTnLst>
                                </p:cTn>
                              </p:par>
                            </p:childTnLst>
                          </p:cTn>
                        </p:par>
                        <p:par>
                          <p:cTn id="145" fill="hold">
                            <p:stCondLst>
                              <p:cond delay="2000"/>
                            </p:stCondLst>
                            <p:childTnLst>
                              <p:par>
                                <p:cTn id="146" presetID="26" presetClass="emph" presetSubtype="0" fill="hold" nodeType="afterEffect">
                                  <p:stCondLst>
                                    <p:cond delay="0"/>
                                  </p:stCondLst>
                                  <p:childTnLst>
                                    <p:animEffect transition="out" filter="fade">
                                      <p:cBhvr>
                                        <p:cTn id="147" dur="500" tmFilter="0, 0; .2, .5; .8, .5; 1, 0"/>
                                        <p:tgtEl>
                                          <p:spTgt spid="42"/>
                                        </p:tgtEl>
                                      </p:cBhvr>
                                    </p:animEffect>
                                    <p:animScale>
                                      <p:cBhvr>
                                        <p:cTn id="148" dur="250" autoRev="1" fill="hold"/>
                                        <p:tgtEl>
                                          <p:spTgt spid="42"/>
                                        </p:tgtEl>
                                      </p:cBhvr>
                                      <p:by x="105000" y="105000"/>
                                    </p:animScale>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41"/>
                                        </p:tgtEl>
                                        <p:attrNameLst>
                                          <p:attrName>style.visibility</p:attrName>
                                        </p:attrNameLst>
                                      </p:cBhvr>
                                      <p:to>
                                        <p:strVal val="visible"/>
                                      </p:to>
                                    </p:set>
                                  </p:childTnLst>
                                </p:cTn>
                              </p:par>
                            </p:childTnLst>
                          </p:cTn>
                        </p:par>
                        <p:par>
                          <p:cTn id="153" fill="hold">
                            <p:stCondLst>
                              <p:cond delay="0"/>
                            </p:stCondLst>
                            <p:childTnLst>
                              <p:par>
                                <p:cTn id="154" presetID="56" presetClass="path" presetSubtype="0" accel="50000" decel="50000" fill="hold" grpId="1" nodeType="afterEffect">
                                  <p:stCondLst>
                                    <p:cond delay="0"/>
                                  </p:stCondLst>
                                  <p:childTnLst>
                                    <p:animMotion origin="layout" path="M 0.00221 -0.00718 L -0.03789 -0.12569 " pathEditMode="relative" rAng="0" ptsTypes="AA">
                                      <p:cBhvr>
                                        <p:cTn id="155" dur="2000" fill="hold"/>
                                        <p:tgtEl>
                                          <p:spTgt spid="41"/>
                                        </p:tgtEl>
                                        <p:attrNameLst>
                                          <p:attrName>ppt_x</p:attrName>
                                          <p:attrName>ppt_y</p:attrName>
                                        </p:attrNameLst>
                                      </p:cBhvr>
                                      <p:rCtr x="-2005" y="-5926"/>
                                    </p:animMotion>
                                  </p:childTnLst>
                                </p:cTn>
                              </p:par>
                            </p:childTnLst>
                          </p:cTn>
                        </p:par>
                        <p:par>
                          <p:cTn id="156" fill="hold">
                            <p:stCondLst>
                              <p:cond delay="2000"/>
                            </p:stCondLst>
                            <p:childTnLst>
                              <p:par>
                                <p:cTn id="157" presetID="1" presetClass="exit" presetSubtype="0" fill="hold" grpId="2" nodeType="afterEffect">
                                  <p:stCondLst>
                                    <p:cond delay="0"/>
                                  </p:stCondLst>
                                  <p:childTnLst>
                                    <p:set>
                                      <p:cBhvr>
                                        <p:cTn id="158" dur="1" fill="hold">
                                          <p:stCondLst>
                                            <p:cond delay="0"/>
                                          </p:stCondLst>
                                        </p:cTn>
                                        <p:tgtEl>
                                          <p:spTgt spid="41"/>
                                        </p:tgtEl>
                                        <p:attrNameLst>
                                          <p:attrName>style.visibility</p:attrName>
                                        </p:attrNameLst>
                                      </p:cBhvr>
                                      <p:to>
                                        <p:strVal val="hidden"/>
                                      </p:to>
                                    </p:set>
                                  </p:childTnLst>
                                </p:cTn>
                              </p:par>
                            </p:childTnLst>
                          </p:cTn>
                        </p:par>
                        <p:par>
                          <p:cTn id="159" fill="hold">
                            <p:stCondLst>
                              <p:cond delay="2000"/>
                            </p:stCondLst>
                            <p:childTnLst>
                              <p:par>
                                <p:cTn id="160" presetID="26" presetClass="emph" presetSubtype="0" fill="hold" nodeType="afterEffect">
                                  <p:stCondLst>
                                    <p:cond delay="0"/>
                                  </p:stCondLst>
                                  <p:childTnLst>
                                    <p:animEffect transition="out" filter="fade">
                                      <p:cBhvr>
                                        <p:cTn id="161" dur="500" tmFilter="0, 0; .2, .5; .8, .5; 1, 0"/>
                                        <p:tgtEl>
                                          <p:spTgt spid="42"/>
                                        </p:tgtEl>
                                      </p:cBhvr>
                                    </p:animEffect>
                                    <p:animScale>
                                      <p:cBhvr>
                                        <p:cTn id="162" dur="250" autoRev="1" fill="hold"/>
                                        <p:tgtEl>
                                          <p:spTgt spid="42"/>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56" presetClass="path" presetSubtype="0" accel="50000" decel="50000" fill="hold" grpId="0" nodeType="clickEffect">
                                  <p:stCondLst>
                                    <p:cond delay="0"/>
                                  </p:stCondLst>
                                  <p:childTnLst>
                                    <p:animMotion origin="layout" path="M -1.45833E-6 -4.44444E-6 L 0.28932 -0.4 " pathEditMode="relative" rAng="0" ptsTypes="AA">
                                      <p:cBhvr>
                                        <p:cTn id="166" dur="2000" fill="hold"/>
                                        <p:tgtEl>
                                          <p:spTgt spid="64"/>
                                        </p:tgtEl>
                                        <p:attrNameLst>
                                          <p:attrName>ppt_x</p:attrName>
                                          <p:attrName>ppt_y</p:attrName>
                                        </p:attrNameLst>
                                      </p:cBhvr>
                                      <p:rCtr x="14466" y="-20000"/>
                                    </p:animMotion>
                                  </p:childTnLst>
                                </p:cTn>
                              </p:par>
                              <p:par>
                                <p:cTn id="167" presetID="56" presetClass="path" presetSubtype="0" accel="50000" decel="50000" fill="hold" grpId="0" nodeType="withEffect">
                                  <p:stCondLst>
                                    <p:cond delay="0"/>
                                  </p:stCondLst>
                                  <p:childTnLst>
                                    <p:animMotion origin="layout" path="M 2.70833E-6 1.85185E-6 L 0.27031 -0.01227 " pathEditMode="relative" rAng="0" ptsTypes="AA">
                                      <p:cBhvr>
                                        <p:cTn id="168" dur="2000" fill="hold"/>
                                        <p:tgtEl>
                                          <p:spTgt spid="60"/>
                                        </p:tgtEl>
                                        <p:attrNameLst>
                                          <p:attrName>ppt_x</p:attrName>
                                          <p:attrName>ppt_y</p:attrName>
                                        </p:attrNameLst>
                                      </p:cBhvr>
                                      <p:rCtr x="13516" y="-625"/>
                                    </p:animMotion>
                                  </p:childTnLst>
                                </p:cTn>
                              </p:par>
                              <p:par>
                                <p:cTn id="169" presetID="56" presetClass="path" presetSubtype="0" accel="50000" decel="50000" fill="hold" grpId="0" nodeType="withEffect">
                                  <p:stCondLst>
                                    <p:cond delay="0"/>
                                  </p:stCondLst>
                                  <p:childTnLst>
                                    <p:animMotion origin="layout" path="M 1.66667E-6 -3.7037E-7 L -0.03347 -0.36921 " pathEditMode="relative" rAng="0" ptsTypes="AA">
                                      <p:cBhvr>
                                        <p:cTn id="170" dur="2000" fill="hold"/>
                                        <p:tgtEl>
                                          <p:spTgt spid="63"/>
                                        </p:tgtEl>
                                        <p:attrNameLst>
                                          <p:attrName>ppt_x</p:attrName>
                                          <p:attrName>ppt_y</p:attrName>
                                        </p:attrNameLst>
                                      </p:cBhvr>
                                      <p:rCtr x="-1680" y="-18472"/>
                                    </p:animMotion>
                                  </p:childTnLst>
                                </p:cTn>
                              </p:par>
                              <p:par>
                                <p:cTn id="171" presetID="56" presetClass="path" presetSubtype="0" accel="50000" decel="50000" fill="hold" grpId="0" nodeType="withEffect">
                                  <p:stCondLst>
                                    <p:cond delay="0"/>
                                  </p:stCondLst>
                                  <p:childTnLst>
                                    <p:animMotion origin="layout" path="M 2.08333E-7 1.11111E-6 L -0.30547 -0.41181 " pathEditMode="relative" rAng="0" ptsTypes="AA">
                                      <p:cBhvr>
                                        <p:cTn id="172" dur="2000" fill="hold"/>
                                        <p:tgtEl>
                                          <p:spTgt spid="62"/>
                                        </p:tgtEl>
                                        <p:attrNameLst>
                                          <p:attrName>ppt_x</p:attrName>
                                          <p:attrName>ppt_y</p:attrName>
                                        </p:attrNameLst>
                                      </p:cBhvr>
                                      <p:rCtr x="-15273" y="-20602"/>
                                    </p:animMotion>
                                  </p:childTnLst>
                                </p:cTn>
                              </p:par>
                              <p:par>
                                <p:cTn id="173" presetID="56" presetClass="path" presetSubtype="0" accel="50000" decel="50000" fill="hold" grpId="0" nodeType="withEffect">
                                  <p:stCondLst>
                                    <p:cond delay="0"/>
                                  </p:stCondLst>
                                  <p:childTnLst>
                                    <p:animMotion origin="layout" path="M 2.29167E-6 -2.22222E-6 L -0.31393 0.00579 " pathEditMode="relative" rAng="0" ptsTypes="AA">
                                      <p:cBhvr>
                                        <p:cTn id="174" dur="2000" fill="hold"/>
                                        <p:tgtEl>
                                          <p:spTgt spid="61"/>
                                        </p:tgtEl>
                                        <p:attrNameLst>
                                          <p:attrName>ppt_x</p:attrName>
                                          <p:attrName>ppt_y</p:attrName>
                                        </p:attrNameLst>
                                      </p:cBhvr>
                                      <p:rCtr x="-15703" y="278"/>
                                    </p:animMotion>
                                  </p:childTnLst>
                                </p:cTn>
                              </p:par>
                            </p:childTnLst>
                          </p:cTn>
                        </p:par>
                        <p:par>
                          <p:cTn id="175" fill="hold">
                            <p:stCondLst>
                              <p:cond delay="2000"/>
                            </p:stCondLst>
                            <p:childTnLst>
                              <p:par>
                                <p:cTn id="176" presetID="26" presetClass="emph" presetSubtype="0" fill="hold" nodeType="afterEffect">
                                  <p:stCondLst>
                                    <p:cond delay="0"/>
                                  </p:stCondLst>
                                  <p:childTnLst>
                                    <p:animEffect transition="out" filter="fade">
                                      <p:cBhvr>
                                        <p:cTn id="177" dur="500" tmFilter="0, 0; .2, .5; .8, .5; 1, 0"/>
                                        <p:tgtEl>
                                          <p:spTgt spid="43"/>
                                        </p:tgtEl>
                                      </p:cBhvr>
                                    </p:animEffect>
                                    <p:animScale>
                                      <p:cBhvr>
                                        <p:cTn id="178" dur="250" autoRev="1" fill="hold"/>
                                        <p:tgtEl>
                                          <p:spTgt spid="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3" grpId="1" animBg="1"/>
      <p:bldP spid="63" grpId="2" animBg="1"/>
      <p:bldP spid="64" grpId="0" animBg="1"/>
      <p:bldP spid="64" grpId="1" animBg="1"/>
      <p:bldP spid="64" grpId="2" animBg="1"/>
      <p:bldP spid="64" grpId="3" animBg="1"/>
      <p:bldP spid="60" grpId="0" animBg="1"/>
      <p:bldP spid="9" grpId="0" animBg="1"/>
      <p:bldP spid="9" grpId="1" animBg="1"/>
      <p:bldP spid="9" grpId="2" animBg="1"/>
      <p:bldP spid="10" grpId="0" animBg="1"/>
      <p:bldP spid="10" grpId="1" animBg="1"/>
      <p:bldP spid="10" grpId="2" animBg="1"/>
      <p:bldP spid="19" grpId="0" animBg="1"/>
      <p:bldP spid="19" grpId="1" animBg="1"/>
      <p:bldP spid="19" grpId="2" animBg="1"/>
      <p:bldP spid="20" grpId="0" animBg="1"/>
      <p:bldP spid="20" grpId="1" animBg="1"/>
      <p:bldP spid="20" grpId="2" animBg="1"/>
      <p:bldP spid="26" grpId="0" animBg="1"/>
      <p:bldP spid="26" grpId="1" animBg="1"/>
      <p:bldP spid="26" grpId="2" animBg="1"/>
      <p:bldP spid="27" grpId="0" animBg="1"/>
      <p:bldP spid="27" grpId="1" animBg="1"/>
      <p:bldP spid="27" grpId="2" animBg="1"/>
      <p:bldP spid="33" grpId="0" animBg="1"/>
      <p:bldP spid="33" grpId="1" animBg="1"/>
      <p:bldP spid="33" grpId="2" animBg="1"/>
      <p:bldP spid="34" grpId="0" animBg="1"/>
      <p:bldP spid="34" grpId="1" animBg="1"/>
      <p:bldP spid="34" grpId="2" animBg="1"/>
      <p:bldP spid="40" grpId="0" animBg="1"/>
      <p:bldP spid="40" grpId="1" animBg="1"/>
      <p:bldP spid="40" grpId="2" animBg="1"/>
      <p:bldP spid="41" grpId="0" animBg="1"/>
      <p:bldP spid="41" grpId="1" animBg="1"/>
      <p:bldP spid="41" grpId="2"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5218" y="4019825"/>
            <a:ext cx="9369286" cy="2554545"/>
          </a:xfrm>
          <a:prstGeom prst="rect">
            <a:avLst/>
          </a:prstGeom>
        </p:spPr>
        <p:txBody>
          <a:bodyPr wrap="square">
            <a:spAutoFit/>
          </a:bodyPr>
          <a:lstStyle/>
          <a:p>
            <a:r>
              <a:rPr lang="en-US" sz="4000" dirty="0" smtClean="0">
                <a:solidFill>
                  <a:srgbClr val="FF0000"/>
                </a:solidFill>
              </a:rPr>
              <a:t>MD. </a:t>
            </a:r>
            <a:r>
              <a:rPr lang="en-US" sz="4000" dirty="0" err="1" smtClean="0">
                <a:solidFill>
                  <a:srgbClr val="FF0000"/>
                </a:solidFill>
              </a:rPr>
              <a:t>Atiqul</a:t>
            </a:r>
            <a:r>
              <a:rPr lang="en-US" sz="4000" dirty="0" smtClean="0">
                <a:solidFill>
                  <a:srgbClr val="FF0000"/>
                </a:solidFill>
              </a:rPr>
              <a:t> Islam </a:t>
            </a:r>
            <a:br>
              <a:rPr lang="en-US" sz="4000" dirty="0" smtClean="0">
                <a:solidFill>
                  <a:srgbClr val="FF0000"/>
                </a:solidFill>
              </a:rPr>
            </a:br>
            <a:r>
              <a:rPr lang="en-US" sz="4000" dirty="0" smtClean="0">
                <a:solidFill>
                  <a:srgbClr val="FF0000"/>
                </a:solidFill>
              </a:rPr>
              <a:t>Lecturer</a:t>
            </a:r>
            <a:br>
              <a:rPr lang="en-US" sz="4000" dirty="0" smtClean="0">
                <a:solidFill>
                  <a:srgbClr val="FF0000"/>
                </a:solidFill>
              </a:rPr>
            </a:br>
            <a:r>
              <a:rPr lang="en-US" sz="4000" dirty="0" err="1" smtClean="0">
                <a:solidFill>
                  <a:srgbClr val="FF0000"/>
                </a:solidFill>
              </a:rPr>
              <a:t>Suchipara</a:t>
            </a:r>
            <a:r>
              <a:rPr lang="en-US" sz="4000" dirty="0" smtClean="0">
                <a:solidFill>
                  <a:srgbClr val="FF0000"/>
                </a:solidFill>
              </a:rPr>
              <a:t> Degree Collage .</a:t>
            </a:r>
            <a:br>
              <a:rPr lang="en-US" sz="4000" dirty="0" smtClean="0">
                <a:solidFill>
                  <a:srgbClr val="FF0000"/>
                </a:solidFill>
              </a:rPr>
            </a:br>
            <a:r>
              <a:rPr lang="en-US" sz="4000" dirty="0" smtClean="0">
                <a:solidFill>
                  <a:srgbClr val="FF0000"/>
                </a:solidFill>
              </a:rPr>
              <a:t>atiqul690@gmail.com</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1815" y="321877"/>
            <a:ext cx="3439236" cy="34392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127" y="664228"/>
            <a:ext cx="12009474" cy="6120522"/>
          </a:xfrm>
          <a:prstGeom prst="rect">
            <a:avLst/>
          </a:prstGeom>
        </p:spPr>
        <p:txBody>
          <a:bodyPr wrap="square">
            <a:spAutoFit/>
          </a:bodyPr>
          <a:lstStyle/>
          <a:p>
            <a:pPr algn="just">
              <a:lnSpc>
                <a:spcPct val="109000"/>
              </a:lnSpc>
            </a:pPr>
            <a:r>
              <a:rPr lang="as-IN" sz="3000" dirty="0">
                <a:solidFill>
                  <a:srgbClr val="002060"/>
                </a:solidFill>
                <a:latin typeface="NikoshBAN" panose="02000000000000000000" pitchFamily="2" charset="0"/>
                <a:ea typeface="NikoshBAN" panose="02000000000000000000" pitchFamily="2" charset="0"/>
                <a:cs typeface="NikoshBAN" panose="02000000000000000000" pitchFamily="2" charset="0"/>
              </a:rPr>
              <a:t>ডিস্ট্রিবিউটেড ডেটাবেজ হলো কেন্দ্রীয়ভাবে নিয়ন্ত্রণকারী সার্ভারের সাথে নেটওয়ার্কের মাধ্যমে সম্পর্কযুক্ত একাধিক ডেটাবেজ সিস্টেম। এই পদ্ধতিতে একটি সেন্ট্রাল সার্ভার (কেন্দ্রীয় সার্ভার) এবং এর অধীনে এক বা একাধিক সাব-সার্ভার (উপ-সার্ভার) বা ওয়ার্কস্টেশন থাকতে পারে। সেন্ট্রাল সার্ভারসহ প্রত্যেকটি সাব-সার্ভারে/ওয়ার্কস্টেশনে ডেটাবেজ থাকে। সাধারণত ডেটাবেজ ওয়ার্কস্টেশনগুলো ভিন্ন ভিন্ন দূরবর্তী স্থানে হয়ে থাকে। এই পদ্ধতিতে প্রত্যেকটি ওয়ার্কস্টেশনে স্বতন্ত্রভাবে ডেটাবেজ সংশোধন, সম্পাদন প্রভৃতি কাজ করা হয় এবং সেন্ট্রাল-সার্ভারে রক্ষিত কেন্দ্রীয় ডেটাবেজ ওয়ার্কস্টেশনগুলোর ডেটাবেজের সর্বশেষ অবস্থা অনুযায়ী পরিবর্তিত বা আপডেট হয়।  সার্ভারের কেন্দ্রীয় ডেটাবেজ সাব-সার্ভারগুলোর ডেটাবেজের ডেটা পাঠ, ডেটা বর্ণনার ভাষা ইত্যাদি পরিবর্তন বা পরিমার্জন করতে পারে। এভাবে ডিস্ট্রিবিউটেড ডেটাবেজ পদ্ধতিতে সার্ভারের কেন্দ্রীয় ডেটাবেজের মাধ্যমে ওয়ার্কস্টেশনগুলোর ডেটাবেজ থেকে সর্বশেষ তথ্য সংগ্রহ ও ওয়ার্কস্টেশনগুলোর ডেটাবেজ পরিচালনা ও নিয়ন্ত্রণের কাজ করে থাকে। ডিস্ট্রিবিউটেড ডেটাবেজ ব্যবস্থাপনার জন্য ক্লায়েন্ট সার্ভার পদ্ধতিকেই প্রাধান্য দেওয়া হয়ে থাকে। কারণ ওয়ার্কস্টেশনগুলোতে আবার এক বা একাধিক ক্লায়েন্ট থাকতে পারে। </a:t>
            </a:r>
          </a:p>
        </p:txBody>
      </p:sp>
      <p:sp>
        <p:nvSpPr>
          <p:cNvPr id="4" name="AutoShape 8"/>
          <p:cNvSpPr>
            <a:spLocks noChangeArrowheads="1"/>
          </p:cNvSpPr>
          <p:nvPr/>
        </p:nvSpPr>
        <p:spPr bwMode="auto">
          <a:xfrm>
            <a:off x="162762" y="43084"/>
            <a:ext cx="5906733" cy="621144"/>
          </a:xfrm>
          <a:prstGeom prst="chevron">
            <a:avLst>
              <a:gd name="adj" fmla="val 39600"/>
            </a:avLst>
          </a:prstGeom>
          <a:solidFill>
            <a:schemeClr val="bg1"/>
          </a:solidFill>
          <a:ln w="28575">
            <a:solidFill>
              <a:srgbClr val="00B050"/>
            </a:solidFill>
            <a:miter lim="800000"/>
            <a:headEnd/>
            <a:tailEnd/>
          </a:ln>
        </p:spPr>
        <p:txBody>
          <a:bodyPr wrap="none" lIns="91418" tIns="45710" rIns="91418" bIns="45710" anchor="ctr"/>
          <a:lstStyle/>
          <a:p>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ডিস্ট্রিবিউটেড</a:t>
            </a:r>
            <a:r>
              <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ডেটাবেজ</a:t>
            </a:r>
            <a:endPar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11896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10982302" y="4440439"/>
            <a:ext cx="327615" cy="2526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7675" y="4245865"/>
            <a:ext cx="1383094" cy="1383094"/>
          </a:xfrm>
          <a:prstGeom prst="rect">
            <a:avLst/>
          </a:prstGeom>
        </p:spPr>
      </p:pic>
      <p:cxnSp>
        <p:nvCxnSpPr>
          <p:cNvPr id="52" name="Straight Connector 51"/>
          <p:cNvCxnSpPr/>
          <p:nvPr/>
        </p:nvCxnSpPr>
        <p:spPr>
          <a:xfrm>
            <a:off x="7693036" y="3060812"/>
            <a:ext cx="3300340" cy="1333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510895" y="4356174"/>
            <a:ext cx="295744" cy="259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5607" y="5427083"/>
            <a:ext cx="786926" cy="78692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0626" y="5576812"/>
            <a:ext cx="1045890" cy="1031262"/>
          </a:xfrm>
          <a:prstGeom prst="rect">
            <a:avLst/>
          </a:prstGeom>
        </p:spPr>
      </p:pic>
      <p:cxnSp>
        <p:nvCxnSpPr>
          <p:cNvPr id="6" name="Straight Connector 5"/>
          <p:cNvCxnSpPr/>
          <p:nvPr/>
        </p:nvCxnSpPr>
        <p:spPr>
          <a:xfrm flipH="1">
            <a:off x="3697329" y="5333796"/>
            <a:ext cx="800563" cy="460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4451461" y="5328607"/>
            <a:ext cx="581432" cy="735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92123" y="5757999"/>
            <a:ext cx="210410" cy="1398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25507" y="6092443"/>
            <a:ext cx="241726" cy="163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191" y="4141571"/>
            <a:ext cx="1383094" cy="1383094"/>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905" y="5479230"/>
            <a:ext cx="786926" cy="786926"/>
          </a:xfrm>
          <a:prstGeom prst="rect">
            <a:avLst/>
          </a:prstGeom>
        </p:spPr>
      </p:pic>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9924" y="5628959"/>
            <a:ext cx="1045890" cy="1031262"/>
          </a:xfrm>
          <a:prstGeom prst="rect">
            <a:avLst/>
          </a:prstGeom>
        </p:spPr>
      </p:pic>
      <p:cxnSp>
        <p:nvCxnSpPr>
          <p:cNvPr id="58" name="Straight Connector 57"/>
          <p:cNvCxnSpPr/>
          <p:nvPr/>
        </p:nvCxnSpPr>
        <p:spPr>
          <a:xfrm flipH="1">
            <a:off x="6876627" y="5385943"/>
            <a:ext cx="800563" cy="460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30759" y="5380754"/>
            <a:ext cx="581432" cy="735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6771421" y="5810146"/>
            <a:ext cx="210410" cy="1398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004805" y="6144590"/>
            <a:ext cx="241726" cy="163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489" y="4193718"/>
            <a:ext cx="1383094" cy="1383094"/>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1091" y="5531377"/>
            <a:ext cx="786926" cy="786926"/>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6110" y="5681106"/>
            <a:ext cx="1045890" cy="1031262"/>
          </a:xfrm>
          <a:prstGeom prst="rect">
            <a:avLst/>
          </a:prstGeom>
        </p:spPr>
      </p:pic>
      <p:cxnSp>
        <p:nvCxnSpPr>
          <p:cNvPr id="70" name="Straight Connector 69"/>
          <p:cNvCxnSpPr/>
          <p:nvPr/>
        </p:nvCxnSpPr>
        <p:spPr>
          <a:xfrm flipH="1">
            <a:off x="10192813" y="5438090"/>
            <a:ext cx="800563" cy="460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10946945" y="5432901"/>
            <a:ext cx="581432" cy="735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10087607" y="5862293"/>
            <a:ext cx="210410" cy="1398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320991" y="6196737"/>
            <a:ext cx="241726" cy="163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5" idx="7"/>
          </p:cNvCxnSpPr>
          <p:nvPr/>
        </p:nvCxnSpPr>
        <p:spPr>
          <a:xfrm flipV="1">
            <a:off x="4763328" y="3060812"/>
            <a:ext cx="2929708" cy="133340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489" y="1861262"/>
            <a:ext cx="1383094" cy="1383094"/>
          </a:xfrm>
          <a:prstGeom prst="rect">
            <a:avLst/>
          </a:prstGeom>
        </p:spPr>
      </p:pic>
      <p:sp>
        <p:nvSpPr>
          <p:cNvPr id="29" name="AutoShape 8"/>
          <p:cNvSpPr>
            <a:spLocks noChangeArrowheads="1"/>
          </p:cNvSpPr>
          <p:nvPr/>
        </p:nvSpPr>
        <p:spPr bwMode="auto">
          <a:xfrm>
            <a:off x="188938" y="164701"/>
            <a:ext cx="6397391"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atin typeface="NikoshBAN" panose="02000000000000000000" pitchFamily="2" charset="0"/>
                <a:ea typeface="NikoshBAN" panose="02000000000000000000" pitchFamily="2" charset="0"/>
                <a:cs typeface="NikoshBAN" panose="02000000000000000000" pitchFamily="2" charset="0"/>
              </a:rPr>
              <a:t>ডিস্ট্রিবিউটেড</a:t>
            </a:r>
            <a:r>
              <a:rPr lang="en-US" sz="4000" b="1" dirty="0">
                <a:latin typeface="NikoshBAN" panose="02000000000000000000" pitchFamily="2" charset="0"/>
                <a:ea typeface="NikoshBAN" panose="02000000000000000000" pitchFamily="2" charset="0"/>
                <a:cs typeface="NikoshBAN" panose="02000000000000000000" pitchFamily="2" charset="0"/>
              </a:rPr>
              <a:t> </a:t>
            </a:r>
            <a:r>
              <a:rPr lang="en-US" sz="4000" b="1" dirty="0" err="1">
                <a:latin typeface="NikoshBAN" panose="02000000000000000000" pitchFamily="2" charset="0"/>
                <a:ea typeface="NikoshBAN" panose="02000000000000000000" pitchFamily="2" charset="0"/>
                <a:cs typeface="NikoshBAN" panose="02000000000000000000" pitchFamily="2" charset="0"/>
              </a:rPr>
              <a:t>ডেটাবেজ</a:t>
            </a:r>
            <a:endParaRPr lang="en-US" sz="4000" b="1" dirty="0">
              <a:latin typeface="NikoshBAN" panose="02000000000000000000" pitchFamily="2" charset="0"/>
              <a:ea typeface="NikoshBAN" panose="02000000000000000000" pitchFamily="2" charset="0"/>
              <a:cs typeface="NikoshBAN" panose="02000000000000000000" pitchFamily="2" charset="0"/>
            </a:endParaRPr>
          </a:p>
        </p:txBody>
      </p:sp>
      <p:sp>
        <p:nvSpPr>
          <p:cNvPr id="32" name="Rectangle 31"/>
          <p:cNvSpPr/>
          <p:nvPr/>
        </p:nvSpPr>
        <p:spPr>
          <a:xfrm>
            <a:off x="102604" y="893146"/>
            <a:ext cx="6250029" cy="4989507"/>
          </a:xfrm>
          <a:prstGeom prst="rect">
            <a:avLst/>
          </a:prstGeom>
        </p:spPr>
        <p:txBody>
          <a:bodyPr wrap="square">
            <a:spAutoFit/>
          </a:bodyPr>
          <a:lstStyle/>
          <a:p>
            <a:pPr algn="just">
              <a:lnSpc>
                <a:spcPct val="114000"/>
              </a:lnSpc>
            </a:pPr>
            <a:r>
              <a:rPr lang="as-IN" sz="2800"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এখানে মজার ব্যাপার হচ্ছে, সেন্ট্রাল সার্ভারের সাথে ওয়ার্কস্টেশনের নেটওয়ার্ক কানেকশন না থাকলেও ওয়ার্কস্টেশন এর ক্লায়েন্টরা কোনো রকম অসুবিধা ছাড়াই কাজ করতে পারে। কারণ সাব-সার্ভার বা ওয়ার্কস্টেশন আলাদা আলাদা এক একটি ক্লায়েন্ট সার্ভার ডেটাবেজ সিস্টেম এবং ওয়ার্কস্টেশনের ক্লায়েন্টরা শুধুমাত্র ওয়ার্কস্টেশনের ডেটাবেজে লগ ইন করে। যখনই সেন্ট্রাল-সার্ভারের সাথে সাব-সার্ভারের নেটওয়ার্ক কানেকশন পায় তখনই সাব-সার্ভারের সর্বশেষ অবস্থা অনুযায়ী সেন্ট্রাল-সার্ভার আপডেট হয়।</a:t>
            </a:r>
            <a:endParaRPr lang="as-IN" sz="2800" dirty="0">
              <a:solidFill>
                <a:srgbClr val="002060"/>
              </a:solidFill>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50726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64" presetClass="path" presetSubtype="0" repeatCount="indefinite" accel="50000" decel="50000" fill="hold" grpId="1" nodeType="afterEffect">
                                  <p:stCondLst>
                                    <p:cond delay="0"/>
                                  </p:stCondLst>
                                  <p:childTnLst>
                                    <p:animMotion origin="layout" path="M -3.54167E-6 -7.40741E-7 L -0.03515 -0.12315 " pathEditMode="relative" rAng="0" ptsTypes="AA">
                                      <p:cBhvr>
                                        <p:cTn id="11" dur="2000" fill="hold"/>
                                        <p:tgtEl>
                                          <p:spTgt spid="10"/>
                                        </p:tgtEl>
                                        <p:attrNameLst>
                                          <p:attrName>ppt_x</p:attrName>
                                          <p:attrName>ppt_y</p:attrName>
                                        </p:attrNameLst>
                                      </p:cBhvr>
                                      <p:rCtr x="-1758" y="-6157"/>
                                    </p:animMotion>
                                  </p:childTnLst>
                                </p:cTn>
                              </p:par>
                            </p:childTnLst>
                          </p:cTn>
                        </p:par>
                        <p:par>
                          <p:cTn id="12" fill="hold">
                            <p:stCondLst>
                              <p:cond delay="2000"/>
                            </p:stCondLst>
                            <p:childTnLst>
                              <p:par>
                                <p:cTn id="13" presetID="64" presetClass="path" presetSubtype="0" repeatCount="indefinite" accel="50000" decel="50000" fill="hold" grpId="0" nodeType="afterEffect">
                                  <p:stCondLst>
                                    <p:cond delay="0"/>
                                  </p:stCondLst>
                                  <p:childTnLst>
                                    <p:animMotion origin="layout" path="M 4.16667E-7 7.40741E-7 L 0.06575 -0.07292 " pathEditMode="relative" rAng="0" ptsTypes="AA">
                                      <p:cBhvr>
                                        <p:cTn id="14" dur="2000" fill="hold"/>
                                        <p:tgtEl>
                                          <p:spTgt spid="9"/>
                                        </p:tgtEl>
                                        <p:attrNameLst>
                                          <p:attrName>ppt_x</p:attrName>
                                          <p:attrName>ppt_y</p:attrName>
                                        </p:attrNameLst>
                                      </p:cBhvr>
                                      <p:rCtr x="3281" y="-3657"/>
                                    </p:animMotion>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par>
                          <p:cTn id="19" fill="hold">
                            <p:stCondLst>
                              <p:cond delay="4000"/>
                            </p:stCondLst>
                            <p:childTnLst>
                              <p:par>
                                <p:cTn id="20" presetID="64" presetClass="path" presetSubtype="0" repeatCount="indefinite" accel="50000" decel="50000" fill="hold" grpId="1" nodeType="afterEffect">
                                  <p:stCondLst>
                                    <p:cond delay="0"/>
                                  </p:stCondLst>
                                  <p:childTnLst>
                                    <p:animMotion origin="layout" path="M -8.33333E-7 3.7037E-7 L -0.03516 -0.12315 " pathEditMode="relative" rAng="0" ptsTypes="AA">
                                      <p:cBhvr>
                                        <p:cTn id="21" dur="2000" fill="hold"/>
                                        <p:tgtEl>
                                          <p:spTgt spid="66"/>
                                        </p:tgtEl>
                                        <p:attrNameLst>
                                          <p:attrName>ppt_x</p:attrName>
                                          <p:attrName>ppt_y</p:attrName>
                                        </p:attrNameLst>
                                      </p:cBhvr>
                                      <p:rCtr x="-1758" y="-6157"/>
                                    </p:animMotion>
                                  </p:childTnLst>
                                </p:cTn>
                              </p:par>
                            </p:childTnLst>
                          </p:cTn>
                        </p:par>
                        <p:par>
                          <p:cTn id="22" fill="hold">
                            <p:stCondLst>
                              <p:cond delay="6000"/>
                            </p:stCondLst>
                            <p:childTnLst>
                              <p:par>
                                <p:cTn id="23" presetID="64" presetClass="path" presetSubtype="0" repeatCount="indefinite" accel="50000" decel="50000" fill="hold" grpId="0" nodeType="afterEffect">
                                  <p:stCondLst>
                                    <p:cond delay="0"/>
                                  </p:stCondLst>
                                  <p:childTnLst>
                                    <p:animMotion origin="layout" path="M 3.125E-6 3.33333E-6 L 0.06575 -0.07292 " pathEditMode="relative" rAng="0" ptsTypes="AA">
                                      <p:cBhvr>
                                        <p:cTn id="24" dur="2000" fill="hold"/>
                                        <p:tgtEl>
                                          <p:spTgt spid="65"/>
                                        </p:tgtEl>
                                        <p:attrNameLst>
                                          <p:attrName>ppt_x</p:attrName>
                                          <p:attrName>ppt_y</p:attrName>
                                        </p:attrNameLst>
                                      </p:cBhvr>
                                      <p:rCtr x="3281" y="-3657"/>
                                    </p:animMotion>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par>
                          <p:cTn id="29" fill="hold">
                            <p:stCondLst>
                              <p:cond delay="8000"/>
                            </p:stCondLst>
                            <p:childTnLst>
                              <p:par>
                                <p:cTn id="30" presetID="64" presetClass="path" presetSubtype="0" repeatCount="indefinite" accel="50000" decel="50000" fill="hold" grpId="1" nodeType="afterEffect">
                                  <p:stCondLst>
                                    <p:cond delay="0"/>
                                  </p:stCondLst>
                                  <p:childTnLst>
                                    <p:animMotion origin="layout" path="M 3.95833E-6 1.48148E-6 L -0.03516 -0.12315 " pathEditMode="relative" rAng="0" ptsTypes="AA">
                                      <p:cBhvr>
                                        <p:cTn id="31" dur="2000" fill="hold"/>
                                        <p:tgtEl>
                                          <p:spTgt spid="73"/>
                                        </p:tgtEl>
                                        <p:attrNameLst>
                                          <p:attrName>ppt_x</p:attrName>
                                          <p:attrName>ppt_y</p:attrName>
                                        </p:attrNameLst>
                                      </p:cBhvr>
                                      <p:rCtr x="-1758" y="-6157"/>
                                    </p:animMotion>
                                  </p:childTnLst>
                                </p:cTn>
                              </p:par>
                            </p:childTnLst>
                          </p:cTn>
                        </p:par>
                        <p:par>
                          <p:cTn id="32" fill="hold">
                            <p:stCondLst>
                              <p:cond delay="10000"/>
                            </p:stCondLst>
                            <p:childTnLst>
                              <p:par>
                                <p:cTn id="33" presetID="64" presetClass="path" presetSubtype="0" repeatCount="indefinite" accel="50000" decel="50000" fill="hold" grpId="0" nodeType="afterEffect">
                                  <p:stCondLst>
                                    <p:cond delay="0"/>
                                  </p:stCondLst>
                                  <p:childTnLst>
                                    <p:animMotion origin="layout" path="M -2.08333E-6 4.44444E-6 L 0.06576 -0.07292 " pathEditMode="relative" rAng="0" ptsTypes="AA">
                                      <p:cBhvr>
                                        <p:cTn id="34" dur="2000" fill="hold"/>
                                        <p:tgtEl>
                                          <p:spTgt spid="72"/>
                                        </p:tgtEl>
                                        <p:attrNameLst>
                                          <p:attrName>ppt_x</p:attrName>
                                          <p:attrName>ppt_y</p:attrName>
                                        </p:attrNameLst>
                                      </p:cBhvr>
                                      <p:rCtr x="3281" y="-3657"/>
                                    </p:animMotion>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strips(upRight)">
                                      <p:cBhvr>
                                        <p:cTn id="39" dur="500"/>
                                        <p:tgtEl>
                                          <p:spTgt spid="48"/>
                                        </p:tgtEl>
                                      </p:cBhvr>
                                    </p:animEffect>
                                  </p:childTnLst>
                                </p:cTn>
                              </p:par>
                            </p:childTnLst>
                          </p:cTn>
                        </p:par>
                        <p:par>
                          <p:cTn id="40" fill="hold">
                            <p:stCondLst>
                              <p:cond delay="500"/>
                            </p:stCondLst>
                            <p:childTnLst>
                              <p:par>
                                <p:cTn id="41" presetID="1" presetClass="entr" presetSubtype="0" fill="hold" grpId="1" nodeType="after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par>
                          <p:cTn id="43" fill="hold">
                            <p:stCondLst>
                              <p:cond delay="500"/>
                            </p:stCondLst>
                            <p:childTnLst>
                              <p:par>
                                <p:cTn id="44" presetID="64" presetClass="path" presetSubtype="0" accel="50000" decel="50000" fill="hold" grpId="0" nodeType="afterEffect">
                                  <p:stCondLst>
                                    <p:cond delay="0"/>
                                  </p:stCondLst>
                                  <p:childTnLst>
                                    <p:animMotion origin="layout" path="M 4.16667E-6 4.07407E-6 L 0.24895 -0.20764 " pathEditMode="relative" rAng="0" ptsTypes="AA">
                                      <p:cBhvr>
                                        <p:cTn id="45" dur="2000" fill="hold"/>
                                        <p:tgtEl>
                                          <p:spTgt spid="45"/>
                                        </p:tgtEl>
                                        <p:attrNameLst>
                                          <p:attrName>ppt_x</p:attrName>
                                          <p:attrName>ppt_y</p:attrName>
                                        </p:attrNameLst>
                                      </p:cBhvr>
                                      <p:rCtr x="12448" y="-10394"/>
                                    </p:animMotion>
                                  </p:childTnLst>
                                </p:cTn>
                              </p:par>
                            </p:childTnLst>
                          </p:cTn>
                        </p:par>
                        <p:par>
                          <p:cTn id="46" fill="hold">
                            <p:stCondLst>
                              <p:cond delay="2500"/>
                            </p:stCondLst>
                            <p:childTnLst>
                              <p:par>
                                <p:cTn id="47" presetID="26" presetClass="emph" presetSubtype="0" fill="hold" nodeType="afterEffect">
                                  <p:stCondLst>
                                    <p:cond delay="0"/>
                                  </p:stCondLst>
                                  <p:childTnLst>
                                    <p:animEffect transition="out" filter="fade">
                                      <p:cBhvr>
                                        <p:cTn id="48" dur="500" tmFilter="0, 0; .2, .5; .8, .5; 1, 0"/>
                                        <p:tgtEl>
                                          <p:spTgt spid="75"/>
                                        </p:tgtEl>
                                      </p:cBhvr>
                                    </p:animEffect>
                                    <p:animScale>
                                      <p:cBhvr>
                                        <p:cTn id="49" dur="250" autoRev="1" fill="hold"/>
                                        <p:tgtEl>
                                          <p:spTgt spid="75"/>
                                        </p:tgtEl>
                                      </p:cBhvr>
                                      <p:by x="105000" y="105000"/>
                                    </p:animScale>
                                  </p:childTnLst>
                                </p:cTn>
                              </p:par>
                            </p:childTnLst>
                          </p:cTn>
                        </p:par>
                        <p:par>
                          <p:cTn id="50" fill="hold">
                            <p:stCondLst>
                              <p:cond delay="3000"/>
                            </p:stCondLst>
                            <p:childTnLst>
                              <p:par>
                                <p:cTn id="51" presetID="1" presetClass="exit" presetSubtype="0" fill="hold" grpId="2" nodeType="afterEffect">
                                  <p:stCondLst>
                                    <p:cond delay="0"/>
                                  </p:stCondLst>
                                  <p:childTnLst>
                                    <p:set>
                                      <p:cBhvr>
                                        <p:cTn id="52" dur="1" fill="hold">
                                          <p:stCondLst>
                                            <p:cond delay="0"/>
                                          </p:stCondLst>
                                        </p:cTn>
                                        <p:tgtEl>
                                          <p:spTgt spid="4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8" presetClass="entr" presetSubtype="9" fill="hold"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strips(upLeft)">
                                      <p:cBhvr>
                                        <p:cTn id="57" dur="500"/>
                                        <p:tgtEl>
                                          <p:spTgt spid="52"/>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par>
                          <p:cTn id="61" fill="hold">
                            <p:stCondLst>
                              <p:cond delay="500"/>
                            </p:stCondLst>
                            <p:childTnLst>
                              <p:par>
                                <p:cTn id="62" presetID="64" presetClass="path" presetSubtype="0" accel="50000" decel="50000" fill="hold" grpId="1" nodeType="afterEffect">
                                  <p:stCondLst>
                                    <p:cond delay="0"/>
                                  </p:stCondLst>
                                  <p:childTnLst>
                                    <p:animMotion origin="layout" path="M 2.70833E-6 -1.48148E-6 L -0.28164 -0.21944 " pathEditMode="relative" rAng="0" ptsTypes="AA">
                                      <p:cBhvr>
                                        <p:cTn id="63" dur="2000" fill="hold"/>
                                        <p:tgtEl>
                                          <p:spTgt spid="49"/>
                                        </p:tgtEl>
                                        <p:attrNameLst>
                                          <p:attrName>ppt_x</p:attrName>
                                          <p:attrName>ppt_y</p:attrName>
                                        </p:attrNameLst>
                                      </p:cBhvr>
                                      <p:rCtr x="-14089" y="-10972"/>
                                    </p:animMotion>
                                  </p:childTnLst>
                                </p:cTn>
                              </p:par>
                            </p:childTnLst>
                          </p:cTn>
                        </p:par>
                        <p:par>
                          <p:cTn id="64" fill="hold">
                            <p:stCondLst>
                              <p:cond delay="2500"/>
                            </p:stCondLst>
                            <p:childTnLst>
                              <p:par>
                                <p:cTn id="65" presetID="26" presetClass="emph" presetSubtype="0" fill="hold" nodeType="afterEffect">
                                  <p:stCondLst>
                                    <p:cond delay="0"/>
                                  </p:stCondLst>
                                  <p:childTnLst>
                                    <p:animEffect transition="out" filter="fade">
                                      <p:cBhvr>
                                        <p:cTn id="66" dur="500" tmFilter="0, 0; .2, .5; .8, .5; 1, 0"/>
                                        <p:tgtEl>
                                          <p:spTgt spid="75"/>
                                        </p:tgtEl>
                                      </p:cBhvr>
                                    </p:animEffect>
                                    <p:animScale>
                                      <p:cBhvr>
                                        <p:cTn id="67" dur="250" autoRev="1" fill="hold"/>
                                        <p:tgtEl>
                                          <p:spTgt spid="75"/>
                                        </p:tgtEl>
                                      </p:cBhvr>
                                      <p:by x="105000" y="105000"/>
                                    </p:animScale>
                                  </p:childTnLst>
                                </p:cTn>
                              </p:par>
                            </p:childTnLst>
                          </p:cTn>
                        </p:par>
                        <p:par>
                          <p:cTn id="68" fill="hold">
                            <p:stCondLst>
                              <p:cond delay="3000"/>
                            </p:stCondLst>
                            <p:childTnLst>
                              <p:par>
                                <p:cTn id="69" presetID="1" presetClass="exit" presetSubtype="0" fill="hold" grpId="2" nodeType="afterEffect">
                                  <p:stCondLst>
                                    <p:cond delay="0"/>
                                  </p:stCondLst>
                                  <p:childTnLst>
                                    <p:set>
                                      <p:cBhvr>
                                        <p:cTn id="7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P spid="45" grpId="0" animBg="1"/>
      <p:bldP spid="45" grpId="1" animBg="1"/>
      <p:bldP spid="45" grpId="2" animBg="1"/>
      <p:bldP spid="9" grpId="0" animBg="1"/>
      <p:bldP spid="10" grpId="0" animBg="1"/>
      <p:bldP spid="10" grpId="1" animBg="1"/>
      <p:bldP spid="65" grpId="0" animBg="1"/>
      <p:bldP spid="66" grpId="0" animBg="1"/>
      <p:bldP spid="66" grpId="1" animBg="1"/>
      <p:bldP spid="72" grpId="0" animBg="1"/>
      <p:bldP spid="73" grpId="0" animBg="1"/>
      <p:bldP spid="7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290" y="1286657"/>
            <a:ext cx="6123709" cy="4103252"/>
          </a:xfrm>
          <a:prstGeom prst="rect">
            <a:avLst/>
          </a:prstGeom>
        </p:spPr>
      </p:pic>
      <p:sp>
        <p:nvSpPr>
          <p:cNvPr id="7" name="AutoShape 8"/>
          <p:cNvSpPr>
            <a:spLocks noChangeArrowheads="1"/>
          </p:cNvSpPr>
          <p:nvPr/>
        </p:nvSpPr>
        <p:spPr bwMode="auto">
          <a:xfrm>
            <a:off x="137422" y="130547"/>
            <a:ext cx="6568177" cy="621144"/>
          </a:xfrm>
          <a:prstGeom prst="chevron">
            <a:avLst>
              <a:gd name="adj" fmla="val 39600"/>
            </a:avLst>
          </a:prstGeom>
          <a:solidFill>
            <a:schemeClr val="bg1"/>
          </a:solidFill>
          <a:ln w="57150">
            <a:solidFill>
              <a:srgbClr val="00B050"/>
            </a:solidFill>
            <a:miter lim="800000"/>
            <a:headEnd/>
            <a:tailEnd/>
          </a:ln>
        </p:spPr>
        <p:txBody>
          <a:bodyPr wrap="none" lIns="91418" tIns="45710" rIns="91418" bIns="45710" anchor="ctr"/>
          <a:lstStyle/>
          <a:p>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ওয়েব</a:t>
            </a:r>
            <a:r>
              <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এনাবল</a:t>
            </a:r>
            <a:r>
              <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ডেটাবেজ</a:t>
            </a:r>
            <a:endPar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endParaRPr>
          </a:p>
        </p:txBody>
      </p:sp>
      <p:sp>
        <p:nvSpPr>
          <p:cNvPr id="9" name="Rectangle 8"/>
          <p:cNvSpPr/>
          <p:nvPr/>
        </p:nvSpPr>
        <p:spPr>
          <a:xfrm>
            <a:off x="137423" y="889554"/>
            <a:ext cx="6097121" cy="6186309"/>
          </a:xfrm>
          <a:prstGeom prst="rect">
            <a:avLst/>
          </a:prstGeom>
          <a:solidFill>
            <a:schemeClr val="bg1"/>
          </a:solidFill>
        </p:spPr>
        <p:txBody>
          <a:bodyPr wrap="square">
            <a:spAutoFit/>
          </a:bodyPr>
          <a:lstStyle/>
          <a:p>
            <a:pPr algn="just"/>
            <a:r>
              <a:rPr lang="as-IN" sz="3200" dirty="0">
                <a:solidFill>
                  <a:srgbClr val="002060"/>
                </a:solidFill>
                <a:latin typeface="NikoshBAN" panose="02000000000000000000" pitchFamily="2" charset="0"/>
                <a:ea typeface="NikoshBAN" pitchFamily="2" charset="0"/>
                <a:cs typeface="NikoshBAN" panose="02000000000000000000" pitchFamily="2" charset="0"/>
              </a:rPr>
              <a:t>যে ডেটাবেজ ইন্টারনেটের সুবিধাযুক্ত যেকোনো স্থান থেকে সাধারণ ওয়েব ইন্টারফেসের মাধ্যমে যেকোনো প্লাটফরমে রিমোটলি একসেস করা যায় তাকে ওয়েব এনাবল ডেটাবেজ বলে। অন্যভাবে বলা যায়, যে ডেটাবেজে  ইন্টারনেট এবং ওয়েব ব্রাউজারের মাধ্যমে বিভিন্ন তথ্যগুলো ইন্টারঅ্যাকটিভ  উপায়ে একসেস, কুয়েরি তৈরি, অর্ডার প্রদান, রিপোর্ট ও ট্র্যাক করা যায় এবং রেকর্ডসমূহকে পরিবর্তন করা যায় </a:t>
            </a:r>
            <a:r>
              <a:rPr lang="as-IN" sz="3600" dirty="0">
                <a:solidFill>
                  <a:srgbClr val="002060"/>
                </a:solidFill>
                <a:latin typeface="NikoshBAN" panose="02000000000000000000" pitchFamily="2" charset="0"/>
                <a:ea typeface="NikoshBAN" pitchFamily="2" charset="0"/>
                <a:cs typeface="NikoshBAN" panose="02000000000000000000" pitchFamily="2" charset="0"/>
              </a:rPr>
              <a:t>তাকে ওয়েব এনাবল ডেটাবেজ বলে। </a:t>
            </a:r>
            <a:endParaRPr lang="en-US" sz="3600" dirty="0">
              <a:solidFill>
                <a:srgbClr val="002060"/>
              </a:solidFill>
              <a:latin typeface="NikoshBAN" panose="02000000000000000000" pitchFamily="2" charset="0"/>
              <a:ea typeface="NikoshBAN" pitchFamily="2" charset="0"/>
              <a:cs typeface="NikoshBAN" panose="02000000000000000000" pitchFamily="2" charset="0"/>
            </a:endParaRPr>
          </a:p>
        </p:txBody>
      </p:sp>
      <p:sp>
        <p:nvSpPr>
          <p:cNvPr id="10" name="Rectangle 9"/>
          <p:cNvSpPr/>
          <p:nvPr/>
        </p:nvSpPr>
        <p:spPr>
          <a:xfrm>
            <a:off x="7024554" y="4682023"/>
            <a:ext cx="2590774" cy="707886"/>
          </a:xfrm>
          <a:prstGeom prst="rect">
            <a:avLst/>
          </a:prstGeom>
        </p:spPr>
        <p:txBody>
          <a:bodyPr wrap="none">
            <a:spAutoFit/>
          </a:bodyPr>
          <a:lstStyle/>
          <a:p>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ছবিটি</a:t>
            </a:r>
            <a:r>
              <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লক্ষ</a:t>
            </a:r>
            <a:r>
              <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করি</a:t>
            </a:r>
            <a:endPar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5305265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p:cNvSpPr>
            <a:spLocks noChangeArrowheads="1"/>
          </p:cNvSpPr>
          <p:nvPr/>
        </p:nvSpPr>
        <p:spPr bwMode="auto">
          <a:xfrm>
            <a:off x="121561" y="305629"/>
            <a:ext cx="5656387" cy="621144"/>
          </a:xfrm>
          <a:prstGeom prst="chevron">
            <a:avLst>
              <a:gd name="adj" fmla="val 39600"/>
            </a:avLst>
          </a:prstGeom>
          <a:solidFill>
            <a:schemeClr val="bg1"/>
          </a:solidFill>
          <a:ln w="57150">
            <a:solidFill>
              <a:srgbClr val="00B050"/>
            </a:solidFill>
            <a:miter lim="800000"/>
            <a:headEnd/>
            <a:tailEnd/>
          </a:ln>
        </p:spPr>
        <p:txBody>
          <a:bodyPr wrap="none" lIns="91418" tIns="45710" rIns="91418" bIns="45710" anchor="ctr"/>
          <a:lstStyle/>
          <a:p>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ওয়েব</a:t>
            </a:r>
            <a:r>
              <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এনাবল</a:t>
            </a:r>
            <a:r>
              <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ডেটাবেজ</a:t>
            </a:r>
            <a:endPar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endParaRPr>
          </a:p>
        </p:txBody>
      </p:sp>
      <p:sp>
        <p:nvSpPr>
          <p:cNvPr id="2" name="Rectangle 1"/>
          <p:cNvSpPr/>
          <p:nvPr/>
        </p:nvSpPr>
        <p:spPr>
          <a:xfrm>
            <a:off x="0" y="5021394"/>
            <a:ext cx="12192000" cy="1754326"/>
          </a:xfrm>
          <a:prstGeom prst="rect">
            <a:avLst/>
          </a:prstGeom>
        </p:spPr>
        <p:txBody>
          <a:bodyPr wrap="square">
            <a:spAutoFit/>
          </a:bodyPr>
          <a:lstStyle/>
          <a:p>
            <a:pPr algn="just"/>
            <a:r>
              <a:rPr lang="as-IN" sz="3600" dirty="0">
                <a:solidFill>
                  <a:srgbClr val="002060"/>
                </a:solidFill>
                <a:latin typeface="NikoshBAN" panose="02000000000000000000" pitchFamily="2" charset="0"/>
                <a:ea typeface="NikoshBAN" pitchFamily="2" charset="0"/>
                <a:cs typeface="NikoshBAN" panose="02000000000000000000" pitchFamily="2" charset="0"/>
              </a:rPr>
              <a:t>ওয়েব এনাবল ডেটাবেজের মৌলিক উপাদানগুলো হলো- সার্বক্ষণিক ইন্টারনেট কানেকশন, একটি ওয়েব সার্ভার, একটি ফায়ারওয়াল, অ্যাকটিভ অ্যাপ্লিকেশনটিকে সরবরাহ করার জন্য ওয়েবপেজ ও সফটওয়্যারসমূহ।</a:t>
            </a:r>
            <a:endParaRPr lang="en-US" sz="3600" dirty="0">
              <a:solidFill>
                <a:srgbClr val="002060"/>
              </a:solidFill>
              <a:latin typeface="NikoshBAN" panose="02000000000000000000" pitchFamily="2" charset="0"/>
              <a:ea typeface="NikoshBAN" pitchFamily="2" charset="0"/>
              <a:cs typeface="NikoshBAN" panose="02000000000000000000" pitchFamily="2"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5145"/>
          <a:stretch/>
        </p:blipFill>
        <p:spPr>
          <a:xfrm>
            <a:off x="1702191" y="1554419"/>
            <a:ext cx="9279988" cy="348181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00664" y="1758462"/>
            <a:ext cx="1510908" cy="1268296"/>
          </a:xfrm>
          <a:prstGeom prst="rect">
            <a:avLst/>
          </a:prstGeom>
        </p:spPr>
      </p:pic>
      <p:sp>
        <p:nvSpPr>
          <p:cNvPr id="3" name="Oval 2"/>
          <p:cNvSpPr/>
          <p:nvPr/>
        </p:nvSpPr>
        <p:spPr>
          <a:xfrm>
            <a:off x="2704521" y="2392610"/>
            <a:ext cx="196948"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81102" b="15145"/>
          <a:stretch/>
        </p:blipFill>
        <p:spPr>
          <a:xfrm>
            <a:off x="9228403" y="1552998"/>
            <a:ext cx="1753773" cy="3481815"/>
          </a:xfrm>
          <a:prstGeom prst="rect">
            <a:avLst/>
          </a:prstGeom>
        </p:spPr>
      </p:pic>
      <p:sp>
        <p:nvSpPr>
          <p:cNvPr id="11" name="Oval 10"/>
          <p:cNvSpPr/>
          <p:nvPr/>
        </p:nvSpPr>
        <p:spPr>
          <a:xfrm>
            <a:off x="9819249" y="3295326"/>
            <a:ext cx="295422" cy="310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2058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600" decel="49400" fill="hold" grpId="0" nodeType="afterEffect">
                                  <p:stCondLst>
                                    <p:cond delay="0"/>
                                  </p:stCondLst>
                                  <p:childTnLst>
                                    <p:animMotion origin="layout" path="M -2.29167E-6 -5.92593E-6 L -2.29167E-6 -5.92593E-6 C 0.003 0.00254 0.00625 0.00485 0.00911 0.00809 C 0.01706 0.01643 0.00508 0.00833 0.01497 0.01434 C 0.01576 0.0155 0.01628 0.01759 0.01719 0.01828 C 0.0194 0.02036 0.02422 0.02245 0.02422 0.02245 C 0.025 0.02384 0.02552 0.02569 0.02643 0.02661 C 0.02865 0.02847 0.03112 0.02939 0.03333 0.03055 C 0.03451 0.03124 0.03581 0.03147 0.03685 0.03263 L 0.04375 0.04097 C 0.04466 0.04583 0.04466 0.04837 0.04727 0.05115 C 0.04831 0.05231 0.04961 0.05254 0.05065 0.05323 C 0.06458 0.07777 0.04818 0.04999 0.05872 0.0655 C 0.06003 0.06735 0.0612 0.06944 0.06224 0.07175 C 0.06315 0.0736 0.06341 0.07638 0.06458 0.07777 C 0.0655 0.07916 0.0668 0.07916 0.06797 0.07985 C 0.07318 0.08911 0.06667 0.0787 0.07721 0.08819 C 0.08333 0.09351 0.08021 0.09143 0.08646 0.09421 C 0.08763 0.09559 0.08867 0.09722 0.08997 0.09837 C 0.09102 0.0993 0.09232 0.0993 0.09336 0.10046 C 0.09427 0.10138 0.09466 0.1037 0.0957 0.10462 C 0.09753 0.10578 0.09961 0.10578 0.10143 0.10647 C 0.1026 0.10717 0.10378 0.10786 0.10495 0.10856 C 0.11094 0.11573 0.10599 0.1111 0.11536 0.11481 C 0.11654 0.11527 0.11758 0.11666 0.11875 0.11689 C 0.1237 0.11805 0.12878 0.11828 0.13372 0.11897 C 0.15117 0.12499 0.12956 0.11712 0.14414 0.12291 C 0.14609 0.12384 0.14792 0.12499 0.15 0.12499 C 0.17031 0.12638 0.19076 0.12638 0.21107 0.12708 L 0.23646 0.12916 C 0.24076 0.12962 0.24492 0.13032 0.24922 0.13124 C 0.25365 0.13217 0.25964 0.13402 0.26419 0.13541 L 0.3819 0.13333 L 0.54115 0.13124 C 0.54688 0.13101 0.55846 0.12916 0.55846 0.12916 L 0.55846 0.12916 " pathEditMode="relative" ptsTypes="AAAAAAAAAAAAAAAAAAAAAAAAAAAAAAAAAAAA">
                                      <p:cBhvr>
                                        <p:cTn id="9" dur="5000" fill="hold"/>
                                        <p:tgtEl>
                                          <p:spTgt spid="3"/>
                                        </p:tgtEl>
                                        <p:attrNameLst>
                                          <p:attrName>ppt_x</p:attrName>
                                          <p:attrName>ppt_y</p:attrName>
                                        </p:attrNameLst>
                                      </p:cBhvr>
                                    </p:animMotion>
                                  </p:childTnLst>
                                </p:cTn>
                              </p:par>
                            </p:childTnLst>
                          </p:cTn>
                        </p:par>
                        <p:par>
                          <p:cTn id="10" fill="hold">
                            <p:stCondLst>
                              <p:cond delay="5000"/>
                            </p:stCondLst>
                            <p:childTnLst>
                              <p:par>
                                <p:cTn id="11" presetID="26" presetClass="emph" presetSubtype="0" fill="hold" nodeType="afterEffect">
                                  <p:stCondLst>
                                    <p:cond delay="0"/>
                                  </p:st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childTnLst>
                          </p:cTn>
                        </p:par>
                        <p:par>
                          <p:cTn id="14" fill="hold">
                            <p:stCondLst>
                              <p:cond delay="5500"/>
                            </p:stCondLst>
                            <p:childTnLst>
                              <p:par>
                                <p:cTn id="15" presetID="1" presetClass="entr" presetSubtype="0" fill="hold" grpId="1"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5500"/>
                            </p:stCondLst>
                            <p:childTnLst>
                              <p:par>
                                <p:cTn id="18" presetID="0" presetClass="path" presetSubtype="0" accel="50000" decel="50000" fill="hold" grpId="0" nodeType="afterEffect">
                                  <p:stCondLst>
                                    <p:cond delay="0"/>
                                  </p:stCondLst>
                                  <p:childTnLst>
                                    <p:animMotion origin="layout" path="M -2.5E-6 1.11111E-6 L -0.47187 -0.0412 C -0.47461 -0.04468 -0.47721 -0.04838 -0.47995 -0.05139 C -0.48099 -0.05255 -0.48242 -0.05232 -0.48346 -0.05347 C -0.48516 -0.05509 -0.48646 -0.05764 -0.48802 -0.05972 C -0.49036 -0.0625 -0.49297 -0.06435 -0.49505 -0.06782 C -0.4957 -0.06921 -0.49648 -0.07083 -0.49727 -0.07199 C -0.49844 -0.07361 -0.49974 -0.07454 -0.50078 -0.07616 C -0.50156 -0.07732 -0.50221 -0.07894 -0.50312 -0.08009 C -0.50417 -0.08171 -0.50547 -0.08264 -0.50651 -0.08426 C -0.50898 -0.08819 -0.51068 -0.09329 -0.51341 -0.09653 C -0.51575 -0.09931 -0.51836 -0.10139 -0.52031 -0.10486 C -0.52109 -0.10625 -0.52174 -0.10787 -0.52266 -0.1088 C -0.52917 -0.11574 -0.52318 -0.10509 -0.52956 -0.11505 C -0.53776 -0.12778 -0.53216 -0.12338 -0.5388 -0.12732 C -0.54401 -0.13657 -0.53789 -0.12685 -0.54466 -0.13357 C -0.547 -0.13588 -0.54896 -0.14028 -0.55156 -0.14167 C -0.55664 -0.14468 -0.55391 -0.14282 -0.55963 -0.14792 C -0.56172 -0.15162 -0.5625 -0.15347 -0.56536 -0.15602 C -0.56641 -0.15718 -0.56771 -0.15741 -0.56888 -0.1581 C -0.57331 -0.1662 -0.56862 -0.15903 -0.57461 -0.16435 C -0.57578 -0.16551 -0.57669 -0.16782 -0.57799 -0.16852 C -0.58138 -0.16991 -0.58503 -0.16991 -0.58841 -0.17037 C -0.58997 -0.16991 -0.59258 -0.17107 -0.5931 -0.16852 C -0.59427 -0.16111 -0.59075 -0.15602 -0.58841 -0.15208 L -0.58724 -0.15 L -0.58724 -0.15 " pathEditMode="relative" ptsTypes="AAAAAAAAAAAAAAAAAAAAAAAAAAA">
                                      <p:cBhvr>
                                        <p:cTn id="19" dur="5000" fill="hold"/>
                                        <p:tgtEl>
                                          <p:spTgt spid="11"/>
                                        </p:tgtEl>
                                        <p:attrNameLst>
                                          <p:attrName>ppt_x</p:attrName>
                                          <p:attrName>ppt_y</p:attrName>
                                        </p:attrNameLst>
                                      </p:cBhvr>
                                    </p:animMotion>
                                  </p:childTnLst>
                                </p:cTn>
                              </p:par>
                            </p:childTnLst>
                          </p:cTn>
                        </p:par>
                        <p:par>
                          <p:cTn id="20" fill="hold">
                            <p:stCondLst>
                              <p:cond delay="10500"/>
                            </p:stCondLst>
                            <p:childTnLst>
                              <p:par>
                                <p:cTn id="21" presetID="26" presetClass="emph" presetSubtype="0" fill="hold" nodeType="after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986" y="856357"/>
            <a:ext cx="5908067" cy="6001643"/>
          </a:xfrm>
          <a:prstGeom prst="rect">
            <a:avLst/>
          </a:prstGeom>
        </p:spPr>
        <p:txBody>
          <a:bodyPr wrap="square">
            <a:spAutoFit/>
          </a:bodyPr>
          <a:lstStyle/>
          <a:p>
            <a:pPr algn="just"/>
            <a:r>
              <a:rPr lang="pt-BR" sz="3200" dirty="0" smtClean="0">
                <a:solidFill>
                  <a:srgbClr val="002060"/>
                </a:solidFill>
                <a:latin typeface="Times New Roman" panose="02020603050405020304" pitchFamily="18" charset="0"/>
                <a:ea typeface="NikoshBAN" pitchFamily="2" charset="0"/>
                <a:cs typeface="Times New Roman" panose="02020603050405020304" pitchFamily="18" charset="0"/>
              </a:rPr>
              <a:t>RDBMS</a:t>
            </a:r>
            <a:r>
              <a:rPr lang="as-IN" sz="3200" dirty="0" smtClean="0">
                <a:solidFill>
                  <a:srgbClr val="002060"/>
                </a:solidFill>
                <a:latin typeface="NikoshBAN" panose="02000000000000000000" pitchFamily="2" charset="0"/>
                <a:ea typeface="NikoshBAN" pitchFamily="2" charset="0"/>
                <a:cs typeface="NikoshBAN" panose="02000000000000000000" pitchFamily="2" charset="0"/>
              </a:rPr>
              <a:t>-এর</a:t>
            </a:r>
            <a:r>
              <a:rPr lang="en-US" sz="3200" dirty="0" smtClean="0">
                <a:solidFill>
                  <a:srgbClr val="002060"/>
                </a:solidFill>
                <a:latin typeface="NikoshBAN" panose="02000000000000000000" pitchFamily="2" charset="0"/>
                <a:ea typeface="NikoshBAN" pitchFamily="2" charset="0"/>
                <a:cs typeface="NikoshBAN" panose="02000000000000000000" pitchFamily="2" charset="0"/>
              </a:rPr>
              <a:t> </a:t>
            </a:r>
            <a:r>
              <a:rPr lang="as-IN" sz="3200" dirty="0">
                <a:solidFill>
                  <a:srgbClr val="002060"/>
                </a:solidFill>
                <a:latin typeface="NikoshBAN" panose="02000000000000000000" pitchFamily="2" charset="0"/>
                <a:ea typeface="NikoshBAN" pitchFamily="2" charset="0"/>
                <a:cs typeface="NikoshBAN" panose="02000000000000000000" pitchFamily="2" charset="0"/>
              </a:rPr>
              <a:t>পূর্ণনাম </a:t>
            </a:r>
            <a:r>
              <a:rPr lang="pt-BR" sz="3200" dirty="0">
                <a:solidFill>
                  <a:srgbClr val="002060"/>
                </a:solidFill>
                <a:latin typeface="Times New Roman" panose="02020603050405020304" pitchFamily="18" charset="0"/>
                <a:ea typeface="NikoshBAN" pitchFamily="2" charset="0"/>
                <a:cs typeface="Times New Roman" panose="02020603050405020304" pitchFamily="18" charset="0"/>
              </a:rPr>
              <a:t>Relational</a:t>
            </a:r>
            <a:r>
              <a:rPr lang="pt-BR" sz="3200" dirty="0">
                <a:solidFill>
                  <a:srgbClr val="002060"/>
                </a:solidFill>
                <a:latin typeface="NikoshBAN" panose="02000000000000000000" pitchFamily="2" charset="0"/>
                <a:ea typeface="NikoshBAN" pitchFamily="2" charset="0"/>
                <a:cs typeface="NikoshBAN" panose="02000000000000000000" pitchFamily="2" charset="0"/>
              </a:rPr>
              <a:t> </a:t>
            </a:r>
            <a:r>
              <a:rPr lang="pt-BR" sz="3200" dirty="0" smtClean="0">
                <a:solidFill>
                  <a:srgbClr val="002060"/>
                </a:solidFill>
                <a:latin typeface="Times New Roman" panose="02020603050405020304" pitchFamily="18" charset="0"/>
                <a:ea typeface="NikoshBAN" pitchFamily="2" charset="0"/>
                <a:cs typeface="Times New Roman" panose="02020603050405020304" pitchFamily="18" charset="0"/>
              </a:rPr>
              <a:t>Database Management </a:t>
            </a:r>
            <a:r>
              <a:rPr lang="pt-BR" sz="3200" dirty="0">
                <a:solidFill>
                  <a:srgbClr val="002060"/>
                </a:solidFill>
                <a:latin typeface="Times New Roman" panose="02020603050405020304" pitchFamily="18" charset="0"/>
                <a:ea typeface="NikoshBAN" pitchFamily="2" charset="0"/>
                <a:cs typeface="Times New Roman" panose="02020603050405020304" pitchFamily="18" charset="0"/>
              </a:rPr>
              <a:t>System. RDBMS </a:t>
            </a:r>
            <a:r>
              <a:rPr lang="as-IN" sz="3200" dirty="0">
                <a:solidFill>
                  <a:srgbClr val="002060"/>
                </a:solidFill>
                <a:latin typeface="Times New Roman" panose="02020603050405020304" pitchFamily="18" charset="0"/>
                <a:ea typeface="NikoshBAN" pitchFamily="2" charset="0"/>
                <a:cs typeface="NikoshBAN" panose="02000000000000000000" pitchFamily="2" charset="0"/>
              </a:rPr>
              <a:t> </a:t>
            </a:r>
            <a:r>
              <a:rPr lang="as-IN" sz="3200" dirty="0">
                <a:solidFill>
                  <a:srgbClr val="002060"/>
                </a:solidFill>
                <a:latin typeface="NikoshBAN" panose="02000000000000000000" pitchFamily="2" charset="0"/>
                <a:ea typeface="NikoshBAN" pitchFamily="2" charset="0"/>
                <a:cs typeface="NikoshBAN" panose="02000000000000000000" pitchFamily="2" charset="0"/>
              </a:rPr>
              <a:t>হচ্ছে পরস্পর সম্পর্কযুক্ত তথ্য ও সেই তথ্যগুলো পর্যালোচনা করার জন্য প্রয়োজনীয় জটিল প্রোগ্রামের সমষ্টি। জউইগঝ-এর সাহায্যে ফাইল তৈরি, রক্ষণাবেক্ষণ, নিরাপত্তা ইত্যাদি নিয়ন্ত্রণ করা হয়। জউইগঝ ডেটাবেজ ও ডেটাবেজ ব্যবহারীর মধ্যে সমন্বয়কারী সফটওয়্যার হিসেবে দায়িত্ব পালন করে। রিলেশনাল ম্যানেজমেন্ট প্রোগ্রামে একাধিক ডেটা টেবিল, কুয়েরি ফর্ম, রিপোর্ট ইত্যাদি থাকতে পারে। </a:t>
            </a:r>
            <a:endParaRPr lang="en-US" sz="3200" dirty="0">
              <a:solidFill>
                <a:srgbClr val="002060"/>
              </a:solidFill>
              <a:latin typeface="NikoshBAN" panose="02000000000000000000" pitchFamily="2" charset="0"/>
              <a:ea typeface="NikoshBAN" pitchFamily="2" charset="0"/>
              <a:cs typeface="NikoshBAN" panose="02000000000000000000" pitchFamily="2" charset="0"/>
            </a:endParaRPr>
          </a:p>
        </p:txBody>
      </p:sp>
      <p:sp>
        <p:nvSpPr>
          <p:cNvPr id="6" name="AutoShape 8"/>
          <p:cNvSpPr>
            <a:spLocks noChangeArrowheads="1"/>
          </p:cNvSpPr>
          <p:nvPr/>
        </p:nvSpPr>
        <p:spPr bwMode="auto">
          <a:xfrm>
            <a:off x="73740" y="117066"/>
            <a:ext cx="2610465" cy="621144"/>
          </a:xfrm>
          <a:prstGeom prst="chevron">
            <a:avLst>
              <a:gd name="adj" fmla="val 39600"/>
            </a:avLst>
          </a:prstGeom>
          <a:solidFill>
            <a:schemeClr val="bg1"/>
          </a:solidFill>
          <a:ln w="57150">
            <a:solidFill>
              <a:srgbClr val="00B050"/>
            </a:solidFill>
            <a:miter lim="800000"/>
            <a:headEnd/>
            <a:tailEnd/>
          </a:ln>
        </p:spPr>
        <p:txBody>
          <a:bodyPr wrap="none" lIns="91418" tIns="45710" rIns="91418" bIns="45710" anchor="ctr"/>
          <a:lstStyle/>
          <a:p>
            <a:r>
              <a:rPr lang="en-US" sz="4000" b="1" dirty="0">
                <a:solidFill>
                  <a:srgbClr val="FF0000"/>
                </a:solidFill>
                <a:latin typeface="Times New Roman" panose="02020603050405020304" pitchFamily="18" charset="0"/>
                <a:ea typeface="NikoshBAN" pitchFamily="2" charset="0"/>
                <a:cs typeface="Times New Roman" panose="02020603050405020304" pitchFamily="18" charset="0"/>
              </a:rPr>
              <a:t>RDBMS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2330"/>
          <a:stretch/>
        </p:blipFill>
        <p:spPr>
          <a:xfrm>
            <a:off x="5855110" y="560440"/>
            <a:ext cx="6336889" cy="4011560"/>
          </a:xfrm>
          <a:prstGeom prst="rect">
            <a:avLst/>
          </a:prstGeom>
        </p:spPr>
      </p:pic>
      <p:sp>
        <p:nvSpPr>
          <p:cNvPr id="9" name="TextBox 8"/>
          <p:cNvSpPr txBox="1"/>
          <p:nvPr/>
        </p:nvSpPr>
        <p:spPr>
          <a:xfrm>
            <a:off x="6774289" y="4571999"/>
            <a:ext cx="5046650" cy="646331"/>
          </a:xfrm>
          <a:prstGeom prst="rect">
            <a:avLst/>
          </a:prstGeom>
          <a:noFill/>
        </p:spPr>
        <p:txBody>
          <a:bodyPr wrap="square" rtlCol="0">
            <a:spAutoFit/>
          </a:bodyPr>
          <a:lstStyle/>
          <a:p>
            <a:r>
              <a:rPr lang="en-US" sz="3600" dirty="0" err="1">
                <a:solidFill>
                  <a:srgbClr val="00B050"/>
                </a:solidFill>
                <a:latin typeface="NikoshBAN" panose="02000000000000000000" pitchFamily="2" charset="0"/>
                <a:cs typeface="NikoshBAN" panose="02000000000000000000" pitchFamily="2" charset="0"/>
              </a:rPr>
              <a:t>টেবিলগুলো</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কী</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সম্পর্কযুক্ত</a:t>
            </a:r>
            <a:r>
              <a:rPr lang="en-US" sz="3600" dirty="0">
                <a:solidFill>
                  <a:srgbClr val="00B050"/>
                </a:solidFill>
                <a:latin typeface="NikoshBAN" panose="02000000000000000000" pitchFamily="2" charset="0"/>
                <a:cs typeface="NikoshBAN" panose="02000000000000000000" pitchFamily="2" charset="0"/>
              </a:rPr>
              <a:t>?</a:t>
            </a:r>
          </a:p>
        </p:txBody>
      </p:sp>
      <p:sp>
        <p:nvSpPr>
          <p:cNvPr id="10" name="TextBox 9"/>
          <p:cNvSpPr txBox="1"/>
          <p:nvPr/>
        </p:nvSpPr>
        <p:spPr>
          <a:xfrm>
            <a:off x="6425297" y="5218330"/>
            <a:ext cx="5766703" cy="584775"/>
          </a:xfrm>
          <a:prstGeom prst="rect">
            <a:avLst/>
          </a:prstGeom>
          <a:noFill/>
        </p:spPr>
        <p:txBody>
          <a:bodyPr wrap="square" rtlCol="0">
            <a:spAutoFit/>
          </a:bodyPr>
          <a:lstStyle/>
          <a:p>
            <a:pPr algn="ctr"/>
            <a:r>
              <a:rPr lang="en-US" sz="3200" dirty="0" err="1">
                <a:solidFill>
                  <a:srgbClr val="00B050"/>
                </a:solidFill>
                <a:latin typeface="NikoshBAN" panose="02000000000000000000" pitchFamily="2" charset="0"/>
                <a:cs typeface="NikoshBAN" panose="02000000000000000000" pitchFamily="2" charset="0"/>
              </a:rPr>
              <a:t>এই</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সম্পর্কযুক্ত</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ডেটাবেজ</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সিস্টেম</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হলো</a:t>
            </a:r>
            <a:r>
              <a:rPr lang="en-US" sz="3200" dirty="0">
                <a:solidFill>
                  <a:srgbClr val="00B05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8690865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2581" y="1544116"/>
            <a:ext cx="10291664" cy="3416320"/>
          </a:xfrm>
          <a:prstGeom prst="rect">
            <a:avLst/>
          </a:prstGeom>
        </p:spPr>
        <p:txBody>
          <a:bodyPr wrap="square">
            <a:spAutoFit/>
          </a:bodyPr>
          <a:lstStyle/>
          <a:p>
            <a:pPr algn="just"/>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রিলেশনাল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মডেল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হলো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আধুনিক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টেকনোলজির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ভিত্তি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রিলেশনাল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মূলত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পুরো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বিভিন্ন</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লজিক্যাল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ইউনিটে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বিভক্ত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প্রতিটি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লজিক্যাল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ইউনিট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হলো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একটি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টেবিল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প্রতিটি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টেবিলে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অনেকগুলো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ফিল্ড</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থাকতে</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পারে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তবে</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প্রত্যেকটি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টেবিলে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একটি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থাকা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বাঞ্ছনীয়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তাহলেই</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সবগুলো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টেবিলের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মধ্যে</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রিলেশন</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তৈরি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সম্ভব</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p>
        </p:txBody>
      </p:sp>
      <p:sp>
        <p:nvSpPr>
          <p:cNvPr id="6" name="AutoShape 8"/>
          <p:cNvSpPr>
            <a:spLocks noChangeArrowheads="1"/>
          </p:cNvSpPr>
          <p:nvPr/>
        </p:nvSpPr>
        <p:spPr bwMode="auto">
          <a:xfrm>
            <a:off x="1182581" y="581837"/>
            <a:ext cx="2548761" cy="621144"/>
          </a:xfrm>
          <a:prstGeom prst="chevron">
            <a:avLst>
              <a:gd name="adj" fmla="val 39600"/>
            </a:avLst>
          </a:prstGeom>
          <a:solidFill>
            <a:schemeClr val="bg1"/>
          </a:solidFill>
          <a:ln w="57150">
            <a:solidFill>
              <a:srgbClr val="00B050"/>
            </a:solidFill>
            <a:miter lim="800000"/>
            <a:headEnd/>
            <a:tailEnd/>
          </a:ln>
        </p:spPr>
        <p:txBody>
          <a:bodyPr wrap="none" lIns="91418" tIns="45710" rIns="91418" bIns="45710" anchor="ctr"/>
          <a:lstStyle/>
          <a:p>
            <a:r>
              <a:rPr lang="en-US" sz="4000" b="1" dirty="0">
                <a:solidFill>
                  <a:srgbClr val="FF0000"/>
                </a:solidFill>
                <a:latin typeface="Times New Roman" panose="02020603050405020304" pitchFamily="18" charset="0"/>
                <a:ea typeface="NikoshBAN" pitchFamily="2" charset="0"/>
                <a:cs typeface="Times New Roman" panose="02020603050405020304" pitchFamily="18" charset="0"/>
              </a:rPr>
              <a:t>RDBMS</a:t>
            </a:r>
          </a:p>
        </p:txBody>
      </p:sp>
    </p:spTree>
    <p:extLst>
      <p:ext uri="{BB962C8B-B14F-4D97-AF65-F5344CB8AC3E}">
        <p14:creationId xmlns:p14="http://schemas.microsoft.com/office/powerpoint/2010/main" val="97191779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6123" y="342502"/>
            <a:ext cx="2684893" cy="686081"/>
          </a:xfrm>
          <a:solidFill>
            <a:schemeClr val="accent4">
              <a:lumMod val="20000"/>
              <a:lumOff val="80000"/>
            </a:schemeClr>
          </a:solidFill>
          <a:ln w="57150">
            <a:solidFill>
              <a:srgbClr val="00B050"/>
            </a:solidFill>
          </a:ln>
        </p:spPr>
        <p:txBody>
          <a:bodyPr>
            <a:noAutofit/>
          </a:bodyPr>
          <a:lstStyle/>
          <a:p>
            <a:r>
              <a:rPr lang="bn-BD"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 কাজ</a:t>
            </a:r>
            <a:endPar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AutoShape 56"/>
          <p:cNvSpPr>
            <a:spLocks noChangeArrowheads="1"/>
          </p:cNvSpPr>
          <p:nvPr/>
        </p:nvSpPr>
        <p:spPr bwMode="auto">
          <a:xfrm>
            <a:off x="5329731" y="5713688"/>
            <a:ext cx="2413172" cy="547687"/>
          </a:xfrm>
          <a:prstGeom prst="roundRect">
            <a:avLst>
              <a:gd name="adj" fmla="val 50000"/>
            </a:avLst>
          </a:prstGeom>
          <a:solidFill>
            <a:schemeClr val="accent6">
              <a:lumMod val="60000"/>
              <a:lumOff val="40000"/>
            </a:schemeClr>
          </a:solidFill>
          <a:ln w="28575">
            <a:noFill/>
            <a:round/>
            <a:headEnd/>
            <a:tailEnd/>
          </a:ln>
          <a:effectLs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 </a:t>
            </a:r>
            <a:r>
              <a:rPr lang="en-US" sz="3600" dirty="0" err="1">
                <a:effectLst>
                  <a:outerShdw blurRad="38100" dist="38100" dir="2700000" algn="tl">
                    <a:srgbClr val="000000">
                      <a:alpha val="43137"/>
                    </a:srgbClr>
                  </a:outerShdw>
                </a:effectLst>
                <a:latin typeface="+mn-lt"/>
                <a:cs typeface="SolaimanLipi" panose="02000500020000020004" pitchFamily="2" charset="0"/>
              </a:rPr>
              <a:t>i,ii</a:t>
            </a:r>
            <a:r>
              <a:rPr lang="en-US" sz="3600" dirty="0">
                <a:effectLst>
                  <a:outerShdw blurRad="38100" dist="38100" dir="2700000" algn="tl">
                    <a:srgbClr val="000000">
                      <a:alpha val="43137"/>
                    </a:srgbClr>
                  </a:outerShdw>
                </a:effectLst>
                <a:latin typeface="+mn-lt"/>
                <a:cs typeface="SolaimanLipi" panose="02000500020000020004" pitchFamily="2" charset="0"/>
              </a:rPr>
              <a:t> </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600" dirty="0">
                <a:effectLst>
                  <a:outerShdw blurRad="38100" dist="38100" dir="2700000" algn="tl">
                    <a:srgbClr val="000000">
                      <a:alpha val="43137"/>
                    </a:srgbClr>
                  </a:outerShdw>
                </a:effectLst>
                <a:latin typeface="+mn-lt"/>
                <a:cs typeface="SolaimanLipi" panose="02000500020000020004" pitchFamily="2" charset="0"/>
              </a:rPr>
              <a:t>iii </a:t>
            </a:r>
          </a:p>
        </p:txBody>
      </p:sp>
      <p:sp>
        <p:nvSpPr>
          <p:cNvPr id="4" name="AutoShape 55"/>
          <p:cNvSpPr>
            <a:spLocks noChangeArrowheads="1"/>
          </p:cNvSpPr>
          <p:nvPr/>
        </p:nvSpPr>
        <p:spPr bwMode="auto">
          <a:xfrm>
            <a:off x="5329732" y="5003268"/>
            <a:ext cx="2413172" cy="547687"/>
          </a:xfrm>
          <a:prstGeom prst="roundRect">
            <a:avLst>
              <a:gd name="adj" fmla="val 50000"/>
            </a:avLst>
          </a:prstGeom>
          <a:solidFill>
            <a:schemeClr val="accent6">
              <a:lumMod val="60000"/>
              <a:lumOff val="40000"/>
            </a:schemeClr>
          </a:solidFill>
          <a:ln w="28575">
            <a:noFill/>
            <a:round/>
            <a:headEnd/>
            <a:tailEnd/>
          </a:ln>
          <a:effectLs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a:t>
            </a:r>
            <a:r>
              <a:rPr lang="en-US" sz="3600" dirty="0" err="1">
                <a:effectLst>
                  <a:outerShdw blurRad="38100" dist="38100" dir="2700000" algn="tl">
                    <a:srgbClr val="000000">
                      <a:alpha val="43137"/>
                    </a:srgbClr>
                  </a:outerShdw>
                </a:effectLst>
                <a:latin typeface="+mn-lt"/>
                <a:cs typeface="SolaimanLipi" panose="02000500020000020004" pitchFamily="2" charset="0"/>
              </a:rPr>
              <a:t>i</a:t>
            </a:r>
            <a:r>
              <a:rPr lang="en-US" sz="3600" dirty="0">
                <a:effectLst>
                  <a:outerShdw blurRad="38100" dist="38100" dir="2700000" algn="tl">
                    <a:srgbClr val="000000">
                      <a:alpha val="43137"/>
                    </a:srgbClr>
                  </a:outerShdw>
                </a:effectLst>
                <a:latin typeface="+mn-lt"/>
                <a:cs typeface="SolaimanLipi" panose="02000500020000020004" pitchFamily="2" charset="0"/>
              </a:rPr>
              <a:t> </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a:t>
            </a:r>
            <a:r>
              <a:rPr lang="en-US" sz="3600" dirty="0">
                <a:effectLst>
                  <a:outerShdw blurRad="38100" dist="38100" dir="2700000" algn="tl">
                    <a:srgbClr val="000000">
                      <a:alpha val="43137"/>
                    </a:srgbClr>
                  </a:outerShdw>
                </a:effectLst>
                <a:latin typeface="+mn-lt"/>
                <a:cs typeface="SolaimanLipi" panose="02000500020000020004" pitchFamily="2" charset="0"/>
              </a:rPr>
              <a:t> ii</a:t>
            </a:r>
          </a:p>
        </p:txBody>
      </p:sp>
      <p:sp>
        <p:nvSpPr>
          <p:cNvPr id="7" name="AutoShape 52"/>
          <p:cNvSpPr>
            <a:spLocks noChangeArrowheads="1"/>
          </p:cNvSpPr>
          <p:nvPr/>
        </p:nvSpPr>
        <p:spPr bwMode="auto">
          <a:xfrm>
            <a:off x="2465957" y="1231625"/>
            <a:ext cx="3772609" cy="547688"/>
          </a:xfrm>
          <a:prstGeom prst="roundRect">
            <a:avLst>
              <a:gd name="adj" fmla="val 50000"/>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solidFill>
                  <a:srgbClr val="002060"/>
                </a:solidFill>
                <a:latin typeface="NikoshBAN" panose="02000000000000000000" pitchFamily="2" charset="0"/>
                <a:ea typeface="NikoshBAN" pitchFamily="2" charset="0"/>
                <a:cs typeface="NikoshBAN" panose="02000000000000000000" pitchFamily="2" charset="0"/>
              </a:rPr>
              <a:t>http </a:t>
            </a:r>
            <a:r>
              <a:rPr lang="en-US" sz="3600" dirty="0" err="1">
                <a:solidFill>
                  <a:srgbClr val="002060"/>
                </a:solidFill>
                <a:latin typeface="NikoshBAN" panose="02000000000000000000" pitchFamily="2" charset="0"/>
                <a:ea typeface="NikoshBAN" pitchFamily="2" charset="0"/>
                <a:cs typeface="NikoshBAN" panose="02000000000000000000" pitchFamily="2" charset="0"/>
              </a:rPr>
              <a:t>ব্যবহৃত</a:t>
            </a:r>
            <a:r>
              <a:rPr lang="en-US" sz="3600" dirty="0">
                <a:solidFill>
                  <a:srgbClr val="002060"/>
                </a:solidFill>
                <a:latin typeface="NikoshBAN" panose="02000000000000000000" pitchFamily="2" charset="0"/>
                <a:ea typeface="NikoshBAN"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itchFamily="2" charset="0"/>
                <a:cs typeface="NikoshBAN" panose="02000000000000000000" pitchFamily="2" charset="0"/>
              </a:rPr>
              <a:t>হয়</a:t>
            </a:r>
            <a:endParaRPr lang="en-US" sz="3600" dirty="0">
              <a:solidFill>
                <a:srgbClr val="002060"/>
              </a:solidFill>
              <a:latin typeface="NikoshBAN" panose="02000000000000000000" pitchFamily="2" charset="0"/>
              <a:ea typeface="NikoshBAN" pitchFamily="2" charset="0"/>
              <a:cs typeface="NikoshBAN" panose="02000000000000000000" pitchFamily="2" charset="0"/>
            </a:endParaRPr>
          </a:p>
        </p:txBody>
      </p:sp>
      <p:sp>
        <p:nvSpPr>
          <p:cNvPr id="8" name="AutoShape 53"/>
          <p:cNvSpPr>
            <a:spLocks noChangeArrowheads="1"/>
          </p:cNvSpPr>
          <p:nvPr/>
        </p:nvSpPr>
        <p:spPr bwMode="auto">
          <a:xfrm>
            <a:off x="2748629" y="5003268"/>
            <a:ext cx="1435800" cy="547687"/>
          </a:xfrm>
          <a:prstGeom prst="roundRect">
            <a:avLst>
              <a:gd name="adj" fmla="val 50000"/>
            </a:avLst>
          </a:prstGeom>
          <a:solidFill>
            <a:schemeClr val="accent6">
              <a:lumMod val="60000"/>
              <a:lumOff val="40000"/>
            </a:schemeClr>
          </a:solidFill>
          <a:ln w="28575">
            <a:noFill/>
            <a:round/>
            <a:headEnd/>
            <a:tailEnd/>
          </a:ln>
          <a:effectLs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600" spc="-15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en-US" sz="3600" spc="-150" dirty="0" err="1">
                <a:effectLst>
                  <a:outerShdw blurRad="38100" dist="38100" dir="2700000" algn="tl">
                    <a:srgbClr val="000000">
                      <a:alpha val="43137"/>
                    </a:srgbClr>
                  </a:outerShdw>
                </a:effectLst>
                <a:latin typeface="+mn-lt"/>
                <a:cs typeface="SolaimanLipi" panose="02000500020000020004" pitchFamily="2" charset="0"/>
              </a:rPr>
              <a:t>i</a:t>
            </a:r>
            <a:endParaRPr lang="en-US" sz="3600" spc="-15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9" name="AutoShape 54"/>
          <p:cNvSpPr>
            <a:spLocks noChangeArrowheads="1"/>
          </p:cNvSpPr>
          <p:nvPr/>
        </p:nvSpPr>
        <p:spPr bwMode="auto">
          <a:xfrm>
            <a:off x="2745914" y="5718114"/>
            <a:ext cx="1438514" cy="547687"/>
          </a:xfrm>
          <a:prstGeom prst="roundRect">
            <a:avLst>
              <a:gd name="adj" fmla="val 50000"/>
            </a:avLst>
          </a:prstGeom>
          <a:solidFill>
            <a:schemeClr val="accent6">
              <a:lumMod val="60000"/>
              <a:lumOff val="40000"/>
            </a:schemeClr>
          </a:solidFill>
          <a:ln w="28575">
            <a:noFill/>
            <a:round/>
            <a:headEnd/>
            <a:tailEnd/>
          </a:ln>
          <a:effectLs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effectLst>
                  <a:outerShdw blurRad="38100" dist="38100" dir="2700000" algn="tl">
                    <a:srgbClr val="000000">
                      <a:alpha val="43137"/>
                    </a:srgbClr>
                  </a:outerShdw>
                </a:effectLst>
                <a:latin typeface="+mn-lt"/>
                <a:cs typeface="SolaimanLipi" panose="02000500020000020004" pitchFamily="2" charset="0"/>
              </a:rPr>
              <a:t>iii</a:t>
            </a:r>
          </a:p>
        </p:txBody>
      </p:sp>
      <p:sp>
        <p:nvSpPr>
          <p:cNvPr id="16" name="AutoShape 52"/>
          <p:cNvSpPr>
            <a:spLocks noChangeArrowheads="1"/>
          </p:cNvSpPr>
          <p:nvPr/>
        </p:nvSpPr>
        <p:spPr bwMode="auto">
          <a:xfrm>
            <a:off x="2465957" y="2035114"/>
            <a:ext cx="4295059" cy="547688"/>
          </a:xfrm>
          <a:prstGeom prst="roundRect">
            <a:avLst>
              <a:gd name="adj" fmla="val 50000"/>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itchFamily="2" charset="0"/>
                <a:cs typeface="NikoshBAN" panose="02000000000000000000" pitchFamily="2" charset="0"/>
              </a:rPr>
              <a:t>ক্লায়েন্ট</a:t>
            </a:r>
            <a:r>
              <a:rPr lang="en-US" sz="3600" dirty="0">
                <a:solidFill>
                  <a:srgbClr val="002060"/>
                </a:solidFill>
                <a:latin typeface="NikoshBAN" panose="02000000000000000000" pitchFamily="2" charset="0"/>
                <a:ea typeface="NikoshBAN"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itchFamily="2" charset="0"/>
                <a:cs typeface="NikoshBAN" panose="02000000000000000000" pitchFamily="2" charset="0"/>
              </a:rPr>
              <a:t>সার্ভার</a:t>
            </a:r>
            <a:r>
              <a:rPr lang="en-US" sz="3600" dirty="0">
                <a:solidFill>
                  <a:srgbClr val="002060"/>
                </a:solidFill>
                <a:latin typeface="NikoshBAN" panose="02000000000000000000" pitchFamily="2" charset="0"/>
                <a:ea typeface="NikoshBAN"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itchFamily="2" charset="0"/>
                <a:cs typeface="NikoshBAN" panose="02000000000000000000" pitchFamily="2" charset="0"/>
              </a:rPr>
              <a:t>ডেটাবজে</a:t>
            </a:r>
            <a:endParaRPr lang="en-US" sz="3600" dirty="0">
              <a:solidFill>
                <a:srgbClr val="002060"/>
              </a:solidFill>
              <a:latin typeface="NikoshBAN" panose="02000000000000000000" pitchFamily="2" charset="0"/>
              <a:ea typeface="NikoshBAN" pitchFamily="2" charset="0"/>
              <a:cs typeface="NikoshBAN" panose="02000000000000000000" pitchFamily="2" charset="0"/>
            </a:endParaRPr>
          </a:p>
        </p:txBody>
      </p:sp>
      <p:sp>
        <p:nvSpPr>
          <p:cNvPr id="17" name="AutoShape 52"/>
          <p:cNvSpPr>
            <a:spLocks noChangeArrowheads="1"/>
          </p:cNvSpPr>
          <p:nvPr/>
        </p:nvSpPr>
        <p:spPr bwMode="auto">
          <a:xfrm>
            <a:off x="2465958" y="2719873"/>
            <a:ext cx="4295059" cy="547688"/>
          </a:xfrm>
          <a:prstGeom prst="roundRect">
            <a:avLst>
              <a:gd name="adj" fmla="val 50000"/>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ii. </a:t>
            </a:r>
            <a:r>
              <a:rPr lang="en-US" sz="3600" dirty="0" err="1">
                <a:solidFill>
                  <a:srgbClr val="002060"/>
                </a:solidFill>
                <a:latin typeface="NikoshBAN" panose="02000000000000000000" pitchFamily="2" charset="0"/>
                <a:ea typeface="NikoshBAN" pitchFamily="2" charset="0"/>
                <a:cs typeface="NikoshBAN" panose="02000000000000000000" pitchFamily="2" charset="0"/>
              </a:rPr>
              <a:t>ডিস্ট্রিবিউটেড</a:t>
            </a:r>
            <a:r>
              <a:rPr lang="en-US" sz="3600" dirty="0">
                <a:solidFill>
                  <a:srgbClr val="002060"/>
                </a:solidFill>
                <a:latin typeface="NikoshBAN" panose="02000000000000000000" pitchFamily="2" charset="0"/>
                <a:ea typeface="NikoshBAN"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itchFamily="2" charset="0"/>
                <a:cs typeface="NikoshBAN" panose="02000000000000000000" pitchFamily="2" charset="0"/>
              </a:rPr>
              <a:t>ডেটাবেজে</a:t>
            </a:r>
            <a:endParaRPr lang="en-US" sz="3600" dirty="0">
              <a:solidFill>
                <a:srgbClr val="002060"/>
              </a:solidFill>
              <a:latin typeface="NikoshBAN" panose="02000000000000000000" pitchFamily="2" charset="0"/>
              <a:ea typeface="NikoshBAN" pitchFamily="2" charset="0"/>
              <a:cs typeface="NikoshBAN" panose="02000000000000000000" pitchFamily="2" charset="0"/>
            </a:endParaRPr>
          </a:p>
        </p:txBody>
      </p:sp>
      <p:sp>
        <p:nvSpPr>
          <p:cNvPr id="18" name="AutoShape 52"/>
          <p:cNvSpPr>
            <a:spLocks noChangeArrowheads="1"/>
          </p:cNvSpPr>
          <p:nvPr/>
        </p:nvSpPr>
        <p:spPr bwMode="auto">
          <a:xfrm>
            <a:off x="2465959" y="3378460"/>
            <a:ext cx="4295059" cy="547688"/>
          </a:xfrm>
          <a:prstGeom prst="roundRect">
            <a:avLst>
              <a:gd name="adj" fmla="val 50000"/>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iii. </a:t>
            </a:r>
            <a:r>
              <a:rPr lang="en-US" sz="3600" dirty="0" err="1">
                <a:solidFill>
                  <a:srgbClr val="002060"/>
                </a:solidFill>
                <a:latin typeface="NikoshBAN" panose="02000000000000000000" pitchFamily="2" charset="0"/>
                <a:ea typeface="NikoshBAN" pitchFamily="2" charset="0"/>
                <a:cs typeface="NikoshBAN" panose="02000000000000000000" pitchFamily="2" charset="0"/>
              </a:rPr>
              <a:t>ওয়েব</a:t>
            </a:r>
            <a:r>
              <a:rPr lang="en-US" sz="3600" dirty="0">
                <a:solidFill>
                  <a:srgbClr val="002060"/>
                </a:solidFill>
                <a:latin typeface="NikoshBAN" panose="02000000000000000000" pitchFamily="2" charset="0"/>
                <a:ea typeface="NikoshBAN"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itchFamily="2" charset="0"/>
                <a:cs typeface="NikoshBAN" panose="02000000000000000000" pitchFamily="2" charset="0"/>
              </a:rPr>
              <a:t>এনাবল</a:t>
            </a:r>
            <a:r>
              <a:rPr lang="en-US" sz="3600" dirty="0">
                <a:solidFill>
                  <a:srgbClr val="002060"/>
                </a:solidFill>
                <a:latin typeface="NikoshBAN" panose="02000000000000000000" pitchFamily="2" charset="0"/>
                <a:ea typeface="NikoshBAN"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itchFamily="2" charset="0"/>
                <a:cs typeface="NikoshBAN" panose="02000000000000000000" pitchFamily="2" charset="0"/>
              </a:rPr>
              <a:t>ডেটাবেজে</a:t>
            </a:r>
            <a:endParaRPr lang="en-US" sz="3600" dirty="0">
              <a:solidFill>
                <a:srgbClr val="002060"/>
              </a:solidFill>
              <a:latin typeface="NikoshBAN" panose="02000000000000000000" pitchFamily="2" charset="0"/>
              <a:ea typeface="NikoshBAN" pitchFamily="2" charset="0"/>
              <a:cs typeface="NikoshBAN" panose="02000000000000000000" pitchFamily="2" charset="0"/>
            </a:endParaRPr>
          </a:p>
        </p:txBody>
      </p:sp>
      <p:sp>
        <p:nvSpPr>
          <p:cNvPr id="12" name="Rectangle 11"/>
          <p:cNvSpPr/>
          <p:nvPr/>
        </p:nvSpPr>
        <p:spPr>
          <a:xfrm>
            <a:off x="2726657" y="4101136"/>
            <a:ext cx="3251211" cy="646331"/>
          </a:xfrm>
          <a:prstGeom prst="rect">
            <a:avLst/>
          </a:prstGeom>
        </p:spPr>
        <p:txBody>
          <a:bodyPr wrap="none">
            <a:spAutoFit/>
          </a:bodyPr>
          <a:lstStyle/>
          <a:p>
            <a:pPr defTabSz="1300163"/>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নিচের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কোনটি</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সঠিক</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4503782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2000"/>
                            </p:stCondLst>
                            <p:childTnLst>
                              <p:par>
                                <p:cTn id="17" presetID="3" presetClass="entr" presetSubtype="1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20581" y="500984"/>
            <a:ext cx="5096624" cy="3659021"/>
            <a:chOff x="7008812" y="287621"/>
            <a:chExt cx="4736576" cy="2653681"/>
          </a:xfrm>
        </p:grpSpPr>
        <p:sp>
          <p:nvSpPr>
            <p:cNvPr id="5" name="Cloud Callout 4"/>
            <p:cNvSpPr/>
            <p:nvPr/>
          </p:nvSpPr>
          <p:spPr>
            <a:xfrm>
              <a:off x="8530933" y="287621"/>
              <a:ext cx="2302650" cy="914400"/>
            </a:xfrm>
            <a:prstGeom prst="cloudCallout">
              <a:avLst>
                <a:gd name="adj1" fmla="val -22423"/>
                <a:gd name="adj2" fmla="val 103048"/>
              </a:avLst>
            </a:prstGeom>
            <a:no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TextBox 5"/>
            <p:cNvSpPr txBox="1"/>
            <p:nvPr/>
          </p:nvSpPr>
          <p:spPr>
            <a:xfrm>
              <a:off x="8938059" y="360100"/>
              <a:ext cx="1845419" cy="769441"/>
            </a:xfrm>
            <a:prstGeom prst="rect">
              <a:avLst/>
            </a:prstGeom>
            <a:noFill/>
          </p:spPr>
          <p:txBody>
            <a:bodyPr>
              <a:spAutoFit/>
            </a:bodyPr>
            <a:lstStyle/>
            <a:p>
              <a:pPr>
                <a:defRPr/>
              </a:pPr>
              <a:r>
                <a:rPr lang="bn-BD" sz="44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3600" dirty="0">
                  <a:solidFill>
                    <a:srgbClr val="FF0000"/>
                  </a:solidFill>
                  <a:latin typeface="NikoshBAN" panose="02000000000000000000" pitchFamily="2" charset="0"/>
                  <a:ea typeface="NikoshBAN" pitchFamily="2" charset="0"/>
                  <a:cs typeface="NikoshBAN" panose="02000000000000000000" pitchFamily="2" charset="0"/>
                </a:rPr>
                <a:t>মূল্যায়ন</a:t>
              </a:r>
              <a:endParaRPr lang="en-US" sz="3600" dirty="0">
                <a:solidFill>
                  <a:srgbClr val="FF0000"/>
                </a:solidFill>
                <a:latin typeface="NikoshBAN" panose="02000000000000000000" pitchFamily="2" charset="0"/>
                <a:ea typeface="NikoshBAN" pitchFamily="2" charset="0"/>
                <a:cs typeface="NikoshBAN" panose="02000000000000000000" pitchFamily="2" charset="0"/>
              </a:endParaRPr>
            </a:p>
          </p:txBody>
        </p:sp>
        <p:grpSp>
          <p:nvGrpSpPr>
            <p:cNvPr id="9" name="Group 8"/>
            <p:cNvGrpSpPr/>
            <p:nvPr/>
          </p:nvGrpSpPr>
          <p:grpSpPr>
            <a:xfrm>
              <a:off x="7008812" y="1383136"/>
              <a:ext cx="4736576" cy="1558166"/>
              <a:chOff x="1338309" y="1075881"/>
              <a:chExt cx="5867400" cy="1295400"/>
            </a:xfrm>
          </p:grpSpPr>
          <p:grpSp>
            <p:nvGrpSpPr>
              <p:cNvPr id="10" name="Group 9"/>
              <p:cNvGrpSpPr/>
              <p:nvPr/>
            </p:nvGrpSpPr>
            <p:grpSpPr>
              <a:xfrm>
                <a:off x="1338309" y="1075881"/>
                <a:ext cx="5867400" cy="1295400"/>
                <a:chOff x="1371600" y="1371600"/>
                <a:chExt cx="6453882" cy="1989517"/>
              </a:xfrm>
            </p:grpSpPr>
            <p:pic>
              <p:nvPicPr>
                <p:cNvPr id="12" name="Picture 3" descr="C:\Documents and Settings\Lab 47\My Documents\My Pictures\New Folder (2)\Teacher_4.gif"/>
                <p:cNvPicPr>
                  <a:picLocks noChangeAspect="1" noChangeArrowheads="1" noCrop="1"/>
                </p:cNvPicPr>
                <p:nvPr/>
              </p:nvPicPr>
              <p:blipFill>
                <a:blip r:embed="rId2"/>
                <a:srcRect/>
                <a:stretch>
                  <a:fillRect/>
                </a:stretch>
              </p:blipFill>
              <p:spPr bwMode="auto">
                <a:xfrm>
                  <a:off x="3880610" y="1447800"/>
                  <a:ext cx="1074800" cy="1827160"/>
                </a:xfrm>
                <a:prstGeom prst="rect">
                  <a:avLst/>
                </a:prstGeom>
                <a:noFill/>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210" y="1371600"/>
                  <a:ext cx="2954272" cy="1989517"/>
                </a:xfrm>
                <a:prstGeom prst="rect">
                  <a:avLst/>
                </a:prstGeom>
                <a:ln>
                  <a:noFill/>
                </a:ln>
                <a:effectLst>
                  <a:softEdge rad="11250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447800"/>
                  <a:ext cx="2432810" cy="1725121"/>
                </a:xfrm>
                <a:prstGeom prst="rect">
                  <a:avLst/>
                </a:prstGeom>
                <a:ln>
                  <a:noFill/>
                </a:ln>
                <a:effectLst>
                  <a:softEdge rad="112500"/>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 name="Straight Connector 10"/>
              <p:cNvCxnSpPr/>
              <p:nvPr/>
            </p:nvCxnSpPr>
            <p:spPr>
              <a:xfrm>
                <a:off x="2379373" y="2362200"/>
                <a:ext cx="3411827" cy="9081"/>
              </a:xfrm>
              <a:prstGeom prst="line">
                <a:avLst/>
              </a:prstGeom>
              <a:ln/>
            </p:spPr>
            <p:style>
              <a:lnRef idx="3">
                <a:schemeClr val="accent2"/>
              </a:lnRef>
              <a:fillRef idx="0">
                <a:schemeClr val="accent2"/>
              </a:fillRef>
              <a:effectRef idx="2">
                <a:schemeClr val="accent2"/>
              </a:effectRef>
              <a:fontRef idx="minor">
                <a:schemeClr val="tx1"/>
              </a:fontRef>
            </p:style>
          </p:cxnSp>
        </p:grpSp>
      </p:grpSp>
      <p:sp>
        <p:nvSpPr>
          <p:cNvPr id="20" name="TextBox 19"/>
          <p:cNvSpPr txBox="1"/>
          <p:nvPr/>
        </p:nvSpPr>
        <p:spPr>
          <a:xfrm>
            <a:off x="1415568" y="2928899"/>
            <a:ext cx="5340441" cy="646331"/>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600" dirty="0">
                <a:solidFill>
                  <a:srgbClr val="FF0000"/>
                </a:solidFill>
                <a:latin typeface="NikoshBAN" panose="02000000000000000000" pitchFamily="2" charset="0"/>
                <a:ea typeface="NikoshBAN" panose="02000000000000000000" pitchFamily="2" charset="0"/>
                <a:cs typeface="NikoshBAN" panose="02000000000000000000" pitchFamily="2" charset="0"/>
              </a:rPr>
              <a:t>১. DBMS </a:t>
            </a:r>
            <a:r>
              <a:rPr lang="en-US" sz="3600" dirty="0" err="1">
                <a:solidFill>
                  <a:srgbClr val="FF0000"/>
                </a:solidFill>
                <a:latin typeface="NikoshBAN" panose="02000000000000000000" pitchFamily="2" charset="0"/>
                <a:ea typeface="NikoshBAN" panose="02000000000000000000" pitchFamily="2" charset="0"/>
                <a:cs typeface="NikoshBAN" panose="02000000000000000000" pitchFamily="2" charset="0"/>
              </a:rPr>
              <a:t>কী</a:t>
            </a:r>
            <a:r>
              <a:rPr lang="en-US" sz="3600" dirty="0">
                <a:solidFill>
                  <a:srgbClr val="FF0000"/>
                </a:solidFill>
                <a:latin typeface="NikoshBAN" panose="02000000000000000000" pitchFamily="2" charset="0"/>
                <a:ea typeface="NikoshBAN" panose="02000000000000000000" pitchFamily="2" charset="0"/>
                <a:cs typeface="NikoshBAN" panose="02000000000000000000" pitchFamily="2" charset="0"/>
              </a:rPr>
              <a:t>?</a:t>
            </a:r>
          </a:p>
        </p:txBody>
      </p:sp>
      <p:sp>
        <p:nvSpPr>
          <p:cNvPr id="21" name="TextBox 20"/>
          <p:cNvSpPr txBox="1"/>
          <p:nvPr/>
        </p:nvSpPr>
        <p:spPr>
          <a:xfrm>
            <a:off x="1415568" y="3513674"/>
            <a:ext cx="9016319" cy="646331"/>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600" b="1" dirty="0">
                <a:solidFill>
                  <a:srgbClr val="FF0000"/>
                </a:solidFill>
                <a:latin typeface="NikoshBAN" panose="02000000000000000000" pitchFamily="2" charset="0"/>
                <a:cs typeface="NikoshBAN" pitchFamily="2" charset="0"/>
              </a:rPr>
              <a:t>২</a:t>
            </a:r>
            <a:r>
              <a:rPr lang="en-US" sz="3600" dirty="0">
                <a:solidFill>
                  <a:srgbClr val="FF0000"/>
                </a:solidFill>
                <a:latin typeface="NikoshBAN" panose="02000000000000000000" pitchFamily="2" charset="0"/>
                <a:ea typeface="NikoshBAN" pitchFamily="2" charset="0"/>
                <a:cs typeface="NikoshBAN" panose="02000000000000000000" pitchFamily="2" charset="0"/>
              </a:rPr>
              <a:t>. </a:t>
            </a:r>
            <a:r>
              <a:rPr lang="en-US" sz="3600" dirty="0" err="1">
                <a:solidFill>
                  <a:srgbClr val="FF0000"/>
                </a:solidFill>
                <a:latin typeface="NikoshBAN" panose="02000000000000000000" pitchFamily="2" charset="0"/>
                <a:ea typeface="NikoshBAN" pitchFamily="2" charset="0"/>
                <a:cs typeface="NikoshBAN" panose="02000000000000000000" pitchFamily="2" charset="0"/>
              </a:rPr>
              <a:t>ফ্রন্টএন্ড</a:t>
            </a:r>
            <a:r>
              <a:rPr lang="en-US" sz="3600" dirty="0">
                <a:solidFill>
                  <a:srgbClr val="FF0000"/>
                </a:solidFill>
                <a:latin typeface="NikoshBAN" panose="02000000000000000000" pitchFamily="2" charset="0"/>
                <a:ea typeface="NikoshBAN" pitchFamily="2" charset="0"/>
                <a:cs typeface="NikoshBAN" panose="02000000000000000000" pitchFamily="2" charset="0"/>
              </a:rPr>
              <a:t> </a:t>
            </a:r>
            <a:r>
              <a:rPr lang="en-US" sz="3600" dirty="0" err="1">
                <a:solidFill>
                  <a:srgbClr val="FF0000"/>
                </a:solidFill>
                <a:latin typeface="NikoshBAN" panose="02000000000000000000" pitchFamily="2" charset="0"/>
                <a:ea typeface="NikoshBAN" pitchFamily="2" charset="0"/>
                <a:cs typeface="NikoshBAN" panose="02000000000000000000" pitchFamily="2" charset="0"/>
              </a:rPr>
              <a:t>কী</a:t>
            </a:r>
            <a:r>
              <a:rPr lang="en-US" sz="3600" dirty="0">
                <a:solidFill>
                  <a:srgbClr val="FF0000"/>
                </a:solidFill>
                <a:latin typeface="NikoshBAN" panose="02000000000000000000" pitchFamily="2" charset="0"/>
                <a:ea typeface="NikoshBAN" pitchFamily="2" charset="0"/>
                <a:cs typeface="NikoshBAN" panose="02000000000000000000" pitchFamily="2" charset="0"/>
              </a:rPr>
              <a:t>?</a:t>
            </a:r>
          </a:p>
        </p:txBody>
      </p:sp>
      <p:sp>
        <p:nvSpPr>
          <p:cNvPr id="22" name="TextBox 21"/>
          <p:cNvSpPr txBox="1"/>
          <p:nvPr/>
        </p:nvSpPr>
        <p:spPr>
          <a:xfrm>
            <a:off x="1415568" y="4098449"/>
            <a:ext cx="9016319" cy="646331"/>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600" dirty="0">
                <a:solidFill>
                  <a:srgbClr val="FF0000"/>
                </a:solidFill>
                <a:latin typeface="NikoshBAN" panose="02000000000000000000" pitchFamily="2" charset="0"/>
                <a:ea typeface="NikoshBAN" panose="02000000000000000000" pitchFamily="2" charset="0"/>
                <a:cs typeface="NikoshBAN" panose="02000000000000000000" pitchFamily="2" charset="0"/>
              </a:rPr>
              <a:t>৩. </a:t>
            </a:r>
            <a:r>
              <a:rPr lang="en-US" sz="3600" dirty="0" err="1">
                <a:solidFill>
                  <a:srgbClr val="FF0000"/>
                </a:solidFill>
                <a:latin typeface="NikoshBAN" panose="02000000000000000000" pitchFamily="2" charset="0"/>
                <a:ea typeface="NikoshBAN" panose="02000000000000000000" pitchFamily="2" charset="0"/>
                <a:cs typeface="NikoshBAN" panose="02000000000000000000" pitchFamily="2" charset="0"/>
              </a:rPr>
              <a:t>ব্যাকএন্ড</a:t>
            </a:r>
            <a:r>
              <a:rPr lang="en-US" sz="3600"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ea typeface="NikoshBAN" panose="02000000000000000000" pitchFamily="2" charset="0"/>
                <a:cs typeface="NikoshBAN" panose="02000000000000000000" pitchFamily="2" charset="0"/>
              </a:rPr>
              <a:t>কী</a:t>
            </a:r>
            <a:r>
              <a:rPr lang="en-US" sz="3600" dirty="0">
                <a:solidFill>
                  <a:srgbClr val="FF0000"/>
                </a:solidFill>
                <a:latin typeface="NikoshBAN" panose="02000000000000000000" pitchFamily="2" charset="0"/>
                <a:ea typeface="NikoshBAN" panose="02000000000000000000" pitchFamily="2" charset="0"/>
                <a:cs typeface="NikoshBAN" panose="02000000000000000000" pitchFamily="2" charset="0"/>
              </a:rPr>
              <a:t>?</a:t>
            </a:r>
          </a:p>
        </p:txBody>
      </p:sp>
      <p:sp>
        <p:nvSpPr>
          <p:cNvPr id="23" name="TextBox 22"/>
          <p:cNvSpPr txBox="1"/>
          <p:nvPr/>
        </p:nvSpPr>
        <p:spPr>
          <a:xfrm>
            <a:off x="1415568" y="4725026"/>
            <a:ext cx="9016319" cy="646331"/>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600" dirty="0">
                <a:solidFill>
                  <a:srgbClr val="FF0000"/>
                </a:solidFill>
                <a:latin typeface="NikoshBAN" panose="02000000000000000000" pitchFamily="2" charset="0"/>
                <a:ea typeface="NikoshBAN" panose="02000000000000000000" pitchFamily="2" charset="0"/>
                <a:cs typeface="NikoshBAN" panose="02000000000000000000" pitchFamily="2" charset="0"/>
              </a:rPr>
              <a:t>৪. DBA </a:t>
            </a:r>
            <a:r>
              <a:rPr lang="en-US" sz="3600" dirty="0" err="1">
                <a:solidFill>
                  <a:srgbClr val="FF0000"/>
                </a:solidFill>
                <a:latin typeface="NikoshBAN" panose="02000000000000000000" pitchFamily="2" charset="0"/>
                <a:ea typeface="NikoshBAN" panose="02000000000000000000" pitchFamily="2" charset="0"/>
                <a:cs typeface="NikoshBAN" panose="02000000000000000000" pitchFamily="2" charset="0"/>
              </a:rPr>
              <a:t>কে</a:t>
            </a:r>
            <a:r>
              <a:rPr lang="en-US" sz="3600" dirty="0">
                <a:solidFill>
                  <a:srgbClr val="FF0000"/>
                </a:solidFill>
                <a:latin typeface="NikoshBAN" panose="02000000000000000000" pitchFamily="2" charset="0"/>
                <a:ea typeface="NikoshBAN" panose="02000000000000000000" pitchFamily="2" charset="0"/>
                <a:cs typeface="NikoshBAN" panose="02000000000000000000" pitchFamily="2" charset="0"/>
              </a:rPr>
              <a:t>?</a:t>
            </a:r>
          </a:p>
        </p:txBody>
      </p:sp>
      <p:sp>
        <p:nvSpPr>
          <p:cNvPr id="16" name="TextBox 15"/>
          <p:cNvSpPr txBox="1"/>
          <p:nvPr/>
        </p:nvSpPr>
        <p:spPr>
          <a:xfrm>
            <a:off x="1376930" y="5239521"/>
            <a:ext cx="5340441" cy="646331"/>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bn-IN" sz="3600" dirty="0" smtClean="0">
                <a:solidFill>
                  <a:srgbClr val="FF0000"/>
                </a:solidFill>
                <a:latin typeface="NikoshBAN" panose="02000000000000000000" pitchFamily="2" charset="0"/>
                <a:ea typeface="NikoshBAN" pitchFamily="2" charset="0"/>
                <a:cs typeface="NikoshBAN" panose="02000000000000000000" pitchFamily="2" charset="0"/>
              </a:rPr>
              <a:t>৫</a:t>
            </a:r>
            <a:r>
              <a:rPr lang="en-US" sz="3600" dirty="0" smtClean="0">
                <a:solidFill>
                  <a:srgbClr val="FF0000"/>
                </a:solidFill>
                <a:latin typeface="NikoshBAN" panose="02000000000000000000" pitchFamily="2" charset="0"/>
                <a:ea typeface="NikoshBAN" pitchFamily="2" charset="0"/>
                <a:cs typeface="NikoshBAN" panose="02000000000000000000" pitchFamily="2" charset="0"/>
              </a:rPr>
              <a:t>. </a:t>
            </a:r>
            <a:r>
              <a:rPr lang="en-US" sz="3600" dirty="0">
                <a:solidFill>
                  <a:srgbClr val="FF0000"/>
                </a:solidFill>
                <a:latin typeface="NikoshBAN" panose="02000000000000000000" pitchFamily="2" charset="0"/>
                <a:ea typeface="NikoshBAN" pitchFamily="2" charset="0"/>
                <a:cs typeface="NikoshBAN" panose="02000000000000000000" pitchFamily="2" charset="0"/>
              </a:rPr>
              <a:t>RDBMS </a:t>
            </a:r>
            <a:r>
              <a:rPr lang="en-US" sz="3600" dirty="0" err="1">
                <a:solidFill>
                  <a:srgbClr val="FF0000"/>
                </a:solidFill>
                <a:latin typeface="NikoshBAN" panose="02000000000000000000" pitchFamily="2" charset="0"/>
                <a:ea typeface="NikoshBAN" pitchFamily="2" charset="0"/>
                <a:cs typeface="NikoshBAN" panose="02000000000000000000" pitchFamily="2" charset="0"/>
              </a:rPr>
              <a:t>কী</a:t>
            </a:r>
            <a:r>
              <a:rPr lang="en-US" sz="3600" dirty="0">
                <a:solidFill>
                  <a:srgbClr val="FF0000"/>
                </a:solidFill>
                <a:latin typeface="NikoshBAN" panose="02000000000000000000" pitchFamily="2" charset="0"/>
                <a:ea typeface="NikoshBAN" pitchFamily="2" charset="0"/>
                <a:cs typeface="NikoshBAN" panose="02000000000000000000" pitchFamily="2" charset="0"/>
              </a:rPr>
              <a:t>?</a:t>
            </a:r>
          </a:p>
        </p:txBody>
      </p:sp>
    </p:spTree>
    <p:extLst>
      <p:ext uri="{BB962C8B-B14F-4D97-AF65-F5344CB8AC3E}">
        <p14:creationId xmlns:p14="http://schemas.microsoft.com/office/powerpoint/2010/main" val="1644271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1782" y="4195632"/>
            <a:ext cx="11650183" cy="1631216"/>
          </a:xfrm>
          <a:prstGeom prst="rect">
            <a:avLst/>
          </a:prstGeom>
          <a:noFill/>
        </p:spPr>
        <p:txBody>
          <a:bodyPr wrap="square">
            <a:spAutoFit/>
          </a:bodyPr>
          <a:lstStyle/>
          <a:p>
            <a:pPr>
              <a:defRPr/>
            </a:pPr>
            <a:r>
              <a:rPr lang="en-US" sz="50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তোমার</a:t>
            </a:r>
            <a:r>
              <a:rPr lang="en-US" sz="50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50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কলেজের</a:t>
            </a:r>
            <a:r>
              <a:rPr lang="en-US" sz="50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50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জন্য</a:t>
            </a:r>
            <a:r>
              <a:rPr lang="en-US" sz="50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50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কোন</a:t>
            </a:r>
            <a:r>
              <a:rPr lang="en-US" sz="50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50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50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50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সুবিধাজনক</a:t>
            </a:r>
            <a:r>
              <a:rPr lang="en-US" sz="50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50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মতামত</a:t>
            </a:r>
            <a:r>
              <a:rPr lang="en-US" sz="50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50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লিলে</a:t>
            </a:r>
            <a:r>
              <a:rPr lang="en-US" sz="50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50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আনবে</a:t>
            </a:r>
            <a:r>
              <a:rPr lang="en-US" sz="5000" dirty="0">
                <a:solidFill>
                  <a:srgbClr val="002060"/>
                </a:solidFill>
                <a:latin typeface="NikoshBAN" panose="02000000000000000000" pitchFamily="2" charset="0"/>
                <a:ea typeface="NikoshBAN" panose="02000000000000000000" pitchFamily="2" charset="0"/>
                <a:cs typeface="NikoshBAN" panose="02000000000000000000" pitchFamily="2" charset="0"/>
              </a:rPr>
              <a:t>।</a:t>
            </a:r>
          </a:p>
        </p:txBody>
      </p:sp>
      <p:pic>
        <p:nvPicPr>
          <p:cNvPr id="7" name="Picture 6"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863" y="1572903"/>
            <a:ext cx="5231411" cy="26227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8524" y="1397759"/>
            <a:ext cx="5078677" cy="861774"/>
          </a:xfrm>
          <a:prstGeom prst="rect">
            <a:avLst/>
          </a:prstGeom>
        </p:spPr>
        <p:txBody>
          <a:bodyPr>
            <a:spAutoFit/>
          </a:bodyPr>
          <a:lstStyle/>
          <a:p>
            <a:pPr algn="ctr">
              <a:defRPr/>
            </a:pPr>
            <a:r>
              <a:rPr lang="en-US" sz="5000" dirty="0" err="1">
                <a:solidFill>
                  <a:srgbClr val="FF0000"/>
                </a:solidFill>
                <a:latin typeface="NikoshBAN" panose="02000000000000000000" pitchFamily="2" charset="0"/>
                <a:ea typeface="NikoshBAN" pitchFamily="2" charset="0"/>
                <a:cs typeface="NikoshBAN" panose="02000000000000000000" pitchFamily="2" charset="0"/>
              </a:rPr>
              <a:t>বাড়ীর</a:t>
            </a:r>
            <a:r>
              <a:rPr lang="bn-BD" sz="5000" dirty="0">
                <a:solidFill>
                  <a:srgbClr val="FF0000"/>
                </a:solidFill>
                <a:latin typeface="NikoshBAN" panose="02000000000000000000" pitchFamily="2" charset="0"/>
                <a:ea typeface="NikoshBAN" pitchFamily="2" charset="0"/>
                <a:cs typeface="NikoshBAN" panose="02000000000000000000" pitchFamily="2" charset="0"/>
              </a:rPr>
              <a:t> কাজ</a:t>
            </a:r>
            <a:endParaRPr lang="en-US" sz="5000" dirty="0">
              <a:solidFill>
                <a:srgbClr val="FF0000"/>
              </a:solidFill>
              <a:latin typeface="NikoshBAN" panose="02000000000000000000" pitchFamily="2" charset="0"/>
              <a:ea typeface="NikoshBAN" pitchFamily="2" charset="0"/>
              <a:cs typeface="NikoshBAN" panose="02000000000000000000" pitchFamily="2" charset="0"/>
            </a:endParaRPr>
          </a:p>
        </p:txBody>
      </p:sp>
    </p:spTree>
    <p:extLst>
      <p:ext uri="{BB962C8B-B14F-4D97-AF65-F5344CB8AC3E}">
        <p14:creationId xmlns:p14="http://schemas.microsoft.com/office/powerpoint/2010/main" val="46206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92420.gif"/>
          <p:cNvPicPr>
            <a:picLocks noChangeAspect="1"/>
          </p:cNvPicPr>
          <p:nvPr/>
        </p:nvPicPr>
        <p:blipFill>
          <a:blip r:embed="rId2"/>
          <a:stretch>
            <a:fillRect/>
          </a:stretch>
        </p:blipFill>
        <p:spPr>
          <a:xfrm>
            <a:off x="324465" y="152400"/>
            <a:ext cx="11695470" cy="6553200"/>
          </a:xfrm>
          <a:prstGeom prst="rect">
            <a:avLst/>
          </a:prstGeom>
          <a:ln>
            <a:solidFill>
              <a:srgbClr val="FF0000"/>
            </a:solidFill>
          </a:ln>
        </p:spPr>
      </p:pic>
    </p:spTree>
    <p:extLst>
      <p:ext uri="{BB962C8B-B14F-4D97-AF65-F5344CB8AC3E}">
        <p14:creationId xmlns:p14="http://schemas.microsoft.com/office/powerpoint/2010/main" val="24274404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78673" y="3752999"/>
            <a:ext cx="7019925" cy="3414094"/>
            <a:chOff x="4339461" y="1044932"/>
            <a:chExt cx="7019925" cy="3414094"/>
          </a:xfrm>
        </p:grpSpPr>
        <p:grpSp>
          <p:nvGrpSpPr>
            <p:cNvPr id="3" name="Group 2"/>
            <p:cNvGrpSpPr/>
            <p:nvPr/>
          </p:nvGrpSpPr>
          <p:grpSpPr>
            <a:xfrm>
              <a:off x="6381665" y="1607978"/>
              <a:ext cx="2140157" cy="2851048"/>
              <a:chOff x="4192256" y="4006952"/>
              <a:chExt cx="2140157" cy="2851048"/>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2256" y="4006952"/>
                <a:ext cx="2140157" cy="143169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696" y="5438643"/>
                <a:ext cx="1889279" cy="1419357"/>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9461" y="1044932"/>
              <a:ext cx="7019925" cy="3000375"/>
            </a:xfrm>
            <a:prstGeom prst="rect">
              <a:avLst/>
            </a:prstGeom>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620976" cy="4006952"/>
          </a:xfrm>
          <a:prstGeom prst="rect">
            <a:avLst/>
          </a:prstGeom>
        </p:spPr>
      </p:pic>
      <p:sp>
        <p:nvSpPr>
          <p:cNvPr id="9" name="TextBox 8"/>
          <p:cNvSpPr txBox="1"/>
          <p:nvPr/>
        </p:nvSpPr>
        <p:spPr>
          <a:xfrm>
            <a:off x="10111814" y="935900"/>
            <a:ext cx="1967116" cy="1569660"/>
          </a:xfrm>
          <a:prstGeom prst="rect">
            <a:avLst/>
          </a:prstGeom>
          <a:solidFill>
            <a:schemeClr val="bg1">
              <a:lumMod val="95000"/>
            </a:schemeClr>
          </a:solidFill>
          <a:ln w="38100">
            <a:solidFill>
              <a:srgbClr val="00B050"/>
            </a:solidFill>
          </a:ln>
        </p:spPr>
        <p:txBody>
          <a:bodyPr wrap="square" rtlCol="0">
            <a:spAutoFit/>
          </a:bodyPr>
          <a:lstStyle/>
          <a:p>
            <a:pPr algn="ctr"/>
            <a:r>
              <a:rPr lang="en-US" sz="32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আর</a:t>
            </a:r>
            <a:r>
              <a:rPr lang="en-US" sz="32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এদের</a:t>
            </a:r>
            <a:r>
              <a:rPr lang="en-US" sz="32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মধ্যে</a:t>
            </a:r>
            <a:r>
              <a:rPr lang="en-US" sz="32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সমন্বয়</a:t>
            </a:r>
            <a:r>
              <a:rPr lang="en-US" sz="32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করবে</a:t>
            </a:r>
            <a:r>
              <a:rPr lang="en-US" sz="32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a:t>
            </a:r>
            <a:r>
              <a:rPr lang="en-US" sz="32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p>
        </p:txBody>
      </p:sp>
      <p:sp>
        <p:nvSpPr>
          <p:cNvPr id="10" name="Oval Callout 9"/>
          <p:cNvSpPr/>
          <p:nvPr/>
        </p:nvSpPr>
        <p:spPr>
          <a:xfrm>
            <a:off x="8285112" y="3752999"/>
            <a:ext cx="2511380" cy="1994737"/>
          </a:xfrm>
          <a:prstGeom prst="wedgeEllipseCallout">
            <a:avLst>
              <a:gd name="adj1" fmla="val -97243"/>
              <a:gd name="adj2" fmla="val 4765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এগুলো</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কিসের</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ea typeface="NikoshBAN" panose="02000000000000000000" pitchFamily="2" charset="0"/>
                <a:cs typeface="NikoshBAN" panose="02000000000000000000" pitchFamily="2" charset="0"/>
              </a:rPr>
              <a:t>আইকন</a:t>
            </a:r>
            <a:r>
              <a:rPr lang="en-US" sz="3600" dirty="0">
                <a:solidFill>
                  <a:srgbClr val="002060"/>
                </a:solidFill>
                <a:latin typeface="NikoshBAN" panose="02000000000000000000" pitchFamily="2" charset="0"/>
                <a:ea typeface="NikoshBAN" panose="02000000000000000000" pitchFamily="2" charset="0"/>
                <a:cs typeface="NikoshBAN" panose="02000000000000000000" pitchFamily="2" charset="0"/>
              </a:rPr>
              <a:t>?</a:t>
            </a:r>
          </a:p>
        </p:txBody>
      </p:sp>
      <p:sp>
        <p:nvSpPr>
          <p:cNvPr id="11" name="Cloud Callout 10"/>
          <p:cNvSpPr/>
          <p:nvPr/>
        </p:nvSpPr>
        <p:spPr>
          <a:xfrm>
            <a:off x="6119084" y="-304800"/>
            <a:ext cx="3767038" cy="2782957"/>
          </a:xfrm>
          <a:prstGeom prst="cloudCallout">
            <a:avLst>
              <a:gd name="adj1" fmla="val -74921"/>
              <a:gd name="adj2" fmla="val 1776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ছবিগুলো</a:t>
            </a:r>
            <a:r>
              <a:rPr lang="en-US" sz="2800"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কিসের</a:t>
            </a:r>
            <a:r>
              <a:rPr lang="en-US" sz="2800"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ইংগিত</a:t>
            </a:r>
            <a:r>
              <a:rPr lang="en-US" sz="2800"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দেয়</a:t>
            </a:r>
            <a:r>
              <a:rPr lang="en-US" sz="2800"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বলতে</a:t>
            </a:r>
            <a:r>
              <a:rPr lang="en-US" sz="2800"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পারো</a:t>
            </a:r>
            <a:endParaRPr lang="en-US" sz="2800" dirty="0">
              <a:solidFill>
                <a:srgbClr val="002060"/>
              </a:solidFill>
              <a:latin typeface="NikoshBAN" panose="02000000000000000000" pitchFamily="2" charset="0"/>
              <a:ea typeface="NikoshBAN" panose="02000000000000000000" pitchFamily="2" charset="0"/>
              <a:cs typeface="NikoshBAN" panose="02000000000000000000" pitchFamily="2" charset="0"/>
            </a:endParaRPr>
          </a:p>
        </p:txBody>
      </p:sp>
      <p:cxnSp>
        <p:nvCxnSpPr>
          <p:cNvPr id="13" name="Straight Arrow Connector 12"/>
          <p:cNvCxnSpPr/>
          <p:nvPr/>
        </p:nvCxnSpPr>
        <p:spPr>
          <a:xfrm>
            <a:off x="9872332" y="1356731"/>
            <a:ext cx="239480" cy="68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9992072" y="2705386"/>
            <a:ext cx="446165" cy="1078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0192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upRight)">
                                      <p:cBhvr>
                                        <p:cTn id="17" dur="500"/>
                                        <p:tgtEl>
                                          <p:spTgt spid="16"/>
                                        </p:tgtEl>
                                      </p:cBhvr>
                                    </p:animEffect>
                                  </p:childTnLst>
                                </p:cTn>
                              </p:par>
                              <p:par>
                                <p:cTn id="18" presetID="18" presetClass="entr" presetSubtype="3"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upRight)">
                                      <p:cBhvr>
                                        <p:cTn id="20" dur="500"/>
                                        <p:tgtEl>
                                          <p:spTgt spid="13"/>
                                        </p:tgtEl>
                                      </p:cBhvr>
                                    </p:animEffect>
                                  </p:childTnLst>
                                </p:cTn>
                              </p:par>
                              <p:par>
                                <p:cTn id="21" presetID="18" presetClass="entr" presetSubtype="3"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Righ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22433" y="2768019"/>
            <a:ext cx="3520467" cy="3672538"/>
          </a:xfrm>
          <a:prstGeom prst="rect">
            <a:avLst/>
          </a:prstGeom>
        </p:spPr>
      </p:pic>
      <p:sp>
        <p:nvSpPr>
          <p:cNvPr id="2" name="TextBox 1"/>
          <p:cNvSpPr txBox="1"/>
          <p:nvPr/>
        </p:nvSpPr>
        <p:spPr>
          <a:xfrm>
            <a:off x="159027" y="1289490"/>
            <a:ext cx="8494644" cy="1107996"/>
          </a:xfrm>
          <a:prstGeom prst="rect">
            <a:avLst/>
          </a:prstGeom>
          <a:noFill/>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6600" b="1" dirty="0" err="1">
                <a:solidFill>
                  <a:schemeClr val="tx1"/>
                </a:solidFill>
                <a:latin typeface="NikoshBAN" pitchFamily="2" charset="0"/>
                <a:cs typeface="NikoshBAN" pitchFamily="2" charset="0"/>
              </a:rPr>
              <a:t>আমাদের</a:t>
            </a:r>
            <a:r>
              <a:rPr lang="en-US" sz="6600" b="1" dirty="0">
                <a:solidFill>
                  <a:schemeClr val="tx1"/>
                </a:solidFill>
                <a:latin typeface="NikoshBAN" pitchFamily="2" charset="0"/>
                <a:cs typeface="NikoshBAN" pitchFamily="2" charset="0"/>
              </a:rPr>
              <a:t> </a:t>
            </a:r>
            <a:r>
              <a:rPr lang="en-US" sz="6600" b="1" dirty="0" err="1">
                <a:solidFill>
                  <a:schemeClr val="tx1"/>
                </a:solidFill>
                <a:latin typeface="NikoshBAN" pitchFamily="2" charset="0"/>
                <a:cs typeface="NikoshBAN" pitchFamily="2" charset="0"/>
              </a:rPr>
              <a:t>আজকের</a:t>
            </a:r>
            <a:r>
              <a:rPr lang="en-US" sz="6600" b="1" dirty="0">
                <a:solidFill>
                  <a:schemeClr val="tx1"/>
                </a:solidFill>
                <a:latin typeface="NikoshBAN" pitchFamily="2" charset="0"/>
                <a:cs typeface="NikoshBAN" pitchFamily="2" charset="0"/>
              </a:rPr>
              <a:t> </a:t>
            </a:r>
            <a:r>
              <a:rPr lang="en-US" sz="6600" b="1" dirty="0" err="1">
                <a:solidFill>
                  <a:schemeClr val="tx1"/>
                </a:solidFill>
                <a:latin typeface="NikoshBAN" pitchFamily="2" charset="0"/>
                <a:cs typeface="NikoshBAN" pitchFamily="2" charset="0"/>
              </a:rPr>
              <a:t>পাঠ</a:t>
            </a:r>
            <a:r>
              <a:rPr lang="en-US" sz="6600" b="1" dirty="0">
                <a:solidFill>
                  <a:schemeClr val="tx1"/>
                </a:solidFill>
                <a:latin typeface="NikoshBAN" pitchFamily="2" charset="0"/>
                <a:cs typeface="NikoshBAN" pitchFamily="2" charset="0"/>
              </a:rPr>
              <a:t>-</a:t>
            </a:r>
            <a:endParaRPr lang="en-US" sz="1100" dirty="0">
              <a:solidFill>
                <a:schemeClr val="tx1"/>
              </a:solidFill>
              <a:latin typeface="NikoshBAN" pitchFamily="2" charset="0"/>
              <a:cs typeface="NikoshBAN" pitchFamily="2" charset="0"/>
            </a:endParaRPr>
          </a:p>
        </p:txBody>
      </p:sp>
      <p:sp>
        <p:nvSpPr>
          <p:cNvPr id="4" name="Rectangle 3"/>
          <p:cNvSpPr/>
          <p:nvPr/>
        </p:nvSpPr>
        <p:spPr>
          <a:xfrm>
            <a:off x="1817337" y="3173649"/>
            <a:ext cx="5835252" cy="830997"/>
          </a:xfrm>
          <a:prstGeom prst="rect">
            <a:avLst/>
          </a:prstGeom>
        </p:spPr>
        <p:txBody>
          <a:bodyPr wrap="none">
            <a:spAutoFit/>
          </a:bodyPr>
          <a:lstStyle/>
          <a:p>
            <a:pPr algn="ctr"/>
            <a:r>
              <a:rPr lang="en-US" sz="4800" b="1" dirty="0" err="1">
                <a:solidFill>
                  <a:srgbClr val="FF0000"/>
                </a:solidFill>
                <a:effectLst>
                  <a:glow rad="228600">
                    <a:schemeClr val="accent5">
                      <a:satMod val="175000"/>
                      <a:alpha val="40000"/>
                    </a:schemeClr>
                  </a:glow>
                </a:effectLst>
                <a:latin typeface="NikoshBAN" pitchFamily="2" charset="0"/>
                <a:cs typeface="NikoshBAN" pitchFamily="2" charset="0"/>
              </a:rPr>
              <a:t>ডেটাবেজ</a:t>
            </a:r>
            <a:r>
              <a:rPr lang="en-US" sz="4800" b="1" dirty="0">
                <a:solidFill>
                  <a:srgbClr val="FF0000"/>
                </a:solidFill>
                <a:effectLst>
                  <a:glow rad="228600">
                    <a:schemeClr val="accent5">
                      <a:satMod val="175000"/>
                      <a:alpha val="40000"/>
                    </a:schemeClr>
                  </a:glow>
                </a:effectLst>
                <a:latin typeface="NikoshBAN" pitchFamily="2" charset="0"/>
                <a:cs typeface="NikoshBAN" pitchFamily="2" charset="0"/>
              </a:rPr>
              <a:t> </a:t>
            </a:r>
            <a:r>
              <a:rPr lang="en-US" sz="4800" b="1" dirty="0" err="1">
                <a:solidFill>
                  <a:srgbClr val="FF0000"/>
                </a:solidFill>
                <a:effectLst>
                  <a:glow rad="228600">
                    <a:schemeClr val="accent5">
                      <a:satMod val="175000"/>
                      <a:alpha val="40000"/>
                    </a:schemeClr>
                  </a:glow>
                </a:effectLst>
                <a:latin typeface="NikoshBAN" pitchFamily="2" charset="0"/>
                <a:cs typeface="NikoshBAN" pitchFamily="2" charset="0"/>
              </a:rPr>
              <a:t>ম্যানেজমেন্ট</a:t>
            </a:r>
            <a:r>
              <a:rPr lang="en-US" sz="4800" b="1" dirty="0">
                <a:solidFill>
                  <a:srgbClr val="FF0000"/>
                </a:solidFill>
                <a:effectLst>
                  <a:glow rad="228600">
                    <a:schemeClr val="accent5">
                      <a:satMod val="175000"/>
                      <a:alpha val="40000"/>
                    </a:schemeClr>
                  </a:glow>
                </a:effectLst>
                <a:latin typeface="NikoshBAN" pitchFamily="2" charset="0"/>
                <a:cs typeface="NikoshBAN" pitchFamily="2" charset="0"/>
              </a:rPr>
              <a:t> </a:t>
            </a:r>
            <a:r>
              <a:rPr lang="en-US" sz="4800" b="1" dirty="0" err="1">
                <a:solidFill>
                  <a:srgbClr val="FF0000"/>
                </a:solidFill>
                <a:effectLst>
                  <a:glow rad="228600">
                    <a:schemeClr val="accent5">
                      <a:satMod val="175000"/>
                      <a:alpha val="40000"/>
                    </a:schemeClr>
                  </a:glow>
                </a:effectLst>
                <a:latin typeface="NikoshBAN" pitchFamily="2" charset="0"/>
                <a:cs typeface="NikoshBAN" pitchFamily="2" charset="0"/>
              </a:rPr>
              <a:t>সিস্টেম</a:t>
            </a:r>
            <a:endParaRPr lang="en-US" sz="4000" b="1" dirty="0">
              <a:solidFill>
                <a:srgbClr val="FF0000"/>
              </a:solidFill>
              <a:effectLst>
                <a:glow rad="228600">
                  <a:schemeClr val="accent5">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23435344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4301" y="2459957"/>
            <a:ext cx="9724029" cy="3416320"/>
          </a:xfrm>
          <a:prstGeom prst="rect">
            <a:avLst/>
          </a:prstGeom>
          <a:solidFill>
            <a:schemeClr val="bg2">
              <a:lumMod val="90000"/>
            </a:schemeClr>
          </a:solidFill>
          <a:ln w="57150">
            <a:solidFill>
              <a:srgbClr val="FF0000"/>
            </a:solid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bn-IN"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১। </a:t>
            </a:r>
            <a:r>
              <a:rPr lang="en-US"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DBMS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তা</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বলতে</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পারবে</a:t>
            </a:r>
            <a:r>
              <a:rPr lang="bn-IN"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p>
          <a:p>
            <a:r>
              <a:rPr lang="en-US"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২</a:t>
            </a:r>
            <a:r>
              <a:rPr lang="bn-IN"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ফ্রন্টএন্ড</a:t>
            </a:r>
            <a:r>
              <a:rPr lang="en-US"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তা</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বলতে</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পারবে</a:t>
            </a:r>
            <a:r>
              <a:rPr lang="bn-IN"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endParaRPr lang="bn-IN" sz="3600" b="1" dirty="0">
              <a:solidFill>
                <a:srgbClr val="002060"/>
              </a:solidFill>
              <a:latin typeface="NikoshBAN" panose="02000000000000000000" pitchFamily="2" charset="0"/>
              <a:ea typeface="NikoshBAN" panose="02000000000000000000" pitchFamily="2" charset="0"/>
              <a:cs typeface="NikoshBAN" panose="02000000000000000000" pitchFamily="2" charset="0"/>
            </a:endParaRPr>
          </a:p>
          <a:p>
            <a:r>
              <a:rPr lang="en-US"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৩</a:t>
            </a:r>
            <a:r>
              <a:rPr lang="bn-IN"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ব্যাকএন্ড</a:t>
            </a:r>
            <a:r>
              <a:rPr lang="en-US"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তা</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বলতে</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পারবে</a:t>
            </a:r>
            <a:r>
              <a:rPr lang="bn-IN"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p>
          <a:p>
            <a:r>
              <a:rPr lang="en-US"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৪</a:t>
            </a:r>
            <a:r>
              <a:rPr lang="bn-IN"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DBA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এর</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দায়িত্ব</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ব্যাখ্যা</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করতে</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পারবে</a:t>
            </a:r>
            <a:r>
              <a:rPr lang="bn-IN"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endPar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endParaRPr>
          </a:p>
          <a:p>
            <a:r>
              <a:rPr lang="en-US"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৫</a:t>
            </a:r>
            <a:r>
              <a:rPr lang="bn-IN"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ডিস্ট্রিবিউটেড</a:t>
            </a:r>
            <a:r>
              <a:rPr lang="en-US"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ডেটাবেজ</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এর</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সুবিধা</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বিশ্লেষণ</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করতে</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ea typeface="NikoshBAN" panose="02000000000000000000" pitchFamily="2" charset="0"/>
                <a:cs typeface="NikoshBAN" panose="02000000000000000000" pitchFamily="2" charset="0"/>
              </a:rPr>
              <a:t>পারবে</a:t>
            </a:r>
            <a:r>
              <a:rPr lang="bn-IN"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 </a:t>
            </a:r>
            <a:endPar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endParaRPr>
          </a:p>
        </p:txBody>
      </p:sp>
      <p:sp>
        <p:nvSpPr>
          <p:cNvPr id="5" name="Rectangle 4"/>
          <p:cNvSpPr/>
          <p:nvPr/>
        </p:nvSpPr>
        <p:spPr>
          <a:xfrm>
            <a:off x="795131" y="957899"/>
            <a:ext cx="10416208" cy="1200329"/>
          </a:xfrm>
          <a:prstGeom prst="rect">
            <a:avLst/>
          </a:prstGeom>
          <a:solidFill>
            <a:schemeClr val="accent1">
              <a:lumMod val="20000"/>
              <a:lumOff val="80000"/>
            </a:schemeClr>
          </a:solidFill>
          <a:ln w="57150">
            <a:solidFill>
              <a:srgbClr val="FFFF00"/>
            </a:solidFill>
          </a:ln>
        </p:spPr>
        <p:txBody>
          <a:bodyPr wrap="square">
            <a:spAutoFit/>
          </a:bodyPr>
          <a:lstStyle/>
          <a:p>
            <a:pPr algn="ctr"/>
            <a:r>
              <a:rPr lang="en-US" sz="72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এই</a:t>
            </a:r>
            <a:r>
              <a:rPr lang="en-US" sz="72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72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পাঠ</a:t>
            </a:r>
            <a:r>
              <a:rPr lang="en-US" sz="72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72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শেষে</a:t>
            </a:r>
            <a:r>
              <a:rPr lang="en-US" sz="72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72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শিক্ষার্থীরা</a:t>
            </a:r>
            <a:r>
              <a:rPr lang="en-US" sz="7200" b="1" dirty="0">
                <a:solidFill>
                  <a:srgbClr val="FF0000"/>
                </a:solidFill>
                <a:latin typeface="NikoshBAN" panose="02000000000000000000" pitchFamily="2" charset="0"/>
                <a:ea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5717849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786439"/>
            <a:ext cx="12191999" cy="2308324"/>
          </a:xfrm>
          <a:prstGeom prst="rect">
            <a:avLst/>
          </a:prstGeom>
        </p:spPr>
        <p:txBody>
          <a:bodyPr wrap="square">
            <a:spAutoFit/>
          </a:bodyPr>
          <a:lstStyle/>
          <a:p>
            <a:pPr algn="just"/>
            <a:r>
              <a:rPr lang="as-IN" sz="3600" dirty="0">
                <a:solidFill>
                  <a:srgbClr val="002060"/>
                </a:solidFill>
                <a:latin typeface="NikoshBAN" panose="02000000000000000000" pitchFamily="2" charset="0"/>
                <a:ea typeface="NikoshBAN" pitchFamily="2" charset="0"/>
                <a:cs typeface="NikoshBAN" panose="02000000000000000000" pitchFamily="2" charset="0"/>
              </a:rPr>
              <a:t>ডেটাবেজ ম্যানেজমেন্ট সিস্টেম বা </a:t>
            </a:r>
            <a:r>
              <a:rPr lang="en-US" sz="3600" dirty="0">
                <a:solidFill>
                  <a:srgbClr val="002060"/>
                </a:solidFill>
                <a:latin typeface="NikoshBAN" panose="02000000000000000000" pitchFamily="2" charset="0"/>
                <a:ea typeface="NikoshBAN" pitchFamily="2" charset="0"/>
                <a:cs typeface="NikoshBAN" panose="02000000000000000000" pitchFamily="2" charset="0"/>
              </a:rPr>
              <a:t>DBMS</a:t>
            </a:r>
            <a:r>
              <a:rPr lang="as-IN" sz="3600" dirty="0">
                <a:solidFill>
                  <a:srgbClr val="002060"/>
                </a:solidFill>
                <a:latin typeface="NikoshBAN" panose="02000000000000000000" pitchFamily="2" charset="0"/>
                <a:ea typeface="NikoshBAN" pitchFamily="2" charset="0"/>
                <a:cs typeface="NikoshBAN" panose="02000000000000000000" pitchFamily="2" charset="0"/>
              </a:rPr>
              <a:t> হলো পরস্পর সম্পর্কযুক্ত তথ্য এবং সেই তথ্য পর্যালোচনা করার জন্য অনেকগুলো প্রোগ্রামের সমন্বয়ে তৈরি এমন একটি সফটওয়্যার যা ডেটাবেজ তৈরি, পরিবর্তন, সংরক্ষণ, নিয়ন্ত্রণ এবং পরিচালনার কাজে ব্যবহৃত হয়। </a:t>
            </a:r>
            <a:endParaRPr lang="en-US" sz="3600" dirty="0">
              <a:solidFill>
                <a:srgbClr val="002060"/>
              </a:solidFill>
              <a:latin typeface="NikoshBAN" panose="02000000000000000000" pitchFamily="2" charset="0"/>
              <a:ea typeface="NikoshBAN" pitchFamily="2" charset="0"/>
              <a:cs typeface="NikoshBAN" panose="02000000000000000000" pitchFamily="2" charset="0"/>
            </a:endParaRPr>
          </a:p>
        </p:txBody>
      </p:sp>
      <p:sp>
        <p:nvSpPr>
          <p:cNvPr id="24" name="AutoShape 8"/>
          <p:cNvSpPr>
            <a:spLocks noChangeArrowheads="1"/>
          </p:cNvSpPr>
          <p:nvPr/>
        </p:nvSpPr>
        <p:spPr bwMode="auto">
          <a:xfrm>
            <a:off x="35590" y="93265"/>
            <a:ext cx="9068653" cy="621144"/>
          </a:xfrm>
          <a:prstGeom prst="chevron">
            <a:avLst>
              <a:gd name="adj" fmla="val 39600"/>
            </a:avLst>
          </a:prstGeom>
          <a:solidFill>
            <a:schemeClr val="bg2"/>
          </a:solidFill>
          <a:ln w="38100">
            <a:solidFill>
              <a:srgbClr val="00B050"/>
            </a:solidFill>
            <a:miter lim="800000"/>
            <a:headEnd/>
            <a:tailEnd/>
          </a:ln>
        </p:spPr>
        <p:txBody>
          <a:bodyPr wrap="none" lIns="91418" tIns="45710" rIns="91418" bIns="45710" anchor="ctr"/>
          <a:lstStyle/>
          <a:p>
            <a:pPr algn="just"/>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ডেটাবেজ</a:t>
            </a:r>
            <a:r>
              <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ম্যানেজমেন্ট</a:t>
            </a:r>
            <a:r>
              <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ea typeface="NikoshBAN" panose="02000000000000000000" pitchFamily="2" charset="0"/>
                <a:cs typeface="NikoshBAN" panose="02000000000000000000" pitchFamily="2" charset="0"/>
              </a:rPr>
              <a:t>সিস্টেম</a:t>
            </a:r>
            <a:r>
              <a:rPr lang="en-US" sz="4000" b="1" dirty="0">
                <a:solidFill>
                  <a:srgbClr val="FF0000"/>
                </a:solidFill>
                <a:latin typeface="NikoshBAN" panose="02000000000000000000" pitchFamily="2" charset="0"/>
                <a:ea typeface="NikoshBAN" panose="02000000000000000000" pitchFamily="2" charset="0"/>
                <a:cs typeface="NikoshBAN" panose="02000000000000000000" pitchFamily="2" charset="0"/>
              </a:rPr>
              <a:t>  </a:t>
            </a:r>
            <a:r>
              <a:rPr lang="en-US" sz="4000" b="1" dirty="0">
                <a:solidFill>
                  <a:srgbClr val="FF0000"/>
                </a:solidFill>
                <a:latin typeface="SolaimanLipi" pitchFamily="65" charset="0"/>
                <a:ea typeface="NikoshBAN" pitchFamily="2" charset="0"/>
                <a:cs typeface="SolaimanLipi" pitchFamily="65" charset="0"/>
              </a:rPr>
              <a:t>(</a:t>
            </a:r>
            <a:r>
              <a:rPr lang="en-US" sz="4000" b="1" dirty="0">
                <a:solidFill>
                  <a:srgbClr val="FF0000"/>
                </a:solidFill>
                <a:latin typeface="Times New Roman" panose="02020603050405020304" pitchFamily="18" charset="0"/>
                <a:ea typeface="NikoshBAN" pitchFamily="2" charset="0"/>
                <a:cs typeface="Times New Roman" panose="02020603050405020304" pitchFamily="18" charset="0"/>
              </a:rPr>
              <a:t>DBMS</a:t>
            </a:r>
            <a:r>
              <a:rPr lang="en-US" sz="4000" b="1" dirty="0">
                <a:solidFill>
                  <a:srgbClr val="FF0000"/>
                </a:solidFill>
                <a:latin typeface="SolaimanLipi" pitchFamily="65" charset="0"/>
                <a:ea typeface="NikoshBAN" pitchFamily="2" charset="0"/>
                <a:cs typeface="SolaimanLipi" pitchFamily="65"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5385"/>
            <a:ext cx="5483777" cy="34363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742" y="2684355"/>
            <a:ext cx="5264210" cy="3587960"/>
          </a:xfrm>
          <a:prstGeom prst="rect">
            <a:avLst/>
          </a:prstGeom>
        </p:spPr>
      </p:pic>
      <p:sp>
        <p:nvSpPr>
          <p:cNvPr id="2" name="Rectangle 1"/>
          <p:cNvSpPr/>
          <p:nvPr/>
        </p:nvSpPr>
        <p:spPr>
          <a:xfrm>
            <a:off x="3783395" y="6211669"/>
            <a:ext cx="4112023" cy="646331"/>
          </a:xfrm>
          <a:prstGeom prst="rect">
            <a:avLst/>
          </a:prstGeom>
        </p:spPr>
        <p:txBody>
          <a:bodyPr wrap="none">
            <a:spAutoFit/>
          </a:bodyPr>
          <a:lstStyle/>
          <a:p>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ছবিগুলো</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বোঝার</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চেষ্টা</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ea typeface="NikoshBAN" panose="02000000000000000000" pitchFamily="2" charset="0"/>
                <a:cs typeface="NikoshBAN" panose="02000000000000000000" pitchFamily="2" charset="0"/>
              </a:rPr>
              <a:t>করি</a:t>
            </a:r>
            <a:r>
              <a:rPr lang="en-US" sz="3600" b="1" dirty="0">
                <a:solidFill>
                  <a:srgbClr val="002060"/>
                </a:solidFill>
                <a:latin typeface="NikoshBAN" panose="02000000000000000000" pitchFamily="2" charset="0"/>
                <a:ea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4465458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33" y="162231"/>
            <a:ext cx="11371006" cy="4395021"/>
          </a:xfrm>
          <a:prstGeom prst="rect">
            <a:avLst/>
          </a:prstGeom>
        </p:spPr>
      </p:pic>
      <p:sp>
        <p:nvSpPr>
          <p:cNvPr id="3" name="Rectangle 2"/>
          <p:cNvSpPr/>
          <p:nvPr/>
        </p:nvSpPr>
        <p:spPr>
          <a:xfrm>
            <a:off x="162233" y="4689987"/>
            <a:ext cx="11911780" cy="2308324"/>
          </a:xfrm>
          <a:prstGeom prst="rect">
            <a:avLst/>
          </a:prstGeom>
        </p:spPr>
        <p:txBody>
          <a:bodyPr wrap="square">
            <a:spAutoFit/>
          </a:bodyPr>
          <a:lstStyle/>
          <a:p>
            <a:pPr algn="just"/>
            <a:r>
              <a:rPr lang="as-IN" sz="3600" dirty="0">
                <a:solidFill>
                  <a:srgbClr val="002060"/>
                </a:solidFill>
                <a:latin typeface="NikoshBAN" panose="02000000000000000000" pitchFamily="2" charset="0"/>
                <a:ea typeface="NikoshBAN" pitchFamily="2" charset="0"/>
                <a:cs typeface="NikoshBAN" panose="02000000000000000000" pitchFamily="2" charset="0"/>
              </a:rPr>
              <a:t>তথ্য সংরক্ষণ এবং ব্যবস্থাপনার পদ্ধতি সংক্রান্ত ঝামেলা থেকে তথ্যের ব্যবহারকারীকে দূরে রাখার জন্য ডিবিএমএস-এ ডেটাবেজের গঠন প্রকৃতি বা তাতে কীভাবে তথ্য সংরক্ষণ করা হয়েছে তা কয়েক স্তরের অ্যাবস্ট্রাকশন বা বিমূর্ত ধারণা ব্যবহার করা হয়। </a:t>
            </a:r>
            <a:endParaRPr lang="en-US" sz="3600" dirty="0">
              <a:solidFill>
                <a:srgbClr val="002060"/>
              </a:solidFill>
              <a:latin typeface="NikoshBAN" panose="02000000000000000000" pitchFamily="2" charset="0"/>
              <a:ea typeface="NikoshBAN" pitchFamily="2" charset="0"/>
              <a:cs typeface="NikoshBAN" panose="02000000000000000000" pitchFamily="2" charset="0"/>
            </a:endParaRPr>
          </a:p>
        </p:txBody>
      </p:sp>
    </p:spTree>
    <p:extLst>
      <p:ext uri="{BB962C8B-B14F-4D97-AF65-F5344CB8AC3E}">
        <p14:creationId xmlns:p14="http://schemas.microsoft.com/office/powerpoint/2010/main" val="3632343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6981" y="435668"/>
            <a:ext cx="11813458" cy="5693866"/>
          </a:xfrm>
          <a:prstGeom prst="rect">
            <a:avLst/>
          </a:prstGeom>
        </p:spPr>
        <p:txBody>
          <a:bodyPr wrap="square">
            <a:spAutoFit/>
          </a:bodyPr>
          <a:lstStyle/>
          <a:p>
            <a:pPr algn="just"/>
            <a:r>
              <a:rPr lang="as-IN" sz="4000" dirty="0">
                <a:solidFill>
                  <a:srgbClr val="FF0000"/>
                </a:solidFill>
                <a:latin typeface="NikoshBAN" panose="02000000000000000000" pitchFamily="2" charset="0"/>
                <a:ea typeface="NikoshBAN" pitchFamily="2" charset="0"/>
                <a:cs typeface="NikoshBAN" panose="02000000000000000000" pitchFamily="2" charset="0"/>
              </a:rPr>
              <a:t>তথ্যকে অ্যাবস্ট্রাকশন বা বিমূর্ত ধারণা ৩ স্তরে প্রকাশ করা যায়</a:t>
            </a:r>
            <a:r>
              <a:rPr lang="en-US" sz="4000" dirty="0">
                <a:solidFill>
                  <a:srgbClr val="FF0000"/>
                </a:solidFill>
                <a:latin typeface="NikoshBAN" panose="02000000000000000000" pitchFamily="2" charset="0"/>
                <a:ea typeface="NikoshBAN" pitchFamily="2" charset="0"/>
                <a:cs typeface="NikoshBAN" panose="02000000000000000000" pitchFamily="2" charset="0"/>
              </a:rPr>
              <a:t>:</a:t>
            </a:r>
            <a:endParaRPr lang="as-IN" sz="4000" dirty="0">
              <a:solidFill>
                <a:srgbClr val="FF0000"/>
              </a:solidFill>
              <a:latin typeface="NikoshBAN" panose="02000000000000000000" pitchFamily="2" charset="0"/>
              <a:ea typeface="NikoshBAN" pitchFamily="2" charset="0"/>
              <a:cs typeface="NikoshBAN" panose="02000000000000000000" pitchFamily="2" charset="0"/>
            </a:endParaRPr>
          </a:p>
          <a:p>
            <a:pPr marL="342900" indent="-342900" algn="just">
              <a:buFont typeface="Arial" panose="020B0604020202020204" pitchFamily="34" charset="0"/>
              <a:buChar char="•"/>
            </a:pPr>
            <a:r>
              <a:rPr lang="as-IN" sz="3600" dirty="0">
                <a:latin typeface="NikoshBAN" panose="02000000000000000000" pitchFamily="2" charset="0"/>
                <a:ea typeface="NikoshBAN" pitchFamily="2" charset="0"/>
                <a:cs typeface="NikoshBAN" panose="02000000000000000000" pitchFamily="2" charset="0"/>
              </a:rPr>
              <a:t>গাঠনিক স্তর: এই স্তরটি সবচেয়ে নিচের স্তর। এর মানে হলো, এ স্তরটি অন্য স্তরের ভিত্তি। এ স্তরে ডেটাবেজ কীভাবে গঠন করা হলো, এতে তথ্য কী উপায়ে রাখা হলো, তথ্যের গঠন ইত্যাদি বিস্তারিত দেওয়া থাকে। অনলাইন ডেটা, ডেটা ডিকশনারি ইত্যাদি এ স্তরে অন্তর্ভুক্ত। </a:t>
            </a:r>
          </a:p>
          <a:p>
            <a:pPr marL="342900" indent="-342900" algn="just">
              <a:buFont typeface="Arial" panose="020B0604020202020204" pitchFamily="34" charset="0"/>
              <a:buChar char="•"/>
            </a:pPr>
            <a:r>
              <a:rPr lang="as-IN" sz="3600" dirty="0">
                <a:latin typeface="NikoshBAN" panose="02000000000000000000" pitchFamily="2" charset="0"/>
                <a:ea typeface="NikoshBAN" pitchFamily="2" charset="0"/>
                <a:cs typeface="NikoshBAN" panose="02000000000000000000" pitchFamily="2" charset="0"/>
              </a:rPr>
              <a:t>যৌক্তিক স্তর: এই স্তরে মূল ডেটা রাখা থাকে এবং বিভিন্ন ডেটার মধ্যে সম্পর্ক কী তাও এ স্তরেই সংজ্ঞায়িত করা হয়। উল্লেখ্য, এই স্তরের ব্যবহারকারীর গাঠনিক স্তর সম্পর্কে কোনো ধারণার প্রয়োজন হয় না। </a:t>
            </a:r>
          </a:p>
          <a:p>
            <a:pPr marL="342900" indent="-342900" algn="just">
              <a:buFont typeface="Arial" panose="020B0604020202020204" pitchFamily="34" charset="0"/>
              <a:buChar char="•"/>
            </a:pPr>
            <a:r>
              <a:rPr lang="as-IN" sz="3600" dirty="0">
                <a:latin typeface="NikoshBAN" panose="02000000000000000000" pitchFamily="2" charset="0"/>
                <a:ea typeface="NikoshBAN" pitchFamily="2" charset="0"/>
                <a:cs typeface="NikoshBAN" panose="02000000000000000000" pitchFamily="2" charset="0"/>
              </a:rPr>
              <a:t>উপস্থাপন স্তর: এটিই সর্বোচ্চ স্তর। এই স্তরে বলা থাকে, একজন ব্যবহারকারী কীভাবে, কত সহজে ডেটাবেজে রাখা তথ্য দেখতে পারবে। </a:t>
            </a:r>
            <a:endParaRPr lang="en-US" sz="3600" dirty="0">
              <a:latin typeface="NikoshBAN" panose="02000000000000000000" pitchFamily="2" charset="0"/>
              <a:ea typeface="NikoshBAN" pitchFamily="2" charset="0"/>
              <a:cs typeface="NikoshBAN" panose="02000000000000000000" pitchFamily="2" charset="0"/>
            </a:endParaRPr>
          </a:p>
        </p:txBody>
      </p:sp>
    </p:spTree>
    <p:extLst>
      <p:ext uri="{BB962C8B-B14F-4D97-AF65-F5344CB8AC3E}">
        <p14:creationId xmlns:p14="http://schemas.microsoft.com/office/powerpoint/2010/main" val="8233476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940" y="5035826"/>
            <a:ext cx="4753747" cy="1610139"/>
          </a:xfrm>
          <a:prstGeom prst="rect">
            <a:avLst/>
          </a:prstGeom>
        </p:spPr>
      </p:pic>
      <p:sp>
        <p:nvSpPr>
          <p:cNvPr id="7" name="Rectangle 6"/>
          <p:cNvSpPr/>
          <p:nvPr/>
        </p:nvSpPr>
        <p:spPr>
          <a:xfrm>
            <a:off x="0" y="707886"/>
            <a:ext cx="6310095" cy="4524315"/>
          </a:xfrm>
          <a:prstGeom prst="rect">
            <a:avLst/>
          </a:prstGeom>
        </p:spPr>
        <p:txBody>
          <a:bodyPr wrap="square">
            <a:spAutoFit/>
          </a:bodyPr>
          <a:lstStyle/>
          <a:p>
            <a:pPr algn="just"/>
            <a:r>
              <a:rPr lang="as-IN" sz="3600" dirty="0">
                <a:solidFill>
                  <a:srgbClr val="002060"/>
                </a:solidFill>
                <a:latin typeface="NikoshBAN" panose="02000000000000000000" pitchFamily="2" charset="0"/>
                <a:ea typeface="NikoshBAN" pitchFamily="2" charset="0"/>
                <a:cs typeface="NikoshBAN" panose="02000000000000000000" pitchFamily="2" charset="0"/>
              </a:rPr>
              <a:t>গ্রাফিক্যাল ইউজার ইন্টারফেস তৈরির জন্য যে সকল টুলস ব্যবহার করা হয় অর্থাৎ যার মাধ্যমে ডেটাবেজে ইউজার অ্যাকশন ঘটে তাদেরকে ফ্রন্ট এন্ড বলে। যেমন: ফর্ম, রিপোর্ট ইত্যাদি। ফ্রন্ট এন্ড থেকে ডেটাবেজে ইউজার প্রিভিলেজ অনুযায়ী অ্যাককেস করা যায় কিন্তু ডেটাবেজের কোনো পরিবর্তন করা যায় না।</a:t>
            </a:r>
            <a:endParaRPr lang="en-US" sz="3600" dirty="0">
              <a:solidFill>
                <a:srgbClr val="002060"/>
              </a:solidFill>
              <a:latin typeface="NikoshBAN" panose="02000000000000000000" pitchFamily="2" charset="0"/>
              <a:ea typeface="NikoshBAN" pitchFamily="2" charset="0"/>
              <a:cs typeface="NikoshBAN" panose="02000000000000000000" pitchFamily="2" charset="0"/>
            </a:endParaRPr>
          </a:p>
        </p:txBody>
      </p:sp>
      <p:sp>
        <p:nvSpPr>
          <p:cNvPr id="8" name="Rectangle 7"/>
          <p:cNvSpPr/>
          <p:nvPr/>
        </p:nvSpPr>
        <p:spPr>
          <a:xfrm>
            <a:off x="158877" y="103202"/>
            <a:ext cx="1802445" cy="646331"/>
          </a:xfrm>
          <a:prstGeom prst="rect">
            <a:avLst/>
          </a:prstGeom>
          <a:solidFill>
            <a:schemeClr val="bg2"/>
          </a:solidFill>
          <a:ln w="38100">
            <a:solidFill>
              <a:srgbClr val="00B050"/>
            </a:solidFill>
          </a:ln>
        </p:spPr>
        <p:txBody>
          <a:bodyPr wrap="square">
            <a:spAutoFit/>
          </a:bodyPr>
          <a:lstStyle/>
          <a:p>
            <a:r>
              <a:rPr lang="as-IN" sz="3600" b="1" dirty="0">
                <a:solidFill>
                  <a:srgbClr val="FF00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rPr>
              <a:t>ফ্রন্ট এন্ড</a:t>
            </a:r>
            <a:r>
              <a:rPr lang="en-US" sz="3600" b="1" dirty="0">
                <a:solidFill>
                  <a:srgbClr val="FF00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rPr>
              <a:t> </a:t>
            </a:r>
          </a:p>
        </p:txBody>
      </p:sp>
      <p:sp>
        <p:nvSpPr>
          <p:cNvPr id="9" name="Rectangle 8"/>
          <p:cNvSpPr/>
          <p:nvPr/>
        </p:nvSpPr>
        <p:spPr>
          <a:xfrm>
            <a:off x="6485205" y="707886"/>
            <a:ext cx="5595959" cy="3970318"/>
          </a:xfrm>
          <a:prstGeom prst="rect">
            <a:avLst/>
          </a:prstGeom>
        </p:spPr>
        <p:txBody>
          <a:bodyPr wrap="square">
            <a:spAutoFit/>
          </a:bodyPr>
          <a:lstStyle/>
          <a:p>
            <a:pPr algn="just"/>
            <a:r>
              <a:rPr lang="as-IN" sz="3600" dirty="0">
                <a:solidFill>
                  <a:srgbClr val="002060"/>
                </a:solidFill>
                <a:latin typeface="NikoshBAN" panose="02000000000000000000" pitchFamily="2" charset="0"/>
                <a:ea typeface="NikoshBAN" pitchFamily="2" charset="0"/>
                <a:cs typeface="NikoshBAN" panose="02000000000000000000" pitchFamily="2" charset="0"/>
              </a:rPr>
              <a:t>যেখানে তথ্য বা ডেটা জমা থাকে তাকে ব্যাক এন্ড বলে। সুতরাং ব্যাক এন্ড হলো তথ্যের ধারক। যেমন: টেবিল, ভিউ ইত্যাদি। ডেটাবেজের গঠনগত পরিবর্তন, ইউজারের সংখ্যা নির্ধারণ এবং ইউজার প্রিভিলেজ ইত্যাদি কাজ ব্যাক এন্ডে করা হয়। </a:t>
            </a:r>
            <a:endParaRPr lang="en-US" sz="3600" dirty="0">
              <a:solidFill>
                <a:srgbClr val="002060"/>
              </a:solidFill>
              <a:latin typeface="NikoshBAN" panose="02000000000000000000" pitchFamily="2" charset="0"/>
              <a:ea typeface="NikoshBAN" pitchFamily="2" charset="0"/>
              <a:cs typeface="NikoshBAN" panose="02000000000000000000" pitchFamily="2" charset="0"/>
            </a:endParaRPr>
          </a:p>
        </p:txBody>
      </p:sp>
      <p:sp>
        <p:nvSpPr>
          <p:cNvPr id="10" name="Rectangle 9"/>
          <p:cNvSpPr/>
          <p:nvPr/>
        </p:nvSpPr>
        <p:spPr>
          <a:xfrm>
            <a:off x="6485205" y="103202"/>
            <a:ext cx="2247978" cy="646331"/>
          </a:xfrm>
          <a:prstGeom prst="rect">
            <a:avLst/>
          </a:prstGeom>
          <a:solidFill>
            <a:schemeClr val="bg2">
              <a:lumMod val="90000"/>
            </a:schemeClr>
          </a:solidFill>
          <a:ln w="38100">
            <a:solidFill>
              <a:srgbClr val="00B050"/>
            </a:solidFill>
          </a:ln>
        </p:spPr>
        <p:txBody>
          <a:bodyPr wrap="square">
            <a:spAutoFit/>
          </a:bodyPr>
          <a:lstStyle/>
          <a:p>
            <a:r>
              <a:rPr lang="as-IN" sz="3600" b="1" dirty="0">
                <a:solidFill>
                  <a:srgbClr val="FF00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rPr>
              <a:t>ব্যাক এন্ড</a:t>
            </a:r>
            <a:endParaRPr lang="en-US" sz="3600" b="1" dirty="0">
              <a:solidFill>
                <a:srgbClr val="FF00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endParaRPr>
          </a:p>
        </p:txBody>
      </p:sp>
    </p:spTree>
    <p:extLst>
      <p:ext uri="{BB962C8B-B14F-4D97-AF65-F5344CB8AC3E}">
        <p14:creationId xmlns:p14="http://schemas.microsoft.com/office/powerpoint/2010/main" val="36509515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1_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1379</Words>
  <Application>Microsoft Office PowerPoint</Application>
  <PresentationFormat>Widescreen</PresentationFormat>
  <Paragraphs>103</Paragraphs>
  <Slides>29</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Calibri</vt:lpstr>
      <vt:lpstr>Corbel</vt:lpstr>
      <vt:lpstr>Garamond</vt:lpstr>
      <vt:lpstr>NikoshBAN</vt:lpstr>
      <vt:lpstr>SolaimanLipi</vt:lpstr>
      <vt:lpstr>Times New Roman</vt:lpstr>
      <vt:lpstr>Organic</vt:lpstr>
      <vt:lpstr>Basis</vt:lpstr>
      <vt:lpstr>1_Basis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একক কাজ</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Asad</dc:creator>
  <cp:lastModifiedBy>User</cp:lastModifiedBy>
  <cp:revision>367</cp:revision>
  <dcterms:created xsi:type="dcterms:W3CDTF">2016-06-02T06:44:34Z</dcterms:created>
  <dcterms:modified xsi:type="dcterms:W3CDTF">2021-06-11T10:16:30Z</dcterms:modified>
</cp:coreProperties>
</file>