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6" r:id="rId4"/>
    <p:sldId id="257" r:id="rId5"/>
    <p:sldId id="258" r:id="rId6"/>
    <p:sldId id="259" r:id="rId7"/>
    <p:sldId id="264" r:id="rId8"/>
    <p:sldId id="265" r:id="rId9"/>
    <p:sldId id="270" r:id="rId10"/>
    <p:sldId id="267" r:id="rId11"/>
    <p:sldId id="274" r:id="rId12"/>
    <p:sldId id="260" r:id="rId13"/>
    <p:sldId id="261" r:id="rId14"/>
    <p:sldId id="262" r:id="rId15"/>
    <p:sldId id="263" r:id="rId16"/>
    <p:sldId id="269" r:id="rId17"/>
    <p:sldId id="272" r:id="rId18"/>
    <p:sldId id="271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A012-F998-42F9-AAF9-5DB73525C1F5}" type="datetimeFigureOut">
              <a:rPr lang="en-US" smtClean="0"/>
              <a:t>11-Jun-21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3392-D413-409B-91F3-8E93DA6B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8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A012-F998-42F9-AAF9-5DB73525C1F5}" type="datetimeFigureOut">
              <a:rPr lang="en-US" smtClean="0"/>
              <a:t>11-Jun-21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3392-D413-409B-91F3-8E93DA6B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9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A012-F998-42F9-AAF9-5DB73525C1F5}" type="datetimeFigureOut">
              <a:rPr lang="en-US" smtClean="0"/>
              <a:t>11-Jun-21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3392-D413-409B-91F3-8E93DA6B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3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A012-F998-42F9-AAF9-5DB73525C1F5}" type="datetimeFigureOut">
              <a:rPr lang="en-US" smtClean="0"/>
              <a:t>11-Jun-21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3392-D413-409B-91F3-8E93DA6B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8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A012-F998-42F9-AAF9-5DB73525C1F5}" type="datetimeFigureOut">
              <a:rPr lang="en-US" smtClean="0"/>
              <a:t>11-Jun-21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3392-D413-409B-91F3-8E93DA6B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6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A012-F998-42F9-AAF9-5DB73525C1F5}" type="datetimeFigureOut">
              <a:rPr lang="en-US" smtClean="0"/>
              <a:t>11-Jun-21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3392-D413-409B-91F3-8E93DA6B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7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A012-F998-42F9-AAF9-5DB73525C1F5}" type="datetimeFigureOut">
              <a:rPr lang="en-US" smtClean="0"/>
              <a:t>11-Jun-21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3392-D413-409B-91F3-8E93DA6B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0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A012-F998-42F9-AAF9-5DB73525C1F5}" type="datetimeFigureOut">
              <a:rPr lang="en-US" smtClean="0"/>
              <a:t>11-Jun-21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3392-D413-409B-91F3-8E93DA6B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A012-F998-42F9-AAF9-5DB73525C1F5}" type="datetimeFigureOut">
              <a:rPr lang="en-US" smtClean="0"/>
              <a:t>11-Jun-21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3392-D413-409B-91F3-8E93DA6B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2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A012-F998-42F9-AAF9-5DB73525C1F5}" type="datetimeFigureOut">
              <a:rPr lang="en-US" smtClean="0"/>
              <a:t>11-Jun-21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3392-D413-409B-91F3-8E93DA6B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5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A012-F998-42F9-AAF9-5DB73525C1F5}" type="datetimeFigureOut">
              <a:rPr lang="en-US" smtClean="0"/>
              <a:t>11-Jun-21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63392-D413-409B-91F3-8E93DA6B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8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1A012-F998-42F9-AAF9-5DB73525C1F5}" type="datetimeFigureOut">
              <a:rPr lang="en-US" smtClean="0"/>
              <a:t>11-Jun-21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63392-D413-409B-91F3-8E93DA6B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ijaneid@gmail.co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4206275-1DB7-4057-AD05-FE0EC51D7E1E}"/>
              </a:ext>
            </a:extLst>
          </p:cNvPr>
          <p:cNvGrpSpPr/>
          <p:nvPr/>
        </p:nvGrpSpPr>
        <p:grpSpPr>
          <a:xfrm>
            <a:off x="341194" y="1166842"/>
            <a:ext cx="11509612" cy="4524315"/>
            <a:chOff x="341194" y="368490"/>
            <a:chExt cx="11509612" cy="4524315"/>
          </a:xfrm>
        </p:grpSpPr>
        <p:sp>
          <p:nvSpPr>
            <p:cNvPr id="3" name="TextBox 2"/>
            <p:cNvSpPr txBox="1"/>
            <p:nvPr/>
          </p:nvSpPr>
          <p:spPr>
            <a:xfrm>
              <a:off x="341194" y="368490"/>
              <a:ext cx="1146412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স্বাগত</a:t>
              </a:r>
              <a:endParaRPr lang="en-US" sz="9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1E9D6F4-A873-4860-A17C-BF131452E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7349" y="873457"/>
              <a:ext cx="4873457" cy="367133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40BE15B-6448-450D-B641-57F108B84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227" y="900752"/>
              <a:ext cx="4572000" cy="3643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070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61890" y="528430"/>
            <a:ext cx="6340197" cy="707886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পরাগায়নের মাধ্যম  বলতে কি বুঝ ?   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64024" y="3439236"/>
            <a:ext cx="10904561" cy="2123658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পরাগায়নের মাধ্যমঃ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পরাগরেণু  স্থানান্তরের কাজটি অধিকাংশ ক্ষেত্রে কোনো না কোনো মাধ্যমের দ্বারা হয়ে থাকে । যে বাহক পরাগরেণু বহন করে গর্ভমুণ্ড পর্যন্ত নিয়ে যায় তাকে পরাগায়নের মাধ্যম বলে । পরাগায়নের মাধ্যমগুলিঃ বায়ু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কীট-পতঙ্গ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প্রাণি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79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8921" y="1947796"/>
            <a:ext cx="9930105" cy="156966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পরাগায়নের মাধ্যমগুলোর সাহায্য পেতে ফুলের গঠনে কিছু পরিবর্তন লক্ষ্য করা যায় । একে অভিযোজন বলা হয় । বিভিন্ন মাধ্যমগুলোর জন্য অভিযোজন গুলোও আলাদা । অভিযোজন গুলো নিম্নরূপঃ   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534770" y="3780430"/>
            <a:ext cx="5472752" cy="206210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পতঙ্গপরাগী ফুলের অভিযোজন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বায়ুপরাগী ফুলের অভিযোজন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পানিপরাগী ফুলের অভিযোজন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/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প্রাণিপরাগী ফুলের অভিযোজন</a:t>
            </a:r>
          </a:p>
        </p:txBody>
      </p:sp>
      <p:sp>
        <p:nvSpPr>
          <p:cNvPr id="2" name="Rectangle 1"/>
          <p:cNvSpPr/>
          <p:nvPr/>
        </p:nvSpPr>
        <p:spPr>
          <a:xfrm>
            <a:off x="4115753" y="351008"/>
            <a:ext cx="4121641" cy="6463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অভিযোজন বলতে কি বুঝ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62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8127" y="212679"/>
            <a:ext cx="5848076" cy="70788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574" y="1637692"/>
            <a:ext cx="3406140" cy="2625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453" y="1586551"/>
            <a:ext cx="3407903" cy="26625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510" y="1587165"/>
            <a:ext cx="3571807" cy="2661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33466" y="378303"/>
            <a:ext cx="4031873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পতঙ্গপরাগী ফুলের অভিযোজন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048" y="5199796"/>
            <a:ext cx="9921922" cy="113877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পতঙ্গপরাগী ফুলের অভিযোজনঃ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ফুল বড় ,রঙ্গিন ,মধুগ্রন্থিযুক্ত । পরাগরেণু গর্ভমুণ্ড আঠালো এবং সুগন্ধযুক্ত , যেমন – জবা ,কুমড়া , সরিষা  ইত্যাদি ।   </a:t>
            </a:r>
          </a:p>
        </p:txBody>
      </p:sp>
    </p:spTree>
    <p:extLst>
      <p:ext uri="{BB962C8B-B14F-4D97-AF65-F5344CB8AC3E}">
        <p14:creationId xmlns:p14="http://schemas.microsoft.com/office/powerpoint/2010/main" val="376914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feroza\Desktop\Af\k31ajl2a5w2vldnlqwkzt2x757390zhf3pik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714500"/>
            <a:ext cx="3017520" cy="2497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637" y="1728148"/>
            <a:ext cx="3097736" cy="2476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15127" y="419248"/>
            <a:ext cx="3759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বায়ুপরাগী ফুলের অভিযোজন</a:t>
            </a:r>
          </a:p>
        </p:txBody>
      </p:sp>
      <p:sp>
        <p:nvSpPr>
          <p:cNvPr id="7" name="Rectangle 6"/>
          <p:cNvSpPr/>
          <p:nvPr/>
        </p:nvSpPr>
        <p:spPr>
          <a:xfrm>
            <a:off x="249964" y="4936656"/>
            <a:ext cx="11703845" cy="1138773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বায়ুপরাগী ফুলের অভিযোজনঃ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ফুল বর্ণ গন্ধ ও মধুগ্রন্থিহীন । পরাগরেণু হালকা , অসংখ্য ও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আকারে ক্ষুদ্র । এদের গর্ভমুণ্ড আঠালো  শাখান্বিত, কখনো পালকের ন্যায়, যেমন -ধান ।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837" y="1705971"/>
            <a:ext cx="4274654" cy="245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8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0199" y="964056"/>
            <a:ext cx="3426389" cy="2866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832" y="934485"/>
            <a:ext cx="3543544" cy="2866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48" y="991350"/>
            <a:ext cx="3332539" cy="2866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50254" y="200883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পানিপরাগী ফুলের অভিযোজন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899" y="4303455"/>
            <a:ext cx="11150220" cy="212365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পানিপরাগী ফুলের অভিযোজনঃ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এরা আকারে ক্ষুদ্র ,হালকা এবং অসংখ্য । এরা সহজে পানিতে ভাসতে পারে । এসব ফুলে সুগন্ধ নেই । স্ত্রীফুলের বৃন্ত লম্বা কিন্তু পুং ফুলের বৃন্ত ছোট । পরিণত পুং ফুল বৃন্ত থেকে খুলে পানিতে ভাসতে থাকে , যেমন – পাতাশ্যাওলা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16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4.bp.blogspot.com/-PVCswkScA9E/TdqhqRJKmlI/AAAAAAAAABw/6SMlYQ0WgUs/s1600/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607" y="1184834"/>
            <a:ext cx="3030854" cy="2600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6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430" y="1243796"/>
            <a:ext cx="3157031" cy="26003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14" y="1212129"/>
            <a:ext cx="3067397" cy="2600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58177" y="282770"/>
            <a:ext cx="3866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প্রাণিপরাগী ফুলের অভিযোজন</a:t>
            </a:r>
          </a:p>
        </p:txBody>
      </p:sp>
      <p:sp>
        <p:nvSpPr>
          <p:cNvPr id="6" name="Rectangle 5"/>
          <p:cNvSpPr/>
          <p:nvPr/>
        </p:nvSpPr>
        <p:spPr>
          <a:xfrm>
            <a:off x="185221" y="4731940"/>
            <a:ext cx="11852925" cy="163121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প্রাণিপরাগী ফুলের অভিযোজনঃ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এসব ফুল মোটামুটি বড় ধরনের হয় । তবে ছোট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হলে ফুলগুলো পুস্পমঞ্জুরিতে সজ্জিত থাকে । এদের রং আকর্ষণীয় হয় । এসব ফুলে গন্ধ থাকতে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পারে বা নাও থাকতে পারে । যেমন – কদম , শিমুল , কচু ইত্যাদি । </a:t>
            </a:r>
          </a:p>
        </p:txBody>
      </p:sp>
    </p:spTree>
    <p:extLst>
      <p:ext uri="{BB962C8B-B14F-4D97-AF65-F5344CB8AC3E}">
        <p14:creationId xmlns:p14="http://schemas.microsoft.com/office/powerpoint/2010/main" val="161155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36521" y="404249"/>
            <a:ext cx="3060829" cy="101566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60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34844" y="4733069"/>
            <a:ext cx="8396948" cy="70788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বায়ুপরাগী ফুলের অভিযোজন কি কি ভাবে হয় ?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7" y="238250"/>
            <a:ext cx="3962743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1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818" y="162393"/>
            <a:ext cx="2856577" cy="28565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9650" y="4200538"/>
            <a:ext cx="7225047" cy="181588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১ । পরাগায়ন কি ? 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 । অভিযোজন বলতে কি বুঝ ? </a:t>
            </a:r>
            <a:endParaRPr lang="bn-BD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 । পরাগায়নের মাধ্যম  বলতে কি বুঝ ?    </a:t>
            </a:r>
            <a:endParaRPr lang="en-US" sz="2800" dirty="0"/>
          </a:p>
          <a:p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1534" y="345955"/>
            <a:ext cx="2888932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8800" b="1" kern="0" spc="50" dirty="0" err="1">
                <a:ln w="11430"/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8800" b="1" kern="0" spc="50" dirty="0">
              <a:ln w="11430"/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17" y="345955"/>
            <a:ext cx="3649964" cy="25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4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806519" y="399998"/>
            <a:ext cx="3971499" cy="2042615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" y="90311"/>
            <a:ext cx="7300690" cy="49184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609" y="5390651"/>
            <a:ext cx="1185906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পতঙ্গপরাগী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বায়ুপরাগী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পানিপরাগী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প্রাণিপরাগী ফুলের আলাদা আলাদা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তালিকা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bn-BD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ে আনবে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r>
              <a:rPr lang="bn-BD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75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2AB226C-4578-4B07-95DD-0166F1D6A51F}"/>
              </a:ext>
            </a:extLst>
          </p:cNvPr>
          <p:cNvGrpSpPr/>
          <p:nvPr/>
        </p:nvGrpSpPr>
        <p:grpSpPr>
          <a:xfrm>
            <a:off x="259307" y="232012"/>
            <a:ext cx="11723427" cy="6400800"/>
            <a:chOff x="259307" y="232012"/>
            <a:chExt cx="11723427" cy="6400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307" y="232012"/>
              <a:ext cx="11723427" cy="64008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14150" y="259308"/>
              <a:ext cx="1405719" cy="6001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 </a:t>
              </a:r>
              <a:endParaRPr lang="en-US" sz="9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325" y="575978"/>
              <a:ext cx="1571625" cy="1857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803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7547" y="3449051"/>
            <a:ext cx="301717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পরাগায়ন</a:t>
            </a:r>
            <a:endParaRPr lang="en-US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977827" y="841331"/>
            <a:ext cx="4230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 পাঠ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368" y="518615"/>
            <a:ext cx="4642337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4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28047" y="791570"/>
            <a:ext cx="10198519" cy="5470685"/>
            <a:chOff x="928047" y="791570"/>
            <a:chExt cx="10198519" cy="5470685"/>
          </a:xfrm>
        </p:grpSpPr>
        <p:grpSp>
          <p:nvGrpSpPr>
            <p:cNvPr id="8" name="Group 7"/>
            <p:cNvGrpSpPr/>
            <p:nvPr/>
          </p:nvGrpSpPr>
          <p:grpSpPr>
            <a:xfrm>
              <a:off x="6355841" y="792220"/>
              <a:ext cx="4770725" cy="5423316"/>
              <a:chOff x="6355841" y="792220"/>
              <a:chExt cx="4770725" cy="5423316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54612" y="1655029"/>
                <a:ext cx="1782025" cy="1899113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" name="Content Placeholder 12"/>
              <p:cNvSpPr txBox="1">
                <a:spLocks/>
              </p:cNvSpPr>
              <p:nvPr/>
            </p:nvSpPr>
            <p:spPr>
              <a:xfrm>
                <a:off x="6355841" y="792220"/>
                <a:ext cx="4770725" cy="5423316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pPr marL="342900" indent="-342900" algn="ctr">
                  <a:spcBef>
                    <a:spcPct val="20000"/>
                  </a:spcBef>
                  <a:defRPr/>
                </a:pPr>
                <a:r>
                  <a:rPr lang="en-US" sz="4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পাঠ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bn-BD" sz="4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4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342900" indent="-342900" algn="ctr">
                  <a:spcBef>
                    <a:spcPct val="20000"/>
                  </a:spcBef>
                  <a:defRPr/>
                </a:pPr>
                <a:endParaRPr lang="bn-BD" sz="3200" b="1" dirty="0">
                  <a:ln/>
                  <a:latin typeface="NikoshBAN" pitchFamily="2" charset="0"/>
                  <a:cs typeface="NikoshBAN" pitchFamily="2" charset="0"/>
                </a:endParaRPr>
              </a:p>
              <a:p>
                <a:pPr marL="342900" indent="-342900" algn="ctr">
                  <a:spcBef>
                    <a:spcPct val="20000"/>
                  </a:spcBef>
                  <a:defRPr/>
                </a:pPr>
                <a:endParaRPr lang="bn-BD" sz="3200" b="1" dirty="0">
                  <a:ln/>
                  <a:latin typeface="NikoshBAN" pitchFamily="2" charset="0"/>
                  <a:cs typeface="NikoshBAN" pitchFamily="2" charset="0"/>
                </a:endParaRPr>
              </a:p>
              <a:p>
                <a:pPr marL="342900" indent="-342900" algn="ctr">
                  <a:spcBef>
                    <a:spcPct val="20000"/>
                  </a:spcBef>
                  <a:defRPr/>
                </a:pPr>
                <a:endParaRPr lang="bn-BD" sz="3200" b="1" dirty="0">
                  <a:ln/>
                  <a:latin typeface="NikoshBAN" pitchFamily="2" charset="0"/>
                  <a:cs typeface="NikoshBAN" pitchFamily="2" charset="0"/>
                </a:endParaRPr>
              </a:p>
              <a:p>
                <a:pPr marL="342900" indent="-342900" algn="ctr">
                  <a:spcBef>
                    <a:spcPct val="20000"/>
                  </a:spcBef>
                  <a:defRPr/>
                </a:pPr>
                <a:endParaRPr lang="bn-BD" sz="3200" b="1" dirty="0">
                  <a:ln/>
                  <a:latin typeface="NikoshBAN" pitchFamily="2" charset="0"/>
                  <a:cs typeface="NikoshBAN" pitchFamily="2" charset="0"/>
                </a:endParaRPr>
              </a:p>
              <a:p>
                <a:pPr marL="342900" indent="-342900" algn="ctr">
                  <a:spcBef>
                    <a:spcPct val="20000"/>
                  </a:spcBef>
                  <a:defRPr/>
                </a:pPr>
                <a:r>
                  <a:rPr kumimoji="0" lang="bn-BD" sz="2400" i="0" u="none" strike="noStrike" kern="1200" cap="none" spc="0" normalizeH="0" baseline="0" noProof="0" dirty="0">
                    <a:ln/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শ্রে</a:t>
                </a:r>
                <a:r>
                  <a:rPr lang="en-US" sz="2400" dirty="0" err="1">
                    <a:ln/>
                    <a:latin typeface="NikoshBAN" pitchFamily="2" charset="0"/>
                    <a:cs typeface="NikoshBAN" pitchFamily="2" charset="0"/>
                  </a:rPr>
                  <a:t>ণি</a:t>
                </a:r>
                <a:r>
                  <a:rPr lang="en-US" sz="2400" dirty="0">
                    <a:ln/>
                    <a:latin typeface="NikoshBAN" pitchFamily="2" charset="0"/>
                    <a:cs typeface="NikoshBAN" pitchFamily="2" charset="0"/>
                  </a:rPr>
                  <a:t>: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অষ্টম</a:t>
                </a:r>
                <a:endParaRPr kumimoji="0" lang="bn-BD" sz="2400" i="0" u="none" strike="noStrike" kern="1200" cap="none" spc="0" normalizeH="0" baseline="0" noProof="0" dirty="0">
                  <a:ln/>
                  <a:effectLst/>
                  <a:uLnTx/>
                  <a:uFillTx/>
                  <a:latin typeface="NikoshBAN" pitchFamily="2" charset="0"/>
                  <a:cs typeface="NikoshBAN" pitchFamily="2" charset="0"/>
                </a:endParaRPr>
              </a:p>
              <a:p>
                <a:pPr marL="342900" indent="-342900" algn="ctr">
                  <a:spcBef>
                    <a:spcPct val="20000"/>
                  </a:spcBef>
                  <a:defRPr/>
                </a:pPr>
                <a:r>
                  <a:rPr kumimoji="0" lang="bn-BD" sz="2400" i="0" u="none" strike="noStrike" kern="1200" cap="none" spc="0" normalizeH="0" baseline="0" noProof="0" dirty="0">
                    <a:ln/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বিষয়</a:t>
                </a:r>
                <a:r>
                  <a:rPr kumimoji="0" lang="en-US" sz="2400" i="0" u="none" strike="noStrike" kern="1200" cap="none" spc="0" normalizeH="0" baseline="0" noProof="0" dirty="0">
                    <a:ln/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:</a:t>
                </a:r>
                <a:r>
                  <a:rPr kumimoji="0" lang="bn-BD" sz="2400" i="0" u="none" strike="noStrike" kern="1200" cap="none" spc="0" normalizeH="0" baseline="0" noProof="0" dirty="0">
                    <a:ln/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বিজ্ঞান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noProof="0" dirty="0">
                  <a:ln/>
                  <a:latin typeface="NikoshBAN" pitchFamily="2" charset="0"/>
                  <a:cs typeface="NikoshBAN" pitchFamily="2" charset="0"/>
                </a:endParaRPr>
              </a:p>
              <a:p>
                <a:pPr marL="342900" indent="-342900" algn="ctr">
                  <a:spcBef>
                    <a:spcPct val="20000"/>
                  </a:spcBef>
                  <a:defRPr/>
                </a:pPr>
                <a:r>
                  <a:rPr kumimoji="0" lang="en-US" sz="2400" i="0" u="none" strike="noStrike" kern="1200" cap="none" spc="0" normalizeH="0" baseline="0" noProof="0" dirty="0" err="1">
                    <a:ln/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অধ্যায়</a:t>
                </a:r>
                <a:r>
                  <a:rPr kumimoji="0" lang="en-US" sz="2400" i="0" u="none" strike="noStrike" kern="1200" cap="none" spc="0" normalizeH="0" baseline="0" noProof="0" dirty="0">
                    <a:ln/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:</a:t>
                </a:r>
                <a:r>
                  <a:rPr kumimoji="0" lang="en-US" sz="2400" i="0" u="none" strike="noStrike" kern="1200" cap="none" spc="0" normalizeH="0" noProof="0" dirty="0">
                    <a:ln/>
                    <a:effectLst/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>
                    <a:latin typeface="NikoshBAN"/>
                    <a:cs typeface="NikoshBAN"/>
                  </a:rPr>
                  <a:t>চতুর্থ</a:t>
                </a:r>
                <a:endParaRPr lang="en-US" sz="2400" dirty="0">
                  <a:ln/>
                  <a:latin typeface="NikoshBAN" pitchFamily="2" charset="0"/>
                  <a:cs typeface="NikoshBAN" pitchFamily="2" charset="0"/>
                </a:endParaRPr>
              </a:p>
              <a:p>
                <a:pPr marL="342900" indent="-342900" algn="ctr">
                  <a:spcBef>
                    <a:spcPct val="20000"/>
                  </a:spcBef>
                  <a:defRPr/>
                </a:pP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উদ্ভিদের বংশ বৃদ্ধি</a:t>
                </a:r>
                <a:endParaRPr lang="en-US" sz="2400" dirty="0">
                  <a:ln/>
                  <a:latin typeface="NikoshBAN" pitchFamily="2" charset="0"/>
                  <a:cs typeface="NikoshBAN" pitchFamily="2" charset="0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2400" dirty="0" err="1">
                    <a:ln/>
                    <a:latin typeface="NikoshBAN" pitchFamily="2" charset="0"/>
                    <a:cs typeface="NikoshBAN" pitchFamily="2" charset="0"/>
                  </a:rPr>
                  <a:t>সময়</a:t>
                </a:r>
                <a:r>
                  <a:rPr lang="en-US" sz="2400" dirty="0">
                    <a:ln/>
                    <a:latin typeface="NikoshBAN" pitchFamily="2" charset="0"/>
                    <a:cs typeface="NikoshBAN" pitchFamily="2" charset="0"/>
                  </a:rPr>
                  <a:t>: ৫০ </a:t>
                </a:r>
                <a:r>
                  <a:rPr lang="en-US" sz="2400" dirty="0" err="1">
                    <a:ln/>
                    <a:latin typeface="NikoshBAN" pitchFamily="2" charset="0"/>
                    <a:cs typeface="NikoshBAN" pitchFamily="2" charset="0"/>
                  </a:rPr>
                  <a:t>মিনিট</a:t>
                </a:r>
                <a:endParaRPr lang="en-US" sz="2400" dirty="0">
                  <a:ln/>
                  <a:latin typeface="NikoshBAN" pitchFamily="2" charset="0"/>
                  <a:cs typeface="NikoshBAN" pitchFamily="2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bn-BD" sz="2800" b="1" i="0" u="none" strike="noStrike" kern="1200" cap="none" spc="0" normalizeH="0" baseline="0" noProof="0" dirty="0">
                  <a:ln/>
                  <a:effectLst/>
                  <a:uLnTx/>
                  <a:uFillTx/>
                  <a:latin typeface="NikoshBAN" pitchFamily="2" charset="0"/>
                  <a:cs typeface="NikoshBAN" pitchFamily="2" charset="0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lang="en-US" sz="1100" b="1" u="sng" dirty="0">
                  <a:ln/>
                  <a:solidFill>
                    <a:srgbClr val="4F032E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lang="en-US" sz="2800" b="1" u="sng" dirty="0">
                  <a:ln/>
                  <a:solidFill>
                    <a:srgbClr val="4F032E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lang="en-US" sz="2800" b="1" u="sng" dirty="0">
                  <a:ln/>
                  <a:solidFill>
                    <a:srgbClr val="4F032E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928047" y="791570"/>
              <a:ext cx="4735774" cy="5470685"/>
              <a:chOff x="928047" y="791570"/>
              <a:chExt cx="4735774" cy="547068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928047" y="791570"/>
                <a:ext cx="4735774" cy="5470685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bn-BD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 পরিচিতি </a:t>
                </a:r>
              </a:p>
              <a:p>
                <a:pPr algn="ctr">
                  <a:defRPr/>
                </a:pPr>
                <a:endParaRPr lang="bn-BD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>
                  <a:defRPr/>
                </a:pPr>
                <a:endParaRPr lang="bn-BD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>
                  <a:defRPr/>
                </a:pPr>
                <a:endParaRPr lang="bn-BD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>
                  <a:defRPr/>
                </a:pPr>
                <a:endParaRPr lang="bn-BD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>
                  <a:defRPr/>
                </a:pPr>
                <a:endParaRPr lang="bn-BD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>
                  <a:defRPr/>
                </a:pPr>
                <a:r>
                  <a:rPr lang="bn-BD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মোঃ মিজানুর রহমান</a:t>
                </a:r>
              </a:p>
              <a:p>
                <a:pPr algn="ctr">
                  <a:defRPr/>
                </a:pPr>
                <a:r>
                  <a:rPr lang="bn-BD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সহকারি শিক্ষক</a:t>
                </a:r>
              </a:p>
              <a:p>
                <a:pPr algn="ctr">
                  <a:defRPr/>
                </a:pPr>
                <a:r>
                  <a:rPr lang="bn-BD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চৌধুরাণী গার্লস স্কুল এন্ড কলেজ </a:t>
                </a:r>
              </a:p>
              <a:p>
                <a:pPr algn="ctr">
                  <a:defRPr/>
                </a:pPr>
                <a:r>
                  <a:rPr lang="bn-BD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পীরগাছা,রংপুর ।</a:t>
                </a:r>
              </a:p>
              <a:p>
                <a:pPr algn="ctr">
                  <a:defRPr/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E-mail:  </a:t>
                </a: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  <a:hlinkClick r:id="rId3"/>
                  </a:rPr>
                  <a:t>mijaneid@gmail.com</a:t>
                </a:r>
                <a:endPara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>
                  <a:defRPr/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Mobile </a:t>
                </a:r>
                <a:r>
                  <a:rPr 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:r>
                  <a:rPr 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01715572082</a:t>
                </a: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4436" y="1704109"/>
                <a:ext cx="2050473" cy="2050473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pic>
        </p:grpSp>
      </p:grpSp>
    </p:spTree>
    <p:extLst>
      <p:ext uri="{BB962C8B-B14F-4D97-AF65-F5344CB8AC3E}">
        <p14:creationId xmlns:p14="http://schemas.microsoft.com/office/powerpoint/2010/main" val="210272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9809" y="2321847"/>
            <a:ext cx="10633496" cy="317009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563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bn-I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পরাগায়ন কি তা বলতে পারবে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;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পরাগায়নের প্রকারভেদ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ব্যাখ্যা করতে পারবে;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পরাগায়নের মাধ্যমের উপর ভিত্তি করে  বিভিন্ন প্রকার ফুলের বৈশিষ্ট্য ব্যাখ্যা করতে 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AE8BC-0E4F-46D7-93D0-598D6B6A4024}"/>
              </a:ext>
            </a:extLst>
          </p:cNvPr>
          <p:cNvSpPr txBox="1"/>
          <p:nvPr/>
        </p:nvSpPr>
        <p:spPr>
          <a:xfrm>
            <a:off x="4907279" y="520505"/>
            <a:ext cx="2377441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675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1311" y="501134"/>
            <a:ext cx="5476179" cy="92333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পরাগায়ন বলতে কি বুঝ?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412" y="5103767"/>
            <a:ext cx="11805312" cy="132343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 পরাগধানী হতে পরাগরেণু একই ফুলে অথবা একই জাতের অন্য ফুলের গর্ভমুন্ডে স্থানান্তরিত হওয়াকে  পরাগায়ন বলে।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874" y="1549732"/>
            <a:ext cx="3721929" cy="278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7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19390" y="1415536"/>
            <a:ext cx="3804247" cy="76944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পরাগায়ন দুই প্রকার 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1490" y="4609110"/>
            <a:ext cx="16674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স্ব-পরাগায়ন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15060" y="4704644"/>
            <a:ext cx="18341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পর-পরাগায়ন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53135" y="388280"/>
            <a:ext cx="3789102" cy="6463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পরাগায়ন কত প্রকার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2281" y="2261695"/>
            <a:ext cx="1319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পরাগায়ন</a:t>
            </a:r>
            <a:endParaRPr lang="en-US" sz="32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745707" y="2784144"/>
            <a:ext cx="13651" cy="70968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060811" y="3480179"/>
            <a:ext cx="7629099" cy="1214653"/>
            <a:chOff x="1897038" y="3452886"/>
            <a:chExt cx="7629099" cy="1201003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897038" y="3480178"/>
              <a:ext cx="7629099" cy="4094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1924334" y="3452886"/>
              <a:ext cx="7588155" cy="1201003"/>
              <a:chOff x="1924334" y="3441936"/>
              <a:chExt cx="7588156" cy="1082222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>
                <a:off x="1924334" y="3441936"/>
                <a:ext cx="0" cy="103723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9498842" y="3486929"/>
                <a:ext cx="13648" cy="103722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8174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51" y="412201"/>
            <a:ext cx="3811604" cy="36415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690" y="1242378"/>
            <a:ext cx="1656271" cy="12192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0250" y="4909360"/>
            <a:ext cx="11395881" cy="132343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স্ব-পরাগায়নঃএকই গাছের দুটি ফুলের মধ্যে যে পরাগায়ন ঘটে তাকে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স্ব-পরাগায়ন বলে । সরিষা , কুমড়া , ধুতুরা ইত্যাদি উদ্ভিদে স্ব-পরাগায়ন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9101" y="487487"/>
            <a:ext cx="2404826" cy="830997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স্ব-পরাগায়ন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9753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C -0.00382 -0.00787 -0.00312 -0.01689 -0.0066 -0.02453 C -0.00955 -0.03101 -0.01493 -0.03842 -0.0184 -0.04444 C -0.02101 -0.05925 -0.01806 -0.05902 -0.03003 -0.06226 C -0.03576 -0.08657 -0.03733 -0.12615 -0.05174 -0.14444 C -0.06059 -0.16782 -0.08507 -0.16319 -0.10174 -0.16435 C -0.12743 -0.17662 -0.10104 -0.16481 -0.1717 -0.16898 C -0.17899 -0.16944 -0.1934 -0.17338 -0.1934 -0.17338 " pathEditMode="relative" ptsTypes="fffffff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90" y="459534"/>
            <a:ext cx="4774130" cy="3946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860" y="201133"/>
            <a:ext cx="1779198" cy="13096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8038" y="569372"/>
            <a:ext cx="2654894" cy="83099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পর-পরাগায়ন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9560" y="4727895"/>
            <a:ext cx="11000094" cy="166199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পর-পরাগায়নঃ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একই প্রজাতির দুটি ভিন্ন উদ্ভিদের ফুলের মধ্যে যে পরাগায়ন ঘটে তাকে পর-পরাগায়ন বলে । শিমুল , পেঁপে ইত্যাদি গাছের ফুলে পর-পরাগায়ন হতে দেখা যায়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13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6.2963E-6 C -0.00347 -0.00973 -0.0066 -0.01436 -0.01337 -0.02015 C -0.01892 -0.03056 -0.02222 -0.04052 -0.0316 -0.04445 C -0.03958 -0.0551 -0.03524 -0.05209 -0.04323 -0.05556 C -0.05313 -0.06459 -0.0684 -0.06667 -0.08004 -0.06899 C -0.09167 -0.06829 -0.1033 -0.06806 -0.11493 -0.06667 C -0.1217 -0.06598 -0.12899 -0.05741 -0.1349 -0.05348 C -0.1467 -0.04538 -0.15434 -0.0389 -0.16667 -0.03334 C -0.17952 -0.0169 -0.16476 -0.03403 -0.17656 -0.02454 C -0.17952 -0.022 -0.18195 -0.01829 -0.1849 -0.01575 C -0.18611 -0.01343 -0.18715 -0.01112 -0.18837 -0.00903 C -0.18993 -0.00672 -0.19323 -0.00232 -0.19323 -0.00232 " pathEditMode="relative" ptsTypes="fffffffffff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55312" y="5190284"/>
            <a:ext cx="3999123" cy="6463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পরাগায়ন বলতে কি বুঝ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5268" y="447542"/>
            <a:ext cx="3060829" cy="1015663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 একক 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5" y="187051"/>
            <a:ext cx="3707071" cy="46736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731" y="1781460"/>
            <a:ext cx="4491677" cy="269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7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482</Words>
  <Application>Microsoft Office PowerPoint</Application>
  <PresentationFormat>Widescreen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Nikosh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MIJAN</dc:creator>
  <cp:lastModifiedBy>Mijan</cp:lastModifiedBy>
  <cp:revision>154</cp:revision>
  <dcterms:created xsi:type="dcterms:W3CDTF">2020-05-18T14:59:04Z</dcterms:created>
  <dcterms:modified xsi:type="dcterms:W3CDTF">2021-06-11T07:33:39Z</dcterms:modified>
</cp:coreProperties>
</file>