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0" r:id="rId6"/>
    <p:sldId id="259" r:id="rId7"/>
    <p:sldId id="260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8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8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7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0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9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5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9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2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9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F175E-7079-4598-BEC0-B0226CA128FB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2D81-14C2-4C53-899C-C49C1250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7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783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645729"/>
          </a:xfrm>
          <a:prstGeom prst="frame">
            <a:avLst>
              <a:gd name="adj1" fmla="val 291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8029" y="5368908"/>
            <a:ext cx="82949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গুগল মিট ক্লাসে সবাইকে স্বাগত </a:t>
            </a:r>
            <a:endParaRPr lang="en-US" sz="4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529" y="616605"/>
            <a:ext cx="6731793" cy="447970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72947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783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0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645729"/>
          </a:xfrm>
          <a:prstGeom prst="frame">
            <a:avLst>
              <a:gd name="adj1" fmla="val 2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8543" y="917951"/>
            <a:ext cx="829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842" y="1714928"/>
            <a:ext cx="11662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u="sng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 সমাধানঃ  </a:t>
            </a:r>
            <a:r>
              <a:rPr lang="en-US" sz="3600" u="sng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</a:t>
            </a:r>
            <a:endParaRPr lang="en-US" sz="3600" u="sng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রাশিগুলোর যোগফলঃ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=১৭+১৬+২০+১৯+১৫+২১=  ১০৮  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রাশি সংখ্যাঃ  ৬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গড়= 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১০৮÷ ৬=১৮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11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97" y="0"/>
            <a:ext cx="12192000" cy="66783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0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6997" cy="6858000"/>
          </a:xfrm>
          <a:prstGeom prst="frame">
            <a:avLst>
              <a:gd name="adj1" fmla="val 2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842" y="1714928"/>
            <a:ext cx="11662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239842" y="167916"/>
            <a:ext cx="2758190" cy="6895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646" y="1154243"/>
            <a:ext cx="111227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৬টি বইয়ের ওজন ৯২৪ গ্রাম । বইগুলোর গড় 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ওজন কতো 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9744" y="3567659"/>
            <a:ext cx="112126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৮ টি ডিমের ওজন নিম্নরুপঃ </a:t>
            </a:r>
          </a:p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৫৪ গ্রাম , ৫৬ গ্রাম ৫৫ গ্রাম ,৫৮ গ্রাম , ৫৭ গ্রাম , ৫০ গ্রাম, ৫৩ গ্রাম , ৫১ গ্রাম । ঐ ৮ টি ডিমের গড় ওজন নির্ণয় কর ।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06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0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1"/>
            <a:ext cx="12221980" cy="6858000"/>
          </a:xfrm>
          <a:prstGeom prst="frame">
            <a:avLst>
              <a:gd name="adj1" fmla="val 2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833" y="1161022"/>
            <a:ext cx="7585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১। ৬ টি বইয়ের মোট ওজন ৯২৪ গ্রাম ।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৬ টি বইয়ের গড় ওজন (৯২৪÷৬) গ্রাম 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=১৫৪ গ্রাম 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7195277" y="164892"/>
            <a:ext cx="4721902" cy="15500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189" y="3164727"/>
            <a:ext cx="79372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৮টি ডিমের মোট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  -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 ৫৪+৫৬+৫৫+৫৮+৫৭+৫০+৫৩+৫১) গ্রাম ।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=৪৩৪ গ্রাম ।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৮ টি ডিমের গড় ওজন ( ৪৩৪÷৮) গ্রাম ।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৫৪.২৫ গ্রাম । </a:t>
            </a:r>
          </a:p>
        </p:txBody>
      </p:sp>
    </p:spTree>
    <p:extLst>
      <p:ext uri="{BB962C8B-B14F-4D97-AF65-F5344CB8AC3E}">
        <p14:creationId xmlns:p14="http://schemas.microsoft.com/office/powerpoint/2010/main" val="384962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783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0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645729"/>
          </a:xfrm>
          <a:prstGeom prst="frame">
            <a:avLst>
              <a:gd name="adj1" fmla="val 2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842" y="1714928"/>
            <a:ext cx="11662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0" y="374754"/>
            <a:ext cx="11017770" cy="899409"/>
          </a:xfrm>
          <a:prstGeom prst="star7">
            <a:avLst>
              <a:gd name="adj" fmla="val 28782"/>
              <a:gd name="hf" fmla="val 102572"/>
              <a:gd name="vf" fmla="val 105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2" descr="C:\Users\Hyper Tech Soluation\Downloads\h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4479" y="1728285"/>
            <a:ext cx="4312799" cy="318915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39842" y="1714928"/>
            <a:ext cx="68055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করিম , রহিম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আলমের বয়স যথাক্রমে </a:t>
            </a:r>
          </a:p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বছর, ১১ বছর ও ১২ বছর হলে ,তাদের গড় বয়স কত ?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9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783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0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645729"/>
          </a:xfrm>
          <a:prstGeom prst="frame">
            <a:avLst>
              <a:gd name="adj1" fmla="val 2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842" y="1714928"/>
            <a:ext cx="11662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2" descr="C:\Users\Hyper Tech Soluation\Downloads\bo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0515" y="2038093"/>
            <a:ext cx="8000999" cy="3971925"/>
          </a:xfrm>
          <a:prstGeom prst="rect">
            <a:avLst/>
          </a:prstGeom>
          <a:noFill/>
        </p:spPr>
      </p:pic>
      <p:sp>
        <p:nvSpPr>
          <p:cNvPr id="2" name="Cloud 1"/>
          <p:cNvSpPr/>
          <p:nvPr/>
        </p:nvSpPr>
        <p:spPr>
          <a:xfrm>
            <a:off x="3747541" y="261451"/>
            <a:ext cx="4137286" cy="1453477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501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183" y="2286000"/>
            <a:ext cx="46846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আবু সাঈদ মাহমুদ</a:t>
            </a:r>
          </a:p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 </a:t>
            </a:r>
          </a:p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খাসগাঁও স প্রা বি ।</a:t>
            </a:r>
          </a:p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ছাতক, সুনামগঞ্জ । </a:t>
            </a:r>
          </a:p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</a:p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০১৭২৮৯২২০৭২  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3634173" y="73098"/>
            <a:ext cx="4539343" cy="1208314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3" y="2285999"/>
            <a:ext cx="5307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 ।</a:t>
            </a:r>
          </a:p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 ।</a:t>
            </a:r>
          </a:p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০৮  </a:t>
            </a:r>
          </a:p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গড় ।   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Up-Down Arrow 2"/>
          <p:cNvSpPr/>
          <p:nvPr/>
        </p:nvSpPr>
        <p:spPr>
          <a:xfrm>
            <a:off x="5532783" y="1869079"/>
            <a:ext cx="172279" cy="452431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>
            <a:off x="5705062" y="1869080"/>
            <a:ext cx="198783" cy="453076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83" y="291141"/>
            <a:ext cx="1869888" cy="19471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4D44916-FD92-4677-9B9F-9C9DBFD479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019" y="470045"/>
            <a:ext cx="1800974" cy="22845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77369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783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16328"/>
            <a:ext cx="12192000" cy="6645729"/>
          </a:xfrm>
          <a:prstGeom prst="frame">
            <a:avLst>
              <a:gd name="adj1" fmla="val 291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3583" y="758924"/>
            <a:ext cx="2902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শিখনফলঃ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1235" y="2061919"/>
            <a:ext cx="107607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১৬. ১. ১ .গড় কী তা বলতে পারবে ।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১৬. ২. ১. গড় নির্ণয় করতে পারবে ।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১৬. ৩. ১. গড় সম্পর্কিত সহজ সমস্যার সমাধান করতে পারবে । 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09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783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0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645729"/>
          </a:xfrm>
          <a:prstGeom prst="frame">
            <a:avLst>
              <a:gd name="adj1" fmla="val 2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8543" y="917951"/>
            <a:ext cx="82949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সৃষ্টিঃ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হরের মাথায় চেঁপে লব সুখে বসে রয় 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হর আর লব মিলে ভগ্নাংশ হয় ।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হর বড় লব ছোট প্রকৃত কয় তারে ।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হর ছোট অপ্রকৃত বড় লবের ভারে ।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 সংখ্যার সাথে যখন প্রকৃত যায় হেঁটে ।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মিশ্র বলে ডাকে সবাই সমস্থ কয় বটে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77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783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0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645729"/>
          </a:xfrm>
          <a:prstGeom prst="frame">
            <a:avLst>
              <a:gd name="adj1" fmla="val 2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842" y="1714928"/>
            <a:ext cx="11662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2888" y="790414"/>
            <a:ext cx="7609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বলতে কী বুঝ?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2887" y="1653373"/>
            <a:ext cx="110037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রাশিগুলোর যোগফলকে রাশিগুলোর সংখ্যা দ্বারা ভাগ করলে যে মান পাওয়া যায় তাকে রাশিগুলোর গড় বলে । 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3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0"/>
                <a:ext cx="12192000" cy="6678386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Nikosh" pitchFamily="2" charset="0"/>
                      </a:rPr>
                      <m:t> ÷</m:t>
                    </m:r>
                  </m:oMath>
                </a14:m>
                <a:r>
                  <a:rPr lang="en-US" sz="2000" dirty="0" smtClean="0">
                    <a:solidFill>
                      <a:prstClr val="black"/>
                    </a:solidFill>
                    <a:latin typeface="Nikosh" pitchFamily="2" charset="0"/>
                    <a:cs typeface="Nikosh" pitchFamily="2" charset="0"/>
                  </a:rPr>
                  <a:t> </a:t>
                </a:r>
                <a:endParaRPr lang="en-US" sz="2000" dirty="0">
                  <a:solidFill>
                    <a:prstClr val="black"/>
                  </a:solidFill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66783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ame 4"/>
          <p:cNvSpPr/>
          <p:nvPr/>
        </p:nvSpPr>
        <p:spPr>
          <a:xfrm>
            <a:off x="0" y="0"/>
            <a:ext cx="12192000" cy="6645729"/>
          </a:xfrm>
          <a:prstGeom prst="frame">
            <a:avLst>
              <a:gd name="adj1" fmla="val 2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8543" y="917951"/>
            <a:ext cx="829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8543" y="998463"/>
            <a:ext cx="8294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গড়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কী  ?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2196" y="2159067"/>
            <a:ext cx="82949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গড় = রাশিগুলোর যোগফল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রাশিগুলোর সংখ্যা ।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রাশিগুলোর যোগফল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গড়=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রাশিগুলোর সংখ্যা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308485" y="4646951"/>
            <a:ext cx="2998033" cy="44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986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12192000" cy="6645729"/>
          </a:xfrm>
          <a:prstGeom prst="frame">
            <a:avLst>
              <a:gd name="adj1" fmla="val 2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2145" y="5155116"/>
            <a:ext cx="381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an 1"/>
          <p:cNvSpPr/>
          <p:nvPr/>
        </p:nvSpPr>
        <p:spPr>
          <a:xfrm>
            <a:off x="417790" y="406185"/>
            <a:ext cx="1844877" cy="2093561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Can 16"/>
          <p:cNvSpPr/>
          <p:nvPr/>
        </p:nvSpPr>
        <p:spPr>
          <a:xfrm>
            <a:off x="2176844" y="3028486"/>
            <a:ext cx="2021554" cy="1252163"/>
          </a:xfrm>
          <a:prstGeom prst="ca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n 18"/>
          <p:cNvSpPr/>
          <p:nvPr/>
        </p:nvSpPr>
        <p:spPr>
          <a:xfrm>
            <a:off x="2743424" y="474853"/>
            <a:ext cx="1710613" cy="1993989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Can 19"/>
          <p:cNvSpPr/>
          <p:nvPr/>
        </p:nvSpPr>
        <p:spPr>
          <a:xfrm>
            <a:off x="4992281" y="499724"/>
            <a:ext cx="1770927" cy="1950237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Can 21"/>
          <p:cNvSpPr/>
          <p:nvPr/>
        </p:nvSpPr>
        <p:spPr>
          <a:xfrm>
            <a:off x="476126" y="5004760"/>
            <a:ext cx="1591213" cy="1371601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2262667" y="4902952"/>
            <a:ext cx="1772620" cy="1398458"/>
          </a:xfrm>
          <a:prstGeom prst="can">
            <a:avLst>
              <a:gd name="adj" fmla="val 662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4198398" y="4718876"/>
            <a:ext cx="1725324" cy="1582534"/>
          </a:xfrm>
          <a:prstGeom prst="can">
            <a:avLst>
              <a:gd name="adj" fmla="val 6620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262667" y="3581617"/>
            <a:ext cx="1512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৩৩০ মিলি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22844" y="2295728"/>
            <a:ext cx="4944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2800" b="1" dirty="0" smtClean="0"/>
              <a:t>১০০মিলি+৯০মিলি+১৪০মিলি </a:t>
            </a:r>
            <a:r>
              <a:rPr lang="en-US" sz="2800" b="1" dirty="0" smtClean="0"/>
              <a:t>= ৩৩০ মিলি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330007" y="5599290"/>
            <a:ext cx="133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১১০ মিলি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25149" y="5688740"/>
            <a:ext cx="1348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১১০ মিলি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8635" y="5542942"/>
            <a:ext cx="1441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১১০ মিলি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3949316" y="2382678"/>
            <a:ext cx="1103613" cy="8719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9" idx="3"/>
          </p:cNvCxnSpPr>
          <p:nvPr/>
        </p:nvCxnSpPr>
        <p:spPr>
          <a:xfrm flipH="1">
            <a:off x="3598730" y="2468842"/>
            <a:ext cx="1" cy="7924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" idx="3"/>
          </p:cNvCxnSpPr>
          <p:nvPr/>
        </p:nvCxnSpPr>
        <p:spPr>
          <a:xfrm>
            <a:off x="1340229" y="2499746"/>
            <a:ext cx="1292747" cy="7548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own Arrow 42"/>
          <p:cNvSpPr/>
          <p:nvPr/>
        </p:nvSpPr>
        <p:spPr>
          <a:xfrm>
            <a:off x="2930773" y="4280649"/>
            <a:ext cx="218204" cy="10864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endCxn id="25" idx="0"/>
          </p:cNvCxnSpPr>
          <p:nvPr/>
        </p:nvCxnSpPr>
        <p:spPr>
          <a:xfrm>
            <a:off x="4035287" y="4135291"/>
            <a:ext cx="1025773" cy="13748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815009" y="4135291"/>
            <a:ext cx="1415441" cy="10529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309804" y="5108949"/>
            <a:ext cx="5457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৩৩০মিলি ÷ ৩টি = ১১০ মিলি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37873" y="1287239"/>
            <a:ext cx="1329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১৪০মিলি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5940" y="1276627"/>
            <a:ext cx="1424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১০০মিলি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46754" y="1225694"/>
            <a:ext cx="1653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৯০মিলি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3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/>
      <p:bldP spid="34" grpId="0"/>
      <p:bldP spid="35" grpId="0"/>
      <p:bldP spid="36" grpId="0"/>
      <p:bldP spid="28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783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0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645729"/>
          </a:xfrm>
          <a:prstGeom prst="frame">
            <a:avLst>
              <a:gd name="adj1" fmla="val 2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8543" y="917951"/>
            <a:ext cx="829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নির্ণয় করঃ </a:t>
            </a:r>
            <a:endParaRPr lang="en-US" sz="36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842" y="1714928"/>
            <a:ext cx="116623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৪, ৩, ৭, ৫, ৩ ।</a:t>
            </a:r>
          </a:p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৮, ৯, ১২, ১১, ৭, ১০ ।</a:t>
            </a:r>
          </a:p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১৭, ১৬, ২০, ১৯, ১৫, ২১ 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54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783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000" dirty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12192000" cy="6645729"/>
          </a:xfrm>
          <a:prstGeom prst="frame">
            <a:avLst>
              <a:gd name="adj1" fmla="val 291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8543" y="917951"/>
            <a:ext cx="829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931" y="4236559"/>
            <a:ext cx="116623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en-US" sz="3600" u="sng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 সমাধানঃ                                         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রাশিগুলোর যোগফলঃ ৮ +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৯+১২+১১+৭+১০= ৫৭  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রাশি সংখ্যাঃ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গড়=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৫৭÷ ৬= ৯.5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086" y="1564282"/>
            <a:ext cx="117529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নং সমাধানঃ                                         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রাশিগুলোর যোগফলঃ  ৪+৩+৭+৫+৩=২০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রাশি সংখ্যাঃ ৫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গড়= ২০÷৫= ৪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8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457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Nikosh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46</cp:revision>
  <dcterms:created xsi:type="dcterms:W3CDTF">2021-06-11T08:37:42Z</dcterms:created>
  <dcterms:modified xsi:type="dcterms:W3CDTF">2021-06-12T10:48:34Z</dcterms:modified>
</cp:coreProperties>
</file>