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6" r:id="rId3"/>
    <p:sldId id="259" r:id="rId4"/>
    <p:sldId id="263" r:id="rId5"/>
    <p:sldId id="266" r:id="rId6"/>
    <p:sldId id="265" r:id="rId7"/>
    <p:sldId id="271" r:id="rId8"/>
    <p:sldId id="281" r:id="rId9"/>
    <p:sldId id="282" r:id="rId10"/>
    <p:sldId id="261" r:id="rId11"/>
    <p:sldId id="280" r:id="rId12"/>
    <p:sldId id="273" r:id="rId13"/>
    <p:sldId id="274" r:id="rId14"/>
    <p:sldId id="275" r:id="rId15"/>
    <p:sldId id="276" r:id="rId16"/>
    <p:sldId id="278" r:id="rId17"/>
    <p:sldId id="277" r:id="rId18"/>
    <p:sldId id="269" r:id="rId19"/>
    <p:sldId id="270" r:id="rId20"/>
    <p:sldId id="272" r:id="rId21"/>
    <p:sldId id="264" r:id="rId22"/>
    <p:sldId id="279" r:id="rId23"/>
    <p:sldId id="267" r:id="rId24"/>
    <p:sldId id="262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3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9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5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1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654" autoAdjust="0"/>
  </p:normalViewPr>
  <p:slideViewPr>
    <p:cSldViewPr>
      <p:cViewPr varScale="1">
        <p:scale>
          <a:sx n="90" d="100"/>
          <a:sy n="90" d="100"/>
        </p:scale>
        <p:origin x="-594" y="5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92D06-B7F1-4FE7-A1AA-995E3B4301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FF543-DCCB-4ACB-B27A-37D371B7B3F7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CE75541-F08F-4147-8F16-E50AC6A75D81}" type="parTrans" cxnId="{74340C23-91E4-46B1-865D-A7A76BC0CB92}">
      <dgm:prSet/>
      <dgm:spPr/>
      <dgm:t>
        <a:bodyPr/>
        <a:lstStyle/>
        <a:p>
          <a:endParaRPr lang="en-US"/>
        </a:p>
      </dgm:t>
    </dgm:pt>
    <dgm:pt modelId="{DCB12C5D-B55F-4447-94C1-C4E89F13B5EC}" type="sibTrans" cxnId="{74340C23-91E4-46B1-865D-A7A76BC0CB92}">
      <dgm:prSet/>
      <dgm:spPr/>
      <dgm:t>
        <a:bodyPr/>
        <a:lstStyle/>
        <a:p>
          <a:endParaRPr lang="en-US"/>
        </a:p>
      </dgm:t>
    </dgm:pt>
    <dgm:pt modelId="{98EA9358-6E97-4310-9237-89B07318E445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B6EBB74-E4C0-4719-9509-844EB2B8669D}" type="parTrans" cxnId="{4ADCC4FE-6C79-4AED-AB00-4F792898B128}">
      <dgm:prSet/>
      <dgm:spPr/>
      <dgm:t>
        <a:bodyPr/>
        <a:lstStyle/>
        <a:p>
          <a:endParaRPr lang="en-US"/>
        </a:p>
      </dgm:t>
    </dgm:pt>
    <dgm:pt modelId="{DCEC57E5-ADE4-46C4-B5D2-479969283E0D}" type="sibTrans" cxnId="{4ADCC4FE-6C79-4AED-AB00-4F792898B128}">
      <dgm:prSet/>
      <dgm:spPr/>
      <dgm:t>
        <a:bodyPr/>
        <a:lstStyle/>
        <a:p>
          <a:endParaRPr lang="en-US"/>
        </a:p>
      </dgm:t>
    </dgm:pt>
    <dgm:pt modelId="{339F9CE6-67AE-400A-AE5E-FD8F4413E194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dirty="0" smtClean="0"/>
            <a:t> </a:t>
          </a:r>
          <a:endParaRPr lang="en-US" sz="3200" dirty="0"/>
        </a:p>
      </dgm:t>
    </dgm:pt>
    <dgm:pt modelId="{7784072D-99AC-431D-98D4-718C006CB517}" type="parTrans" cxnId="{66A4C0EA-3E12-4327-AACC-035849B75DFC}">
      <dgm:prSet/>
      <dgm:spPr/>
      <dgm:t>
        <a:bodyPr/>
        <a:lstStyle/>
        <a:p>
          <a:endParaRPr lang="en-US"/>
        </a:p>
      </dgm:t>
    </dgm:pt>
    <dgm:pt modelId="{1E48EFF0-7B14-47B5-A609-8482DC7FDB92}" type="sibTrans" cxnId="{66A4C0EA-3E12-4327-AACC-035849B75DFC}">
      <dgm:prSet/>
      <dgm:spPr/>
      <dgm:t>
        <a:bodyPr/>
        <a:lstStyle/>
        <a:p>
          <a:endParaRPr lang="en-US"/>
        </a:p>
      </dgm:t>
    </dgm:pt>
    <dgm:pt modelId="{B40F5A21-44E9-4BCB-BF74-969D6686AF2A}">
      <dgm:prSet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D7E033E-3426-4FAE-B5E4-A2D738C9F422}" type="parTrans" cxnId="{59298464-7665-4179-B6E5-E968AC012002}">
      <dgm:prSet/>
      <dgm:spPr/>
    </dgm:pt>
    <dgm:pt modelId="{B7A8D9EF-AFB4-443C-B8EB-90B911DAB4DC}" type="sibTrans" cxnId="{59298464-7665-4179-B6E5-E968AC012002}">
      <dgm:prSet/>
      <dgm:spPr/>
    </dgm:pt>
    <dgm:pt modelId="{A883B918-6B88-425B-9F76-B0AF7EB44AA2}" type="pres">
      <dgm:prSet presAssocID="{43E92D06-B7F1-4FE7-A1AA-995E3B4301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9974C-13A8-4C16-A095-ED5928845609}" type="pres">
      <dgm:prSet presAssocID="{C76FF543-DCCB-4ACB-B27A-37D371B7B3F7}" presName="parentLin" presStyleCnt="0"/>
      <dgm:spPr/>
    </dgm:pt>
    <dgm:pt modelId="{75031229-7E3C-4236-88E9-6A51231157E8}" type="pres">
      <dgm:prSet presAssocID="{C76FF543-DCCB-4ACB-B27A-37D371B7B3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CD8959-4561-4726-BA07-5685E83ABD15}" type="pres">
      <dgm:prSet presAssocID="{C76FF543-DCCB-4ACB-B27A-37D371B7B3F7}" presName="parentText" presStyleLbl="node1" presStyleIdx="0" presStyleCnt="4" custScaleX="142857" custScaleY="355282" custLinFactNeighborX="31699" custLinFactNeighborY="-44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7981E-40C9-4726-8C6F-524B79C41732}" type="pres">
      <dgm:prSet presAssocID="{C76FF543-DCCB-4ACB-B27A-37D371B7B3F7}" presName="negativeSpace" presStyleCnt="0"/>
      <dgm:spPr/>
    </dgm:pt>
    <dgm:pt modelId="{DF8E7B84-BE2D-43CE-8373-0069FF53F86D}" type="pres">
      <dgm:prSet presAssocID="{C76FF543-DCCB-4ACB-B27A-37D371B7B3F7}" presName="childText" presStyleLbl="conFgAcc1" presStyleIdx="0" presStyleCnt="4">
        <dgm:presLayoutVars>
          <dgm:bulletEnabled val="1"/>
        </dgm:presLayoutVars>
      </dgm:prSet>
      <dgm:spPr/>
    </dgm:pt>
    <dgm:pt modelId="{FB1C31DC-2CF2-4AF7-B1A7-5EB9D86C2536}" type="pres">
      <dgm:prSet presAssocID="{DCB12C5D-B55F-4447-94C1-C4E89F13B5EC}" presName="spaceBetweenRectangles" presStyleCnt="0"/>
      <dgm:spPr/>
    </dgm:pt>
    <dgm:pt modelId="{706BA2DA-6B5C-4180-A76D-9F97B95D86CD}" type="pres">
      <dgm:prSet presAssocID="{98EA9358-6E97-4310-9237-89B07318E445}" presName="parentLin" presStyleCnt="0"/>
      <dgm:spPr/>
    </dgm:pt>
    <dgm:pt modelId="{DCC424BD-C3AA-40CD-B824-0969754DFBAF}" type="pres">
      <dgm:prSet presAssocID="{98EA9358-6E97-4310-9237-89B07318E44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B36A43C-CF5E-49EF-8AB5-5CB4B1F5D7A6}" type="pres">
      <dgm:prSet presAssocID="{98EA9358-6E97-4310-9237-89B07318E445}" presName="parentText" presStyleLbl="node1" presStyleIdx="1" presStyleCnt="4" custScaleX="142857" custScaleY="228297" custLinFactNeighborX="9369" custLinFactNeighborY="-25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CAC30-877A-4D67-96C4-EAEC1F0F7A73}" type="pres">
      <dgm:prSet presAssocID="{98EA9358-6E97-4310-9237-89B07318E445}" presName="negativeSpace" presStyleCnt="0"/>
      <dgm:spPr/>
    </dgm:pt>
    <dgm:pt modelId="{DBC90050-A923-4AA1-8654-03662A2BF968}" type="pres">
      <dgm:prSet presAssocID="{98EA9358-6E97-4310-9237-89B07318E445}" presName="childText" presStyleLbl="conFgAcc1" presStyleIdx="1" presStyleCnt="4">
        <dgm:presLayoutVars>
          <dgm:bulletEnabled val="1"/>
        </dgm:presLayoutVars>
      </dgm:prSet>
      <dgm:spPr/>
    </dgm:pt>
    <dgm:pt modelId="{57D82CBD-D627-4D60-ADD0-9C90B8590475}" type="pres">
      <dgm:prSet presAssocID="{DCEC57E5-ADE4-46C4-B5D2-479969283E0D}" presName="spaceBetweenRectangles" presStyleCnt="0"/>
      <dgm:spPr/>
    </dgm:pt>
    <dgm:pt modelId="{A89ED234-33AA-47BF-9016-250163FC490E}" type="pres">
      <dgm:prSet presAssocID="{B40F5A21-44E9-4BCB-BF74-969D6686AF2A}" presName="parentLin" presStyleCnt="0"/>
      <dgm:spPr/>
    </dgm:pt>
    <dgm:pt modelId="{96248586-A51B-4BF2-A536-CBAE3C9E7712}" type="pres">
      <dgm:prSet presAssocID="{B40F5A21-44E9-4BCB-BF74-969D6686AF2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BE5E1F4-64F9-4E0C-8B36-495F643A8BE2}" type="pres">
      <dgm:prSet presAssocID="{B40F5A21-44E9-4BCB-BF74-969D6686AF2A}" presName="parentText" presStyleLbl="node1" presStyleIdx="2" presStyleCnt="4" custScaleX="142857" custScaleY="551573" custLinFactNeighborX="32214" custLinFactNeighborY="-1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9453-3FEF-47FB-8223-ED7632641761}" type="pres">
      <dgm:prSet presAssocID="{B40F5A21-44E9-4BCB-BF74-969D6686AF2A}" presName="negativeSpace" presStyleCnt="0"/>
      <dgm:spPr/>
    </dgm:pt>
    <dgm:pt modelId="{D602DC12-0B6F-4FB4-BE0D-E766E8CA0FF7}" type="pres">
      <dgm:prSet presAssocID="{B40F5A21-44E9-4BCB-BF74-969D6686AF2A}" presName="childText" presStyleLbl="conFgAcc1" presStyleIdx="2" presStyleCnt="4">
        <dgm:presLayoutVars>
          <dgm:bulletEnabled val="1"/>
        </dgm:presLayoutVars>
      </dgm:prSet>
      <dgm:spPr/>
    </dgm:pt>
    <dgm:pt modelId="{C3B70FB5-86EA-4193-B87F-802F740CB9CC}" type="pres">
      <dgm:prSet presAssocID="{B7A8D9EF-AFB4-443C-B8EB-90B911DAB4DC}" presName="spaceBetweenRectangles" presStyleCnt="0"/>
      <dgm:spPr/>
    </dgm:pt>
    <dgm:pt modelId="{AC37A7A7-CF9B-4DE3-9AC9-1C6B188DF6FA}" type="pres">
      <dgm:prSet presAssocID="{339F9CE6-67AE-400A-AE5E-FD8F4413E194}" presName="parentLin" presStyleCnt="0"/>
      <dgm:spPr/>
    </dgm:pt>
    <dgm:pt modelId="{2859011E-3CF3-44A0-869B-9A5004D07ADA}" type="pres">
      <dgm:prSet presAssocID="{339F9CE6-67AE-400A-AE5E-FD8F4413E19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9A72215-CEB7-4711-9413-92390A8612C7}" type="pres">
      <dgm:prSet presAssocID="{339F9CE6-67AE-400A-AE5E-FD8F4413E194}" presName="parentText" presStyleLbl="node1" presStyleIdx="3" presStyleCnt="4" custScaleX="130183" custScaleY="495705" custLinFactX="6519" custLinFactNeighborX="100000" custLinFactNeighborY="74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1F331-0F9C-4DB3-9F65-BB9C3A54A4D9}" type="pres">
      <dgm:prSet presAssocID="{339F9CE6-67AE-400A-AE5E-FD8F4413E194}" presName="negativeSpace" presStyleCnt="0"/>
      <dgm:spPr/>
    </dgm:pt>
    <dgm:pt modelId="{9DFA65E7-D957-4346-8BDF-72B882D58FA8}" type="pres">
      <dgm:prSet presAssocID="{339F9CE6-67AE-400A-AE5E-FD8F4413E1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403256-4A80-4BF7-9A05-91BF7839047D}" type="presOf" srcId="{C76FF543-DCCB-4ACB-B27A-37D371B7B3F7}" destId="{75031229-7E3C-4236-88E9-6A51231157E8}" srcOrd="0" destOrd="0" presId="urn:microsoft.com/office/officeart/2005/8/layout/list1"/>
    <dgm:cxn modelId="{0E97C39E-4D86-4EAD-B0FB-82F1CFBA7638}" type="presOf" srcId="{339F9CE6-67AE-400A-AE5E-FD8F4413E194}" destId="{2859011E-3CF3-44A0-869B-9A5004D07ADA}" srcOrd="0" destOrd="0" presId="urn:microsoft.com/office/officeart/2005/8/layout/list1"/>
    <dgm:cxn modelId="{66A4C0EA-3E12-4327-AACC-035849B75DFC}" srcId="{43E92D06-B7F1-4FE7-A1AA-995E3B430154}" destId="{339F9CE6-67AE-400A-AE5E-FD8F4413E194}" srcOrd="3" destOrd="0" parTransId="{7784072D-99AC-431D-98D4-718C006CB517}" sibTransId="{1E48EFF0-7B14-47B5-A609-8482DC7FDB92}"/>
    <dgm:cxn modelId="{59298464-7665-4179-B6E5-E968AC012002}" srcId="{43E92D06-B7F1-4FE7-A1AA-995E3B430154}" destId="{B40F5A21-44E9-4BCB-BF74-969D6686AF2A}" srcOrd="2" destOrd="0" parTransId="{5D7E033E-3426-4FAE-B5E4-A2D738C9F422}" sibTransId="{B7A8D9EF-AFB4-443C-B8EB-90B911DAB4DC}"/>
    <dgm:cxn modelId="{15F5CD6B-C713-4D3A-9918-50E8CABC509A}" type="presOf" srcId="{98EA9358-6E97-4310-9237-89B07318E445}" destId="{FB36A43C-CF5E-49EF-8AB5-5CB4B1F5D7A6}" srcOrd="1" destOrd="0" presId="urn:microsoft.com/office/officeart/2005/8/layout/list1"/>
    <dgm:cxn modelId="{0A0FFA77-DCEA-4D64-B4A2-D8509EB78145}" type="presOf" srcId="{43E92D06-B7F1-4FE7-A1AA-995E3B430154}" destId="{A883B918-6B88-425B-9F76-B0AF7EB44AA2}" srcOrd="0" destOrd="0" presId="urn:microsoft.com/office/officeart/2005/8/layout/list1"/>
    <dgm:cxn modelId="{4ADCC4FE-6C79-4AED-AB00-4F792898B128}" srcId="{43E92D06-B7F1-4FE7-A1AA-995E3B430154}" destId="{98EA9358-6E97-4310-9237-89B07318E445}" srcOrd="1" destOrd="0" parTransId="{EB6EBB74-E4C0-4719-9509-844EB2B8669D}" sibTransId="{DCEC57E5-ADE4-46C4-B5D2-479969283E0D}"/>
    <dgm:cxn modelId="{04F405E5-84D8-409F-BD40-2D699D46FFE0}" type="presOf" srcId="{339F9CE6-67AE-400A-AE5E-FD8F4413E194}" destId="{79A72215-CEB7-4711-9413-92390A8612C7}" srcOrd="1" destOrd="0" presId="urn:microsoft.com/office/officeart/2005/8/layout/list1"/>
    <dgm:cxn modelId="{EE8B46E5-ED81-4EAF-A16C-4FB720131BB7}" type="presOf" srcId="{B40F5A21-44E9-4BCB-BF74-969D6686AF2A}" destId="{FBE5E1F4-64F9-4E0C-8B36-495F643A8BE2}" srcOrd="1" destOrd="0" presId="urn:microsoft.com/office/officeart/2005/8/layout/list1"/>
    <dgm:cxn modelId="{08344804-5099-4DD1-9B49-092BBE712CE6}" type="presOf" srcId="{98EA9358-6E97-4310-9237-89B07318E445}" destId="{DCC424BD-C3AA-40CD-B824-0969754DFBAF}" srcOrd="0" destOrd="0" presId="urn:microsoft.com/office/officeart/2005/8/layout/list1"/>
    <dgm:cxn modelId="{00FA1614-504B-4EC4-9604-88698751D051}" type="presOf" srcId="{B40F5A21-44E9-4BCB-BF74-969D6686AF2A}" destId="{96248586-A51B-4BF2-A536-CBAE3C9E7712}" srcOrd="0" destOrd="0" presId="urn:microsoft.com/office/officeart/2005/8/layout/list1"/>
    <dgm:cxn modelId="{74340C23-91E4-46B1-865D-A7A76BC0CB92}" srcId="{43E92D06-B7F1-4FE7-A1AA-995E3B430154}" destId="{C76FF543-DCCB-4ACB-B27A-37D371B7B3F7}" srcOrd="0" destOrd="0" parTransId="{7CE75541-F08F-4147-8F16-E50AC6A75D81}" sibTransId="{DCB12C5D-B55F-4447-94C1-C4E89F13B5EC}"/>
    <dgm:cxn modelId="{05AC4024-F9EF-43B3-9DDE-4041F9AA0B18}" type="presOf" srcId="{C76FF543-DCCB-4ACB-B27A-37D371B7B3F7}" destId="{D7CD8959-4561-4726-BA07-5685E83ABD15}" srcOrd="1" destOrd="0" presId="urn:microsoft.com/office/officeart/2005/8/layout/list1"/>
    <dgm:cxn modelId="{1D91F251-A7F3-460E-88A9-A8CFEEAC8FB8}" type="presParOf" srcId="{A883B918-6B88-425B-9F76-B0AF7EB44AA2}" destId="{8219974C-13A8-4C16-A095-ED5928845609}" srcOrd="0" destOrd="0" presId="urn:microsoft.com/office/officeart/2005/8/layout/list1"/>
    <dgm:cxn modelId="{ABFD1F86-E64F-45F8-9A11-C611042C349B}" type="presParOf" srcId="{8219974C-13A8-4C16-A095-ED5928845609}" destId="{75031229-7E3C-4236-88E9-6A51231157E8}" srcOrd="0" destOrd="0" presId="urn:microsoft.com/office/officeart/2005/8/layout/list1"/>
    <dgm:cxn modelId="{C964F4E9-C194-4468-AAF6-0F9146449BF8}" type="presParOf" srcId="{8219974C-13A8-4C16-A095-ED5928845609}" destId="{D7CD8959-4561-4726-BA07-5685E83ABD15}" srcOrd="1" destOrd="0" presId="urn:microsoft.com/office/officeart/2005/8/layout/list1"/>
    <dgm:cxn modelId="{93068F69-DB07-439C-A03B-BEEBD88058DA}" type="presParOf" srcId="{A883B918-6B88-425B-9F76-B0AF7EB44AA2}" destId="{8327981E-40C9-4726-8C6F-524B79C41732}" srcOrd="1" destOrd="0" presId="urn:microsoft.com/office/officeart/2005/8/layout/list1"/>
    <dgm:cxn modelId="{C7531C8B-FBFE-41AD-B732-357A44D0AF05}" type="presParOf" srcId="{A883B918-6B88-425B-9F76-B0AF7EB44AA2}" destId="{DF8E7B84-BE2D-43CE-8373-0069FF53F86D}" srcOrd="2" destOrd="0" presId="urn:microsoft.com/office/officeart/2005/8/layout/list1"/>
    <dgm:cxn modelId="{BB489CFD-0ADA-4D8D-9E6F-83AC51F0F2A6}" type="presParOf" srcId="{A883B918-6B88-425B-9F76-B0AF7EB44AA2}" destId="{FB1C31DC-2CF2-4AF7-B1A7-5EB9D86C2536}" srcOrd="3" destOrd="0" presId="urn:microsoft.com/office/officeart/2005/8/layout/list1"/>
    <dgm:cxn modelId="{058A24A0-59F8-4FAC-9AA2-4AC9F2DDE35F}" type="presParOf" srcId="{A883B918-6B88-425B-9F76-B0AF7EB44AA2}" destId="{706BA2DA-6B5C-4180-A76D-9F97B95D86CD}" srcOrd="4" destOrd="0" presId="urn:microsoft.com/office/officeart/2005/8/layout/list1"/>
    <dgm:cxn modelId="{0C3A77A1-427C-4B50-812D-EA7ABE2C90B0}" type="presParOf" srcId="{706BA2DA-6B5C-4180-A76D-9F97B95D86CD}" destId="{DCC424BD-C3AA-40CD-B824-0969754DFBAF}" srcOrd="0" destOrd="0" presId="urn:microsoft.com/office/officeart/2005/8/layout/list1"/>
    <dgm:cxn modelId="{7C178188-EF1C-44CE-ADD3-89E010004C72}" type="presParOf" srcId="{706BA2DA-6B5C-4180-A76D-9F97B95D86CD}" destId="{FB36A43C-CF5E-49EF-8AB5-5CB4B1F5D7A6}" srcOrd="1" destOrd="0" presId="urn:microsoft.com/office/officeart/2005/8/layout/list1"/>
    <dgm:cxn modelId="{04C48FAD-4AEB-4069-869B-322C40A5FC10}" type="presParOf" srcId="{A883B918-6B88-425B-9F76-B0AF7EB44AA2}" destId="{22ECAC30-877A-4D67-96C4-EAEC1F0F7A73}" srcOrd="5" destOrd="0" presId="urn:microsoft.com/office/officeart/2005/8/layout/list1"/>
    <dgm:cxn modelId="{E7F17371-4F42-49D0-B0ED-E18DBD3FF0E4}" type="presParOf" srcId="{A883B918-6B88-425B-9F76-B0AF7EB44AA2}" destId="{DBC90050-A923-4AA1-8654-03662A2BF968}" srcOrd="6" destOrd="0" presId="urn:microsoft.com/office/officeart/2005/8/layout/list1"/>
    <dgm:cxn modelId="{BB060E68-DCE7-4F2A-A6DF-235DF8D47E7E}" type="presParOf" srcId="{A883B918-6B88-425B-9F76-B0AF7EB44AA2}" destId="{57D82CBD-D627-4D60-ADD0-9C90B8590475}" srcOrd="7" destOrd="0" presId="urn:microsoft.com/office/officeart/2005/8/layout/list1"/>
    <dgm:cxn modelId="{32218677-69E9-493F-A22E-B524EBA25CAD}" type="presParOf" srcId="{A883B918-6B88-425B-9F76-B0AF7EB44AA2}" destId="{A89ED234-33AA-47BF-9016-250163FC490E}" srcOrd="8" destOrd="0" presId="urn:microsoft.com/office/officeart/2005/8/layout/list1"/>
    <dgm:cxn modelId="{7CC5EEE5-F1F2-4965-8B7A-00EEA0BA646B}" type="presParOf" srcId="{A89ED234-33AA-47BF-9016-250163FC490E}" destId="{96248586-A51B-4BF2-A536-CBAE3C9E7712}" srcOrd="0" destOrd="0" presId="urn:microsoft.com/office/officeart/2005/8/layout/list1"/>
    <dgm:cxn modelId="{8803CC55-8C07-4913-A7D5-EB6878E2E0B6}" type="presParOf" srcId="{A89ED234-33AA-47BF-9016-250163FC490E}" destId="{FBE5E1F4-64F9-4E0C-8B36-495F643A8BE2}" srcOrd="1" destOrd="0" presId="urn:microsoft.com/office/officeart/2005/8/layout/list1"/>
    <dgm:cxn modelId="{D6B36208-E8A0-4E4B-8876-7CD26E47DF21}" type="presParOf" srcId="{A883B918-6B88-425B-9F76-B0AF7EB44AA2}" destId="{A5659453-3FEF-47FB-8223-ED7632641761}" srcOrd="9" destOrd="0" presId="urn:microsoft.com/office/officeart/2005/8/layout/list1"/>
    <dgm:cxn modelId="{529EFF27-1A22-4CE9-8E58-99B5964889C6}" type="presParOf" srcId="{A883B918-6B88-425B-9F76-B0AF7EB44AA2}" destId="{D602DC12-0B6F-4FB4-BE0D-E766E8CA0FF7}" srcOrd="10" destOrd="0" presId="urn:microsoft.com/office/officeart/2005/8/layout/list1"/>
    <dgm:cxn modelId="{54D2DEED-53ED-4C07-BB03-7212F0E2AA18}" type="presParOf" srcId="{A883B918-6B88-425B-9F76-B0AF7EB44AA2}" destId="{C3B70FB5-86EA-4193-B87F-802F740CB9CC}" srcOrd="11" destOrd="0" presId="urn:microsoft.com/office/officeart/2005/8/layout/list1"/>
    <dgm:cxn modelId="{D5E9EB88-F3A5-4A6B-A749-910A6D6CFB78}" type="presParOf" srcId="{A883B918-6B88-425B-9F76-B0AF7EB44AA2}" destId="{AC37A7A7-CF9B-4DE3-9AC9-1C6B188DF6FA}" srcOrd="12" destOrd="0" presId="urn:microsoft.com/office/officeart/2005/8/layout/list1"/>
    <dgm:cxn modelId="{8B410485-7422-43A8-9236-02DC35406D2F}" type="presParOf" srcId="{AC37A7A7-CF9B-4DE3-9AC9-1C6B188DF6FA}" destId="{2859011E-3CF3-44A0-869B-9A5004D07ADA}" srcOrd="0" destOrd="0" presId="urn:microsoft.com/office/officeart/2005/8/layout/list1"/>
    <dgm:cxn modelId="{D23A1E3F-CA34-4844-B8DF-89881663F321}" type="presParOf" srcId="{AC37A7A7-CF9B-4DE3-9AC9-1C6B188DF6FA}" destId="{79A72215-CEB7-4711-9413-92390A8612C7}" srcOrd="1" destOrd="0" presId="urn:microsoft.com/office/officeart/2005/8/layout/list1"/>
    <dgm:cxn modelId="{E96F3D46-8630-45B4-BC97-753D80DA9BD4}" type="presParOf" srcId="{A883B918-6B88-425B-9F76-B0AF7EB44AA2}" destId="{9111F331-0F9C-4DB3-9F65-BB9C3A54A4D9}" srcOrd="13" destOrd="0" presId="urn:microsoft.com/office/officeart/2005/8/layout/list1"/>
    <dgm:cxn modelId="{9BC9D8B4-4A20-4650-AE4E-A81E5950A710}" type="presParOf" srcId="{A883B918-6B88-425B-9F76-B0AF7EB44AA2}" destId="{9DFA65E7-D957-4346-8BDF-72B882D58FA8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E7B84-BE2D-43CE-8373-0069FF53F86D}">
      <dsp:nvSpPr>
        <dsp:cNvPr id="0" name=""/>
        <dsp:cNvSpPr/>
      </dsp:nvSpPr>
      <dsp:spPr>
        <a:xfrm>
          <a:off x="0" y="774973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8959-4561-4726-BA07-5685E83ABD15}">
      <dsp:nvSpPr>
        <dsp:cNvPr id="0" name=""/>
        <dsp:cNvSpPr/>
      </dsp:nvSpPr>
      <dsp:spPr>
        <a:xfrm>
          <a:off x="291708" y="52584"/>
          <a:ext cx="5804291" cy="73415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প্রাথমিক লিখন হিসেবে জাবেদা  কি তা  বলতে পারবে ।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1708" y="52584"/>
        <a:ext cx="5804291" cy="734154"/>
      </dsp:txXfrm>
    </dsp:sp>
    <dsp:sp modelId="{DBC90050-A923-4AA1-8654-03662A2BF968}">
      <dsp:nvSpPr>
        <dsp:cNvPr id="0" name=""/>
        <dsp:cNvSpPr/>
      </dsp:nvSpPr>
      <dsp:spPr>
        <a:xfrm>
          <a:off x="0" y="1357606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6A43C-CF5E-49EF-8AB5-5CB4B1F5D7A6}">
      <dsp:nvSpPr>
        <dsp:cNvPr id="0" name=""/>
        <dsp:cNvSpPr/>
      </dsp:nvSpPr>
      <dsp:spPr>
        <a:xfrm>
          <a:off x="291708" y="983852"/>
          <a:ext cx="5804291" cy="47175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জাবেদার শ্রেণিবিভিগ  করতে পারবে </a:t>
          </a: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91708" y="983852"/>
        <a:ext cx="5804291" cy="471752"/>
      </dsp:txXfrm>
    </dsp:sp>
    <dsp:sp modelId="{D602DC12-0B6F-4FB4-BE0D-E766E8CA0FF7}">
      <dsp:nvSpPr>
        <dsp:cNvPr id="0" name=""/>
        <dsp:cNvSpPr/>
      </dsp:nvSpPr>
      <dsp:spPr>
        <a:xfrm>
          <a:off x="0" y="2608256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E1F4-64F9-4E0C-8B36-495F643A8BE2}">
      <dsp:nvSpPr>
        <dsp:cNvPr id="0" name=""/>
        <dsp:cNvSpPr/>
      </dsp:nvSpPr>
      <dsp:spPr>
        <a:xfrm>
          <a:off x="291708" y="1568421"/>
          <a:ext cx="5804291" cy="11397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ডেবিট  ও  ক্রেডিট  নির্ণয়  করতে  পারবে 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1708" y="1568421"/>
        <a:ext cx="5804291" cy="1139770"/>
      </dsp:txXfrm>
    </dsp:sp>
    <dsp:sp modelId="{9DFA65E7-D957-4346-8BDF-72B882D58FA8}">
      <dsp:nvSpPr>
        <dsp:cNvPr id="0" name=""/>
        <dsp:cNvSpPr/>
      </dsp:nvSpPr>
      <dsp:spPr>
        <a:xfrm>
          <a:off x="0" y="3743461"/>
          <a:ext cx="6096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72215-CEB7-4711-9413-92390A8612C7}">
      <dsp:nvSpPr>
        <dsp:cNvPr id="0" name=""/>
        <dsp:cNvSpPr/>
      </dsp:nvSpPr>
      <dsp:spPr>
        <a:xfrm>
          <a:off x="546255" y="2977106"/>
          <a:ext cx="5549744" cy="102432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লেনদেনের সাধারণ জাবেদা দাখিলা প্রদান করতে পারবে ।  </a:t>
          </a:r>
          <a:r>
            <a:rPr lang="bn-IN" sz="3200" kern="1200" dirty="0" smtClean="0"/>
            <a:t> </a:t>
          </a:r>
          <a:endParaRPr lang="en-US" sz="3200" kern="1200" dirty="0"/>
        </a:p>
      </dsp:txBody>
      <dsp:txXfrm>
        <a:off x="546255" y="2977106"/>
        <a:ext cx="5549744" cy="10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5F03-576A-48DF-8B70-F7095BEDD7C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29F9-4C8C-4A27-8405-BC3338353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29F9-4C8C-4A27-8405-BC3338353E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29F9-4C8C-4A27-8405-BC3338353E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21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0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70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1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5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9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57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91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0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6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17" indent="0">
              <a:buNone/>
              <a:defRPr sz="2000"/>
            </a:lvl4pPr>
            <a:lvl5pPr marL="1828423" indent="0">
              <a:buNone/>
              <a:defRPr sz="2000"/>
            </a:lvl5pPr>
            <a:lvl6pPr marL="2285529" indent="0">
              <a:buNone/>
              <a:defRPr sz="2000"/>
            </a:lvl6pPr>
            <a:lvl7pPr marL="2742635" indent="0">
              <a:buNone/>
              <a:defRPr sz="2000"/>
            </a:lvl7pPr>
            <a:lvl8pPr marL="3199741" indent="0">
              <a:buNone/>
              <a:defRPr sz="2000"/>
            </a:lvl8pPr>
            <a:lvl9pPr marL="36568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2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D81-5570-4506-9F8C-E291B76E5DB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7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1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0" indent="-228553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6" indent="-228553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2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8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0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3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9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5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8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224" y="2357430"/>
            <a:ext cx="7572428" cy="407196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3571876"/>
            <a:ext cx="8286808" cy="2646860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2857520" cy="1928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7884" y="428604"/>
            <a:ext cx="2857520" cy="1928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06654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357166"/>
            <a:ext cx="3357586" cy="12003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জাবেদার শ্রেণিবিভাগ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642918"/>
            <a:ext cx="2000264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85852" y="1571612"/>
            <a:ext cx="414340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822034" y="2178835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21506" y="2035959"/>
            <a:ext cx="92869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6314" y="2786058"/>
            <a:ext cx="1643074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প্রকৃত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571744"/>
            <a:ext cx="1643074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07986" y="4036223"/>
            <a:ext cx="3785420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21506" y="3607595"/>
            <a:ext cx="78581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14414" y="4000504"/>
            <a:ext cx="121444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00298" y="214311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00298" y="2786058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00298" y="3571876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71736" y="4357694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71736" y="514351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00298" y="585789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86116" y="4929198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প্রাপ্তি 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19" y="4221126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68" y="3357563"/>
            <a:ext cx="157163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সমন্বয়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2330" y="2571745"/>
            <a:ext cx="178595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সংশোধনী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15206" y="4286256"/>
            <a:ext cx="142876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সমাপনী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15206" y="5214950"/>
            <a:ext cx="142876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প্রাম্ভিক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4678" y="5643578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নগদ প্রদান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6116" y="3357563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ফেরত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2643183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4678" y="2000241"/>
            <a:ext cx="214314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ক্রয়  জাবেদা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179224" y="4036223"/>
            <a:ext cx="2786082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072066" y="3571876"/>
            <a:ext cx="71438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29256" y="3929066"/>
            <a:ext cx="1143008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</p:cNvCxnSpPr>
          <p:nvPr/>
        </p:nvCxnSpPr>
        <p:spPr>
          <a:xfrm rot="5400000">
            <a:off x="3123238" y="1338091"/>
            <a:ext cx="467843" cy="79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43702" y="5357826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72264" y="4429132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72264" y="3500438"/>
            <a:ext cx="571504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72264" y="2643182"/>
            <a:ext cx="50006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5" y="404665"/>
            <a:ext cx="8143931" cy="3416302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এসো আমরা চিত্রের সাহায্যে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কিছু লেনদেনের </a:t>
            </a:r>
          </a:p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জাবেদা দাখিলা দেখি... 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643314"/>
            <a:ext cx="2500330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7554" y="3643314"/>
            <a:ext cx="2500330" cy="264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3636" y="3643314"/>
            <a:ext cx="2500330" cy="2643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571900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571900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571900" cy="157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48" y="500042"/>
            <a:ext cx="414340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71481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নগদে আসবাবপত্র ক্রয়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2714621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যন্ত্রপাতি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4786322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ব্যাংকে টাকা জমা দান ।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1214423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আসবাবপত্র 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3286125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যন্ত্রপাতি হিসাব  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572141"/>
            <a:ext cx="4143404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হিসাব---------ডেবিট </a:t>
            </a:r>
          </a:p>
          <a:p>
            <a:r>
              <a:rPr lang="bn-IN" dirty="0" smtClean="0"/>
              <a:t>  নগদান হিসাব-------ক্রেডিট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472" y="571480"/>
            <a:ext cx="3429024" cy="1643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472" y="2643182"/>
            <a:ext cx="3429024" cy="1643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14884"/>
            <a:ext cx="3429024" cy="164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4810" y="571481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প্রয়োজনে কম্পিউটার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643183"/>
            <a:ext cx="450059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প্রাপ্য বিলের টাকা আদায়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714884"/>
            <a:ext cx="450059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জন্য আলমারি ক্রয়।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214423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3571877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 ডেবিট </a:t>
            </a:r>
          </a:p>
          <a:p>
            <a:r>
              <a:rPr lang="bn-IN" dirty="0" smtClean="0"/>
              <a:t>  প্রাপ্য বিল হিসাব ----------ক্রেডিট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572141"/>
            <a:ext cx="428628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 সরঞ্জাম হিসাব-------- ডেবিট </a:t>
            </a:r>
          </a:p>
          <a:p>
            <a:r>
              <a:rPr lang="bn-IN" dirty="0" smtClean="0"/>
              <a:t>  নগদান হিসাব ----------ক্রেডিট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00034" y="571480"/>
            <a:ext cx="3643338" cy="164307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0034" y="2643182"/>
            <a:ext cx="3643338" cy="164307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034" y="4714884"/>
            <a:ext cx="3643338" cy="164307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0562" y="642919"/>
            <a:ext cx="421484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 টাকা ব্যাংকে জমাদান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2643183"/>
            <a:ext cx="428628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ব্যবসায়ীক প্রোয়োজনে গাড়ী ক্রয় ।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857760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থেকে নগদ অর্থ উত্তোলন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135729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ব্যাংক হিসাব 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50043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 গাড়ি হিসাব---------ডেবিট </a:t>
            </a:r>
          </a:p>
          <a:p>
            <a:r>
              <a:rPr lang="bn-IN" dirty="0" smtClean="0"/>
              <a:t>  নগদান হিসাব------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5643579"/>
            <a:ext cx="407196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 ---------ডেবিট </a:t>
            </a:r>
          </a:p>
          <a:p>
            <a:r>
              <a:rPr lang="bn-IN" dirty="0" smtClean="0"/>
              <a:t>  ব্যাংক হিসাব------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928958" cy="157163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571744"/>
            <a:ext cx="2857520" cy="1571636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786322"/>
            <a:ext cx="3071834" cy="1571636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7620" y="642919"/>
            <a:ext cx="464347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মাহাবুবকে পাওনা পরিশোধ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643183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ব্যবসার প্রয়োজনে ঋন গ্রহন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786322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কর্মচারীদের শামীমকে বেতন প্রদান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357299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পাওনাদার(মাহাবুব) হিসাব-----ডেবিট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286125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ঋন হিসাব-------- 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572141"/>
            <a:ext cx="4786346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বেতন হিসাব----------ডেবিট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2714644" cy="17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500307"/>
            <a:ext cx="2714644" cy="17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572008"/>
            <a:ext cx="2714644" cy="178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6182" y="2643183"/>
            <a:ext cx="407196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দ্রবাদি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642919"/>
            <a:ext cx="457203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নিলয়কে নগদে পরিশোধ করা হলো 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572008"/>
            <a:ext cx="442915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 সৈকত টেডার্স হতে বাকীতে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428737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পাওনাদার(নিলয়) হিসাব-------ডেবিট </a:t>
            </a:r>
          </a:p>
          <a:p>
            <a:r>
              <a:rPr lang="bn-IN" dirty="0" smtClean="0"/>
              <a:t>  নগদান হিসাব----------- ক্রেডিট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500439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দ্রবাদি হিসাব-------ডেবিট </a:t>
            </a:r>
          </a:p>
          <a:p>
            <a:r>
              <a:rPr lang="bn-IN" dirty="0" smtClean="0"/>
              <a:t>  নগদান হিসাব--------- 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5572141"/>
            <a:ext cx="4643470" cy="64631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ক্রয় হিসাব--------------ডেবিট </a:t>
            </a:r>
          </a:p>
          <a:p>
            <a:r>
              <a:rPr lang="bn-IN" dirty="0" smtClean="0"/>
              <a:t> পাওনাদার(সৈকত টেডার্স)হিসাব--- ক্রেডিট 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0034" y="500042"/>
            <a:ext cx="3000396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2643182"/>
            <a:ext cx="3000396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4786322"/>
            <a:ext cx="3000396" cy="157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058" y="571481"/>
            <a:ext cx="4643470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সঞ্চয়পত্র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857760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কমিশন পাওয়া গেল 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1"/>
            <a:ext cx="4714908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অফিসের জন্য ফাইলপত্র ক্রয়।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214423"/>
            <a:ext cx="4500594" cy="646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সঞ্চয়পত্র হিসাব-----------ডেবিট </a:t>
            </a:r>
          </a:p>
          <a:p>
            <a:r>
              <a:rPr lang="bn-IN" dirty="0" smtClean="0"/>
              <a:t>  নগদান হিসাব---------ক্রেডিট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500439"/>
            <a:ext cx="4786346" cy="646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হিসাব---------ডেবিট</a:t>
            </a:r>
          </a:p>
          <a:p>
            <a:r>
              <a:rPr lang="bn-IN" dirty="0" smtClean="0"/>
              <a:t>  নগদান হিসাব-------- ক্রেডিট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643579"/>
            <a:ext cx="4786346" cy="6463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নগদান হিসাব----------ডেবিট</a:t>
            </a:r>
          </a:p>
          <a:p>
            <a:r>
              <a:rPr lang="bn-IN" dirty="0" smtClean="0"/>
              <a:t>  কমিশন হিসাব------- ক্রেডিট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071547"/>
          <a:ext cx="87154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02"/>
                <a:gridCol w="4357702"/>
              </a:tblGrid>
              <a:tr h="55101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লেন</a:t>
                      </a:r>
                      <a:r>
                        <a:rPr lang="bn-IN" sz="3400" baseline="0" dirty="0" smtClean="0"/>
                        <a:t>দেন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1760478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পন্য বিক্রয়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নগদান হিসাব -----ডেবিট</a:t>
                      </a:r>
                    </a:p>
                    <a:p>
                      <a:r>
                        <a:rPr lang="bn-IN" sz="3400" dirty="0" smtClean="0"/>
                        <a:t>  বিক্রয় হিসাব ---ক্রডিট</a:t>
                      </a:r>
                      <a:r>
                        <a:rPr lang="bn-IN" sz="3400" baseline="0" dirty="0" smtClean="0"/>
                        <a:t> </a:t>
                      </a:r>
                      <a:r>
                        <a:rPr lang="bn-IN" sz="340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1760478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পন্য ক্রয়</a:t>
                      </a:r>
                      <a:r>
                        <a:rPr lang="bn-IN" sz="3400" baseline="0" dirty="0" smtClean="0"/>
                        <a:t> বাবদ চেক প্রদান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</a:t>
                      </a:r>
                      <a:r>
                        <a:rPr lang="bn-IN" sz="3400" baseline="0" dirty="0" smtClean="0"/>
                        <a:t>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ব্যাংক হিসাব----ক্রডিট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5619726"/>
          <a:ext cx="8286808" cy="498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65356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লেন</a:t>
                      </a:r>
                      <a:r>
                        <a:rPr lang="bn-IN" sz="3400" baseline="0" dirty="0" smtClean="0"/>
                        <a:t>দেন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1830683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হাসানের</a:t>
                      </a:r>
                      <a:r>
                        <a:rPr lang="bn-IN" sz="3400" baseline="0" dirty="0" smtClean="0"/>
                        <a:t> নিকট হতে</a:t>
                      </a:r>
                      <a:r>
                        <a:rPr lang="bn-IN" sz="3400" dirty="0" smtClean="0"/>
                        <a:t> ক্রয়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 হিসাব -----ডেবিট</a:t>
                      </a:r>
                    </a:p>
                    <a:p>
                      <a:r>
                        <a:rPr lang="bn-IN" sz="3400" dirty="0" smtClean="0"/>
                        <a:t> পাওনাদার</a:t>
                      </a:r>
                      <a:r>
                        <a:rPr lang="bn-IN" sz="3400" baseline="0" dirty="0" smtClean="0"/>
                        <a:t>(হাসান)</a:t>
                      </a:r>
                      <a:r>
                        <a:rPr lang="bn-IN" sz="3400" dirty="0" smtClean="0"/>
                        <a:t> হিসাব --ক্রডিট</a:t>
                      </a:r>
                      <a:r>
                        <a:rPr lang="bn-IN" sz="3400" baseline="0" dirty="0" smtClean="0"/>
                        <a:t> </a:t>
                      </a:r>
                      <a:r>
                        <a:rPr lang="bn-IN" sz="340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1830683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খালেদের</a:t>
                      </a:r>
                      <a:r>
                        <a:rPr lang="bn-IN" sz="3400" baseline="0" dirty="0" smtClean="0"/>
                        <a:t> নিকট নগদে </a:t>
                      </a:r>
                      <a:r>
                        <a:rPr lang="bn-IN" sz="3400" dirty="0" smtClean="0"/>
                        <a:t>পন্য বিক্রয়</a:t>
                      </a:r>
                      <a:r>
                        <a:rPr lang="bn-IN" sz="3400" baseline="0" dirty="0" smtClean="0"/>
                        <a:t> 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baseline="0" dirty="0" smtClean="0"/>
                        <a:t>নগদান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বিক্রয় হিসাব----ক্রডিট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357167"/>
            <a:ext cx="8072494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উদাহরন গুলো ভালো  ভাবে লক্ষ্য করো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785792"/>
          <a:ext cx="8286808" cy="158540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3404"/>
                <a:gridCol w="4143404"/>
              </a:tblGrid>
              <a:tr h="70545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জাবেদা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দাখিলা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বাকিতে</a:t>
                      </a:r>
                      <a:r>
                        <a:rPr lang="bn-IN" sz="3400" baseline="0" dirty="0" smtClean="0"/>
                        <a:t> পন্য 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ক্রয়</a:t>
                      </a:r>
                      <a:r>
                        <a:rPr lang="bn-IN" sz="3400" baseline="0" dirty="0" smtClean="0"/>
                        <a:t> হিসাব-------ডেবিট </a:t>
                      </a:r>
                    </a:p>
                    <a:p>
                      <a:r>
                        <a:rPr lang="bn-IN" sz="3400" baseline="0" dirty="0" smtClean="0"/>
                        <a:t>  পাওনাদার হিসাব---ক্রেডিট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ধারে</a:t>
                      </a:r>
                      <a:r>
                        <a:rPr lang="bn-IN" sz="3400" baseline="0" dirty="0" smtClean="0"/>
                        <a:t> পন্য বিক্রয়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দেনাদার হিসাব-----ডেবিট</a:t>
                      </a:r>
                      <a:r>
                        <a:rPr lang="bn-IN" sz="3400" baseline="0" dirty="0" smtClean="0"/>
                        <a:t> </a:t>
                      </a:r>
                    </a:p>
                    <a:p>
                      <a:r>
                        <a:rPr lang="bn-IN" sz="3400" baseline="0" dirty="0" smtClean="0"/>
                        <a:t>  বিক্রয়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আন্তঃ ফেরত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বিক্রয় ফেরত/আন্তঃ ফেরত—ডেবিট</a:t>
                      </a:r>
                    </a:p>
                    <a:p>
                      <a:r>
                        <a:rPr lang="bn-IN" sz="3400" dirty="0" smtClean="0"/>
                        <a:t>   দেনাদার হিসাব-----ক্রেডিত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কৃত</a:t>
                      </a:r>
                      <a:r>
                        <a:rPr lang="bn-IN" sz="3400" baseline="0" dirty="0" smtClean="0"/>
                        <a:t>পন্য ফেরত দেওয়া হলো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পাওনাদার হিসাব------ডেবিট</a:t>
                      </a:r>
                    </a:p>
                    <a:p>
                      <a:r>
                        <a:rPr lang="bn-IN" sz="3400" dirty="0" smtClean="0"/>
                        <a:t>   ক্রয়</a:t>
                      </a:r>
                      <a:r>
                        <a:rPr lang="bn-IN" sz="3400" baseline="0" dirty="0" smtClean="0"/>
                        <a:t> ফেরত------ক্রেডিট </a:t>
                      </a: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নতুন</a:t>
                      </a:r>
                      <a:r>
                        <a:rPr lang="bn-IN" sz="3400" baseline="0" dirty="0" smtClean="0"/>
                        <a:t> আসবাবপত্র 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আসবাবপত্র হিসাব-----ডেবিট</a:t>
                      </a:r>
                    </a:p>
                    <a:p>
                      <a:r>
                        <a:rPr lang="bn-IN" sz="3400" dirty="0" smtClean="0"/>
                        <a:t>   নগদান হিসাব-----ক্রেডিট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পুরাতন যন্ত্রপাতি বিক্রয়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নগদান হিসাব-------ডেবিট</a:t>
                      </a:r>
                    </a:p>
                    <a:p>
                      <a:r>
                        <a:rPr lang="bn-IN" sz="3400" dirty="0" smtClean="0"/>
                        <a:t>  যন্ত্রপাতি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কর্ম</a:t>
                      </a:r>
                      <a:r>
                        <a:rPr lang="bn-IN" sz="3400" baseline="0" dirty="0" smtClean="0"/>
                        <a:t>চারী জামিলকে বেতন প্রদান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বেতন হিসাব-------ডেবিট</a:t>
                      </a:r>
                    </a:p>
                    <a:p>
                      <a:r>
                        <a:rPr lang="bn-IN" sz="3400" baseline="0" dirty="0" smtClean="0"/>
                        <a:t>   নগদান হিসাব----ক্রেডিট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40" y="0"/>
            <a:ext cx="9103360" cy="53245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 পরিচিতিঃ</a:t>
            </a:r>
          </a:p>
          <a:p>
            <a:r>
              <a:rPr lang="en-US" sz="72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মোঃ</a:t>
            </a:r>
            <a:r>
              <a:rPr lang="en-US" sz="7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মাইনুল</a:t>
            </a:r>
            <a:r>
              <a:rPr lang="en-US" sz="7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হক</a:t>
            </a:r>
            <a:endParaRPr lang="bn-IN" sz="7200" dirty="0" smtClean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এম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কম</a:t>
            </a:r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(হিসাববিজ্ঞান)</a:t>
            </a:r>
            <a:r>
              <a:rPr lang="bn-IN" sz="4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44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প্রভাষক</a:t>
            </a:r>
            <a:r>
              <a:rPr lang="bn-IN" sz="4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(হিসাববিজ্ঞান</a:t>
            </a:r>
            <a:r>
              <a:rPr lang="bn-IN" sz="4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)</a:t>
            </a:r>
            <a:endParaRPr lang="bn-IN" sz="5400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রানীশনকৈল</a:t>
            </a:r>
            <a:r>
              <a:rPr lang="en-US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বিএম</a:t>
            </a:r>
            <a:r>
              <a:rPr lang="en-US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কলেজ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bn-IN" sz="4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মোবাইল </a:t>
            </a:r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নং-০১৭</a:t>
            </a:r>
            <a:r>
              <a:rPr lang="en-US" sz="6000" dirty="0" smtClean="0">
                <a:latin typeface="Kalpurush" pitchFamily="2" charset="0"/>
                <a:cs typeface="Kalpurush" pitchFamily="2" charset="0"/>
              </a:rPr>
              <a:t>৪০৮৩২৮৫৪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286016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20" y="500040"/>
          <a:ext cx="8358246" cy="1589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7500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জাবেদা</a:t>
                      </a:r>
                      <a:r>
                        <a:rPr lang="bn-IN" sz="3400" baseline="0" dirty="0" smtClean="0"/>
                        <a:t> দাখিলা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মনি ষ্টেশ</a:t>
                      </a:r>
                      <a:r>
                        <a:rPr lang="bn-IN" sz="3400" baseline="0" dirty="0" smtClean="0"/>
                        <a:t>নারী হতে বাকীতে মনিহারী ক্রয় 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মনিহারি হিসাব-----ডেবিট</a:t>
                      </a:r>
                    </a:p>
                    <a:p>
                      <a:r>
                        <a:rPr lang="bn-IN" sz="3400" baseline="0" dirty="0" smtClean="0"/>
                        <a:t>  বকেয়া মনিহারি 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ব্যক্তিগত পেয়োজনে পন্য উত্তোলন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হিসাব------ডেবিট </a:t>
                      </a:r>
                    </a:p>
                    <a:p>
                      <a:r>
                        <a:rPr lang="bn-IN" sz="3400" dirty="0" smtClean="0"/>
                        <a:t>  ক্রয়(পন্য)হিসাব---ক্রেডিট</a:t>
                      </a:r>
                      <a:r>
                        <a:rPr lang="bn-IN" sz="3400" baseline="0" dirty="0" smtClean="0"/>
                        <a:t>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দোকান হতে</a:t>
                      </a:r>
                      <a:r>
                        <a:rPr lang="bn-IN" sz="3400" baseline="0" dirty="0" smtClean="0"/>
                        <a:t> পন্য চুরি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বিবিধ</a:t>
                      </a:r>
                      <a:r>
                        <a:rPr lang="bn-IN" sz="3400" baseline="0" dirty="0" smtClean="0"/>
                        <a:t> ক্ষতি হিসাব----ডেবিট</a:t>
                      </a:r>
                    </a:p>
                    <a:p>
                      <a:r>
                        <a:rPr lang="bn-IN" sz="3400" baseline="0" dirty="0" smtClean="0"/>
                        <a:t>  ক্রয় হিসাব------ক্রেডিট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smtClean="0"/>
                        <a:t>ব্যবসায়</a:t>
                      </a:r>
                      <a:r>
                        <a:rPr lang="bn-IN" sz="3400" baseline="0" smtClean="0"/>
                        <a:t> হতে উত্তোলন </a:t>
                      </a: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হিসাব-----ডেবিট</a:t>
                      </a:r>
                      <a:r>
                        <a:rPr lang="bn-IN" sz="3400" baseline="0" dirty="0" smtClean="0"/>
                        <a:t> </a:t>
                      </a:r>
                      <a:endParaRPr lang="bn-IN" sz="3400" dirty="0" smtClean="0"/>
                    </a:p>
                    <a:p>
                      <a:r>
                        <a:rPr lang="bn-IN" sz="3400" baseline="0" dirty="0" smtClean="0"/>
                        <a:t>  নগদান হিসাব----ক্রেডিট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হতে উত্তোলন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উত্তোলন হিসাব-----ডেবিট</a:t>
                      </a:r>
                    </a:p>
                    <a:p>
                      <a:r>
                        <a:rPr lang="bn-IN" sz="3400" baseline="0" dirty="0" smtClean="0"/>
                        <a:t>  ব্যাংক হিসাব-----ক্রেডিট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 ক্যাশ</a:t>
                      </a:r>
                      <a:r>
                        <a:rPr lang="bn-IN" sz="3400" baseline="0" dirty="0" smtClean="0"/>
                        <a:t> বাক্স হতে চুরি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বিবিধ</a:t>
                      </a:r>
                      <a:r>
                        <a:rPr lang="bn-IN" sz="3400" baseline="0" dirty="0" smtClean="0"/>
                        <a:t> ক্ষতি হিসাব----ডেবিট </a:t>
                      </a:r>
                    </a:p>
                    <a:p>
                      <a:r>
                        <a:rPr lang="bn-IN" sz="3400" baseline="0" dirty="0" smtClean="0"/>
                        <a:t>  নগদান হিসাব-----ক্রেডিট </a:t>
                      </a:r>
                      <a:endParaRPr lang="en-US" sz="3400" dirty="0"/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চার্জ ধার্য করল </a:t>
                      </a:r>
                      <a:endParaRPr lang="en-US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400" dirty="0" smtClean="0"/>
                        <a:t>ব্যাংক</a:t>
                      </a:r>
                      <a:r>
                        <a:rPr lang="bn-IN" sz="3400" baseline="0" dirty="0" smtClean="0"/>
                        <a:t> চার্জ হিসাব----ডেবিট</a:t>
                      </a:r>
                    </a:p>
                    <a:p>
                      <a:r>
                        <a:rPr lang="bn-IN" sz="3400" baseline="0" dirty="0" smtClean="0"/>
                        <a:t>  ব্যাংক হিসাব------ক্রেডিট 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3" y="357168"/>
            <a:ext cx="5328593" cy="1107977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5720" y="1357298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আসবাব পত্র  ক্রয়  করা হলো ১০,০০০ টাক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720" y="3214686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নগদে পন্য ক্রয় করা হলো ২০,০০০ টাকা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5720" y="5072074"/>
            <a:ext cx="3714776" cy="1428760"/>
          </a:xfrm>
          <a:prstGeom prst="cloudCallout">
            <a:avLst>
              <a:gd name="adj1" fmla="val 72069"/>
              <a:gd name="adj2" fmla="val -467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পন্য ফেরত পাওয়া গেলো ৩,০০০ টাকা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628" y="1643050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আসবাব পত্র হিসাব 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 ---- --- -ক্রেডিট  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000628" y="3357562"/>
            <a:ext cx="3786214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ক্রয় হিসাব ------------------------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নগদান হিসাব ---------------------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0628" y="5214950"/>
            <a:ext cx="3714776" cy="11430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বিক্রয়  ফেরত হিসাব ------------- ডেবিট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দেনাদার  হিসাব ---------------- - ক্রেডিট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500034" y="571480"/>
            <a:ext cx="2643206" cy="1643074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2643182"/>
            <a:ext cx="2643206" cy="1643074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643446"/>
            <a:ext cx="2643206" cy="1643074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7554" y="4714884"/>
            <a:ext cx="5286412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মালিকের স্ত্রীর জন্য গহনা ক্রয় 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714357"/>
            <a:ext cx="485778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মালিকের জন্য মোবাইল ক্রয়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643183"/>
            <a:ext cx="514353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কাগজ,কলম, পেন্সিল, ফাইলকভার,পিন ক্রয় ।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428737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5500703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উত্তোলন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9"/>
            <a:ext cx="4786346" cy="6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dirty="0" smtClean="0"/>
              <a:t>মনিহারী হিসাব-----------ডেবিট  </a:t>
            </a:r>
          </a:p>
          <a:p>
            <a:r>
              <a:rPr lang="bn-IN" dirty="0" smtClean="0"/>
              <a:t>  নগদান হিসাব---------ক্রেডিট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644030" cy="64294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57422" y="642918"/>
            <a:ext cx="4429156" cy="321471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16" y="1285860"/>
            <a:ext cx="1785950" cy="156964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4800" dirty="0" smtClean="0"/>
              <a:t>একক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r>
              <a:rPr lang="bn-IN" sz="4800" dirty="0" smtClean="0"/>
              <a:t>কাজ</a:t>
            </a:r>
            <a:r>
              <a:rPr lang="bn-IN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7158" y="571480"/>
            <a:ext cx="1857388" cy="292895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লেনদেন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গুলোর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জাবেদা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দাখিলা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দেখাও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7"/>
            <a:ext cx="8286808" cy="255452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জনতা ব্যাংকে হিসাব খোলা হলো।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বাবুলকে চেক প্রদান । 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ব্যবসায়ের জন্য কম্পিউটার ক্রয় 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নগদে পন্য ক্রয় করা হলো ।     </a:t>
            </a:r>
            <a:r>
              <a:rPr lang="b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1558605"/>
          <a:ext cx="8097956" cy="48207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375"/>
                <a:gridCol w="6719581"/>
              </a:tblGrid>
              <a:tr h="934291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তারিখ</a:t>
                      </a:r>
                    </a:p>
                    <a:p>
                      <a:r>
                        <a:rPr lang="bn-IN" sz="2500" baseline="0" dirty="0" smtClean="0"/>
                        <a:t>২০১৬ ইং 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                                   </a:t>
                      </a:r>
                      <a:r>
                        <a:rPr lang="en-US" sz="2500" dirty="0" err="1" smtClean="0"/>
                        <a:t>লেনদেন</a:t>
                      </a:r>
                      <a:r>
                        <a:rPr lang="en-US" sz="2500" baseline="0" dirty="0" smtClean="0"/>
                        <a:t>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759779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১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ব্যাংকে</a:t>
                      </a:r>
                      <a:r>
                        <a:rPr lang="bn-IN" sz="2500" baseline="0" dirty="0" smtClean="0"/>
                        <a:t> জমা দেওয়া হলো ২০,০০০ টাকা । </a:t>
                      </a:r>
                    </a:p>
                    <a:p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২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ব্যাংকে</a:t>
                      </a:r>
                      <a:r>
                        <a:rPr lang="bn-IN" sz="2500" baseline="0" dirty="0" smtClean="0"/>
                        <a:t> চলতি হিসাব খোলা হলো ১০,০০০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9779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</a:t>
                      </a:r>
                      <a:r>
                        <a:rPr lang="bn-IN" sz="2500" baseline="0" dirty="0" smtClean="0"/>
                        <a:t>- </a:t>
                      </a:r>
                      <a:r>
                        <a:rPr lang="bn-IN" sz="2500" dirty="0" smtClean="0"/>
                        <a:t>৩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শিশিরের</a:t>
                      </a:r>
                      <a:r>
                        <a:rPr lang="bn-IN" sz="2500" baseline="0" dirty="0" smtClean="0"/>
                        <a:t> নিকট থেকে চেক পাওয়া গেলো ৮,০০০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৪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হতে উত্তোলন ৫,০০০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৫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কর্তৃক প্রদেয় বিল পরিশোধ ১০,০০০ টাকা।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৬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কর্তৃক মঞ্জুরিকৃত সুদ ৫০০ টাকা ।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00B0F0"/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 মে- ৭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500" dirty="0" smtClean="0"/>
                        <a:t>ব্যাংক</a:t>
                      </a:r>
                      <a:r>
                        <a:rPr lang="bn-IN" sz="2500" baseline="0" dirty="0" smtClean="0"/>
                        <a:t>  কর্তৃক ধার্যকৃত চার্জ ২০০ টাকা ।  </a:t>
                      </a:r>
                      <a:endParaRPr lang="en-US" sz="2500" dirty="0"/>
                    </a:p>
                  </a:txBody>
                  <a:tcPr marL="65356" marR="65356" marT="32677" marB="32677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H="1">
            <a:off x="-2786114" y="3429000"/>
            <a:ext cx="6215106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643570" y="3429000"/>
            <a:ext cx="6072230" cy="71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20" y="428604"/>
            <a:ext cx="8429684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015" y="6502021"/>
            <a:ext cx="8243433" cy="40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43174" y="571480"/>
            <a:ext cx="3873138" cy="923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 কাজ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8663" y="571480"/>
            <a:ext cx="7429551" cy="1569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সকলের সুস্বাস্থ্য কামনায়</a:t>
            </a:r>
          </a:p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 মতো বিদায়  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8358246" cy="3154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71802" y="357166"/>
            <a:ext cx="3457960" cy="92331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শিখনফল---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725144"/>
            <a:ext cx="8247860" cy="1815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বেনেডেটো কটরাগলি একজন ব্যবসায়ী অর্থনীতিবিদ  ও কুটনৈতিক । লুকা প্যাসিওলির দু’তরফা দাখিলা  পদ্ধতির মূলনীতি ব্যাখ্যার পূর্বে তিনি সর্বপ্রথম মজুদ পন্য  ও  জাবেদা সম্পর্কে ধারণা প্রদান করেন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428604"/>
            <a:ext cx="3000396" cy="328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428604"/>
            <a:ext cx="2928958" cy="3357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43306" y="500042"/>
            <a:ext cx="1928826" cy="1000132"/>
          </a:xfrm>
          <a:prstGeom prst="righ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7554" y="2214555"/>
            <a:ext cx="2143140" cy="1071570"/>
          </a:xfrm>
          <a:prstGeom prst="leftArrow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 কে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4000504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3929066"/>
            <a:ext cx="2786082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Benedetto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Cotrugli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8"/>
            <a:ext cx="8715436" cy="635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7" y="714356"/>
            <a:ext cx="8215369" cy="17543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বিষয় হবে ...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500306"/>
            <a:ext cx="8208911" cy="12003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Journal ) 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348" y="1928803"/>
            <a:ext cx="2286016" cy="25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6116" y="1714488"/>
            <a:ext cx="2571768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 বা দিন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28604"/>
            <a:ext cx="2718064" cy="285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pacioli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(1445---1517)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286116" y="500042"/>
            <a:ext cx="2571768" cy="857256"/>
          </a:xfrm>
          <a:prstGeom prst="wedgeRectCallout">
            <a:avLst>
              <a:gd name="adj1" fmla="val -19686"/>
              <a:gd name="adj2" fmla="val 83146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“জার’ শব্দের অর্থ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8596" y="428604"/>
            <a:ext cx="2643206" cy="1000132"/>
          </a:xfrm>
          <a:prstGeom prst="wedgeEllipseCallout">
            <a:avLst>
              <a:gd name="adj1" fmla="val -3341"/>
              <a:gd name="adj2" fmla="val 17899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হিসাব বিজ্ঞানের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উৎপত্তি স্থল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653136"/>
            <a:ext cx="8496944" cy="2062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ব্যবসায়িক লেনদেন সমূহ সংঘটিত হওয়ার পর তারিখের ক্রম অনুযায়ী ডেবিট ও ক্রেডিট পক্ষ বিশ্লেষণ করে সংক্ষিপ্ত ব্যাখ্যাসহ যে বইয়ে সর্ব প্রথম লিপিবদ্ধ করা হয় , তাকে জাবেদা বলা হয় ।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6500826" y="3286124"/>
            <a:ext cx="1000132" cy="1500198"/>
          </a:xfrm>
          <a:prstGeom prst="downArrow">
            <a:avLst>
              <a:gd name="adj1" fmla="val 50000"/>
              <a:gd name="adj2" fmla="val 78018"/>
            </a:avLst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472" y="571481"/>
            <a:ext cx="8072494" cy="5847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ডেবিট  ক্রেডিট নির্ণয়ের পদ্ধতি  নিচে দেখানো হলো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71736" y="1500174"/>
            <a:ext cx="221457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1736" y="2500307"/>
            <a:ext cx="2214578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1736" y="3429000"/>
            <a:ext cx="2214578" cy="78581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মালিকানা স্বত্ব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74" y="4500570"/>
            <a:ext cx="2214578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3174" y="5572140"/>
            <a:ext cx="2214578" cy="78581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6446" y="1500174"/>
            <a:ext cx="2857520" cy="785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46" y="5429264"/>
            <a:ext cx="2786082" cy="785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6" y="2428869"/>
            <a:ext cx="2857520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46" y="3429000"/>
            <a:ext cx="285752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4429132"/>
            <a:ext cx="2786082" cy="7858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57752" y="1857364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6314" y="2786058"/>
            <a:ext cx="100013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4876" y="3786190"/>
            <a:ext cx="9286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29190" y="4857760"/>
            <a:ext cx="78581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57752" y="5857892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0034" y="1571612"/>
            <a:ext cx="1857388" cy="1928826"/>
          </a:xfrm>
          <a:prstGeom prst="roundRect">
            <a:avLst>
              <a:gd name="adj" fmla="val 786"/>
            </a:avLst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1472" y="4143380"/>
            <a:ext cx="1857388" cy="1928826"/>
          </a:xfrm>
          <a:prstGeom prst="roundRect">
            <a:avLst>
              <a:gd name="adj" fmla="val 1580"/>
            </a:avLst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5786" y="500042"/>
            <a:ext cx="7643866" cy="3500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786" y="4429132"/>
            <a:ext cx="8034686" cy="17543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21" tIns="45711" rIns="91421" bIns="45711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ডেবিট- ক্রেডিট নির্ণয়ের নিয়ম চিত্রে লক্ষ্য করো। 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571480"/>
            <a:ext cx="4000528" cy="271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3438" y="571480"/>
            <a:ext cx="4000528" cy="271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4143380"/>
            <a:ext cx="8072494" cy="1938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লেনদেনের কমপক্ষে দুটি পক্ষ থাকে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ডেবিট এবং সুবিদা প্রদানকারী ক্রেডিট হবে ।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প্রতিটি লে্নদেনের ডেবিট টাকা ও ক্রেডিট টাকা সমান হবে 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সুবিদা গ্রহনকারী গ্রহীতা এবং সুবিদা প্রদানকারী দাতা।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ডেবিট পক্ষ ও ক্রেডিট পক্ষের যোগফল সর্বদা সমান হবে।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1006</Words>
  <Application>Microsoft Office PowerPoint</Application>
  <PresentationFormat>On-screen Show (4:3)</PresentationFormat>
  <Paragraphs>238</Paragraphs>
  <Slides>25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LAB</cp:lastModifiedBy>
  <cp:revision>181</cp:revision>
  <dcterms:created xsi:type="dcterms:W3CDTF">2016-10-03T10:03:39Z</dcterms:created>
  <dcterms:modified xsi:type="dcterms:W3CDTF">2021-06-12T05:37:46Z</dcterms:modified>
</cp:coreProperties>
</file>