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9" r:id="rId5"/>
    <p:sldId id="258" r:id="rId6"/>
    <p:sldId id="260" r:id="rId7"/>
    <p:sldId id="261" r:id="rId8"/>
    <p:sldId id="270" r:id="rId9"/>
    <p:sldId id="271" r:id="rId10"/>
    <p:sldId id="272" r:id="rId11"/>
    <p:sldId id="273" r:id="rId12"/>
    <p:sldId id="263" r:id="rId13"/>
    <p:sldId id="262" r:id="rId14"/>
    <p:sldId id="264" r:id="rId15"/>
    <p:sldId id="265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D276A-006E-4C40-979D-E96B9A4124DC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D7962-6AEF-474C-B2E5-E2B6BBD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7962-6AEF-474C-B2E5-E2B6BBDAE6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7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953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4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095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7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3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6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0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757ED-E4A8-4222-9B68-37E3AC2EA64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6CB923-8FEE-4241-AEA8-6E2CDEAF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171041"/>
            <a:ext cx="11637817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ArhialkhanMJ" panose="00000400000000000000" pitchFamily="2" charset="0"/>
                <a:cs typeface="ArhialkhanMJ" panose="00000400000000000000" pitchFamily="2" charset="0"/>
              </a:rPr>
              <a:t>স্বাগত</a:t>
            </a:r>
            <a:r>
              <a:rPr lang="en-US" sz="6000" dirty="0">
                <a:solidFill>
                  <a:srgbClr val="00B050"/>
                </a:solidFill>
                <a:latin typeface="ArhialkhanMJ" panose="00000400000000000000" pitchFamily="2" charset="0"/>
                <a:cs typeface="ArhialkhanMJ" panose="00000400000000000000" pitchFamily="2" charset="0"/>
              </a:rPr>
              <a:t>ম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4" y="1186704"/>
            <a:ext cx="11637817" cy="58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61" y="107113"/>
            <a:ext cx="8596668" cy="1320800"/>
          </a:xfrm>
          <a:solidFill>
            <a:srgbClr val="0070C0"/>
          </a:solidFill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Amgvb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bM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`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cÖev‡ni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eZ©gvb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g~j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¨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wbY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©‡qi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cÖwµqv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1427913"/>
            <a:ext cx="8668987" cy="234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1" y="3777804"/>
            <a:ext cx="5481637" cy="3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46" y="4229101"/>
            <a:ext cx="4858578" cy="647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876801"/>
            <a:ext cx="8001000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6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Amgvb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bM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`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cÖev‡ni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eZ©gvb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g~j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¨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wbY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©‡qi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cÖwµqv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TextBox 8"/>
          <p:cNvSpPr txBox="1"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solidFill>
            <a:srgbClr val="00B050"/>
          </a:solidFill>
          <a:ln>
            <a:solidFill>
              <a:srgbClr val="4BACC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D`vniY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12: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myigv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e¨vsK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†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Zvgv‡K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AvR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5,000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UvKv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, 1g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eQi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†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k‡l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10,000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UvKv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, 2q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eQi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†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k‡l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12,000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UvKv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Ges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5g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eQi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†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k‡l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15,000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UvKv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w`‡e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|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my‡`i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nvi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10%| D³ A‡_©i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eZ©gvb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g~j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¨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wbY©q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Ki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|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		       =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5,000 + 9,091 + 9,917 + 9,314  = 33,322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UvKv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	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5" y="3798392"/>
            <a:ext cx="8564127" cy="147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6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A¨vbyBwUi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eZ©gvb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g~j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¨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wbY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©‡qi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cÖwµqv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(Process of Calculation of Present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Value of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Annuiy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915" y="2507378"/>
            <a:ext cx="3673913" cy="2211975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057" y="2546270"/>
            <a:ext cx="4385813" cy="2237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TextBox 7"/>
          <p:cNvSpPr txBox="1"/>
          <p:nvPr/>
        </p:nvSpPr>
        <p:spPr>
          <a:xfrm>
            <a:off x="1127915" y="1940209"/>
            <a:ext cx="36739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SutonnyMJ" pitchFamily="2" charset="0"/>
              </a:rPr>
              <a:t>সাধারণ</a:t>
            </a:r>
            <a:r>
              <a:rPr lang="en-US" sz="28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</a:rPr>
              <a:t>A¨vbyBwUi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199" y="2023050"/>
            <a:ext cx="48075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SutonnyMJ" pitchFamily="2" charset="0"/>
              </a:rPr>
              <a:t>অগীম</a:t>
            </a:r>
            <a:r>
              <a:rPr lang="en-US" sz="28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SutonnyMJ" pitchFamily="2" charset="0"/>
              </a:rPr>
              <a:t>A¨vbyBwUi</a:t>
            </a:r>
            <a:r>
              <a:rPr lang="en-US" sz="28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</a:rPr>
              <a:t>¨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1418" y="5264727"/>
            <a:ext cx="6871855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এখানে</a:t>
            </a:r>
            <a:r>
              <a:rPr lang="en-US" sz="2000" dirty="0" smtClean="0"/>
              <a:t>,	 PVA -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A¨vbyBwUi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endParaRPr lang="en-US" sz="2000" dirty="0" smtClean="0">
              <a:solidFill>
                <a:prstClr val="black"/>
              </a:solidFill>
              <a:latin typeface="SutonnyMJ" pitchFamily="2" charset="0"/>
            </a:endParaRPr>
          </a:p>
          <a:p>
            <a:r>
              <a:rPr lang="en-US" sz="2000" dirty="0" smtClean="0"/>
              <a:t>	A-</a:t>
            </a:r>
            <a:r>
              <a:rPr lang="en-US" sz="2000" dirty="0" err="1" smtClean="0"/>
              <a:t>বাষিক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কিস্তির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	I- </a:t>
            </a:r>
            <a:r>
              <a:rPr lang="en-US" sz="2000" dirty="0" err="1" smtClean="0"/>
              <a:t>সুদের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	n-</a:t>
            </a:r>
            <a:r>
              <a:rPr lang="en-US" sz="2000" dirty="0" err="1" smtClean="0"/>
              <a:t>সময়</a:t>
            </a:r>
            <a:r>
              <a:rPr lang="en-US" sz="2000" dirty="0" smtClean="0"/>
              <a:t>/ </a:t>
            </a:r>
            <a:r>
              <a:rPr lang="en-US" sz="2000" dirty="0" err="1" smtClean="0"/>
              <a:t>কিস্তির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মেয়াদ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99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890" y="481297"/>
            <a:ext cx="9947564" cy="8925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solidFill>
                  <a:prstClr val="black"/>
                </a:solidFill>
                <a:latin typeface="SutonnyMJ" pitchFamily="2" charset="0"/>
              </a:rPr>
              <a:t>A¨vbyBwUi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</a:rPr>
              <a:t>wbY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</a:rPr>
              <a:t>©‡qi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</a:rPr>
              <a:t>cÖwµqv</a:t>
            </a:r>
            <a:endParaRPr lang="en-US" sz="32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(Process of Calculation of Present Value of 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Annuiy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3890" y="1854099"/>
            <a:ext cx="9947564" cy="563231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 algn="just"/>
            <a:endParaRPr lang="en-US" sz="2000" dirty="0" smtClean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r>
              <a:rPr lang="en-US" sz="2000" dirty="0" err="1" smtClean="0">
                <a:solidFill>
                  <a:prstClr val="black"/>
                </a:solidFill>
                <a:latin typeface="SutonnyMJ" pitchFamily="2" charset="0"/>
              </a:rPr>
              <a:t>Avcwb</a:t>
            </a:r>
            <a:r>
              <a:rPr lang="en-US" sz="20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hw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` 5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hveZ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cÖwZeQi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k‡l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iƒcvjx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n‡Z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700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MÖnY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Ki‡Z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Pvb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Zvn‡j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evwl©K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8%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nvi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my‡`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Zvi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¨ KZ?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eZ©gv‡b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KZ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Avcbv‡K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Rgv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w`‡Z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n‡e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? </a:t>
            </a: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mgvavb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: 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Avgiv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Rvwb</a:t>
            </a:r>
            <a:r>
              <a:rPr lang="en-US" sz="2000" dirty="0" smtClean="0">
                <a:solidFill>
                  <a:prstClr val="black"/>
                </a:solidFill>
                <a:latin typeface="SutonnyMJ" pitchFamily="2" charset="0"/>
              </a:rPr>
              <a:t>,</a:t>
            </a: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98" y="3352800"/>
            <a:ext cx="10105766" cy="36576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789" y="3653254"/>
            <a:ext cx="3979013" cy="152834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788" y="5249548"/>
            <a:ext cx="3979013" cy="117074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995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3172691" y="872836"/>
            <a:ext cx="3422073" cy="171796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মূল্যায়ন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99309" y="3297382"/>
            <a:ext cx="9337964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SutonnyMJ" pitchFamily="2" charset="0"/>
              </a:rPr>
              <a:t>Ávbg~jK</a:t>
            </a:r>
            <a:r>
              <a:rPr lang="en-US" sz="2000" b="1" u="sng" dirty="0" smtClean="0">
                <a:latin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</a:rPr>
              <a:t>cÖkœ</a:t>
            </a:r>
            <a:r>
              <a:rPr lang="en-US" sz="2000" b="1" u="sng" dirty="0" smtClean="0">
                <a:latin typeface="SutonnyMJ" pitchFamily="2" charset="0"/>
              </a:rPr>
              <a:t> – </a:t>
            </a:r>
            <a:r>
              <a:rPr lang="en-US" sz="2000" b="1" u="sng" dirty="0" err="1" smtClean="0">
                <a:latin typeface="SutonnyMJ" pitchFamily="2" charset="0"/>
              </a:rPr>
              <a:t>একক</a:t>
            </a:r>
            <a:r>
              <a:rPr lang="en-US" sz="2000" b="1" u="sng" dirty="0" smtClean="0">
                <a:latin typeface="SutonnyMJ" pitchFamily="2" charset="0"/>
              </a:rPr>
              <a:t> </a:t>
            </a:r>
            <a:r>
              <a:rPr lang="en-US" sz="2000" b="1" u="sng" dirty="0" err="1" smtClean="0">
                <a:latin typeface="SutonnyMJ" pitchFamily="2" charset="0"/>
              </a:rPr>
              <a:t>কাজ</a:t>
            </a:r>
            <a:endParaRPr lang="en-US" dirty="0" smtClean="0">
              <a:latin typeface="SutonnyMJ" pitchFamily="2" charset="0"/>
            </a:endParaRPr>
          </a:p>
          <a:p>
            <a:r>
              <a:rPr lang="en-US" sz="2000" dirty="0" smtClean="0">
                <a:latin typeface="SutonnyMJ" pitchFamily="2" charset="0"/>
              </a:rPr>
              <a:t>১| </a:t>
            </a:r>
            <a:r>
              <a:rPr lang="en-US" sz="2000" dirty="0" err="1" smtClean="0">
                <a:latin typeface="SutonnyMJ" pitchFamily="2" charset="0"/>
              </a:rPr>
              <a:t>eZ©gvb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g~j</a:t>
            </a:r>
            <a:r>
              <a:rPr lang="en-US" sz="2000" dirty="0" smtClean="0">
                <a:latin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</a:rPr>
              <a:t>Kx</a:t>
            </a:r>
            <a:r>
              <a:rPr lang="en-US" sz="2000" dirty="0" smtClean="0">
                <a:latin typeface="SutonnyMJ" pitchFamily="2" charset="0"/>
              </a:rPr>
              <a:t>?</a:t>
            </a:r>
          </a:p>
          <a:p>
            <a:r>
              <a:rPr lang="en-US" sz="2000" dirty="0">
                <a:latin typeface="SutonnyMJ" pitchFamily="2" charset="0"/>
              </a:rPr>
              <a:t>২</a:t>
            </a:r>
            <a:r>
              <a:rPr lang="en-US" sz="2000" dirty="0" smtClean="0">
                <a:latin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</a:rPr>
              <a:t>A¨vbyBwU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Kx</a:t>
            </a:r>
            <a:r>
              <a:rPr lang="en-US" sz="2000" dirty="0" smtClean="0">
                <a:latin typeface="SutonnyMJ" pitchFamily="2" charset="0"/>
              </a:rPr>
              <a:t>?		৩| </a:t>
            </a:r>
            <a:r>
              <a:rPr lang="en-US" sz="2000" dirty="0" err="1" smtClean="0">
                <a:latin typeface="SutonnyMJ" pitchFamily="2" charset="0"/>
              </a:rPr>
              <a:t>mvaviY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evwl©K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e„wË</a:t>
            </a:r>
            <a:r>
              <a:rPr lang="en-US" sz="2000" dirty="0" smtClean="0">
                <a:latin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</a:rPr>
              <a:t>Kx</a:t>
            </a:r>
            <a:r>
              <a:rPr lang="en-US" sz="2000" dirty="0" smtClean="0">
                <a:latin typeface="SutonnyMJ" pitchFamily="2" charset="0"/>
              </a:rPr>
              <a:t>?</a:t>
            </a:r>
          </a:p>
          <a:p>
            <a:endParaRPr lang="en-US" sz="2000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033" y="4748798"/>
            <a:ext cx="9502239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6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9034" y="0"/>
            <a:ext cx="5749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SutonnyMJ" pitchFamily="2" charset="0"/>
              </a:rPr>
              <a:t>evwoi</a:t>
            </a:r>
            <a:r>
              <a:rPr lang="en-US" sz="48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</a:rPr>
              <a:t>KvR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556" y="2446317"/>
            <a:ext cx="110480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byi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GKRb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K…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lK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Zvi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Kv‡Q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wewb‡qv‡Mi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Rb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1,00,000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Av‡Q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Zvi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fvB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Zv‡K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gvQ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Pvl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civgk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© †`q|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hLvb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†_‡K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AvMvgx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5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h_v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µ‡g 25,000, 28,000, 22,000, 25,000, 50,000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cvIqv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hv‡e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Ab¨w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`‡K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Zvi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eÜz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cvwëªdvg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©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w`‡Z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e‡j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,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hLvb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†_‡K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AvMvgx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5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cÖwZ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k‡l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30,000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K‡i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cvIqv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hv‡e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Dfq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ÿ‡Î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cÖZ¨vwkZ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Av‡qi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10%| 				</a:t>
            </a:r>
            <a:r>
              <a:rPr lang="en-US" sz="2400" dirty="0" err="1">
                <a:solidFill>
                  <a:srgbClr val="C00000"/>
                </a:solidFill>
                <a:latin typeface="SutonnyMJ" pitchFamily="2" charset="0"/>
              </a:rPr>
              <a:t>XvKv</a:t>
            </a:r>
            <a:r>
              <a:rPr lang="en-US" sz="2400" dirty="0">
                <a:solidFill>
                  <a:srgbClr val="C00000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srgbClr val="C00000"/>
                </a:solidFill>
                <a:latin typeface="SutonnyMJ" pitchFamily="2" charset="0"/>
              </a:rPr>
              <a:t>evW</a:t>
            </a:r>
            <a:r>
              <a:rPr lang="en-US" sz="2400" dirty="0">
                <a:solidFill>
                  <a:srgbClr val="C00000"/>
                </a:solidFill>
                <a:latin typeface="SutonnyMJ" pitchFamily="2" charset="0"/>
              </a:rPr>
              <a:t>© 2017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	K.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mvaviY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evwl©K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e„wË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Kx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? 1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	L. ÔA‡_©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mgq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AMÖvwaKvi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‡›`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KviY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n‡”Q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AwbðqZvÕÑ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e¨vL¨v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Ki| 2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M.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by‡ii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fvB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Gi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civgk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Abyhvqx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by‡ii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bM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`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AvšÍtcÖev‡ni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¨ KZ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n‡e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? 3</a:t>
            </a:r>
          </a:p>
          <a:p>
            <a:pPr lvl="0" algn="just"/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	N.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by‡ii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cvwëªdv‡g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wewb‡qvM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Kiv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wK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†hŠw³K?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DË‡ii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mc‡ÿ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 hyw³ `</a:t>
            </a:r>
            <a:r>
              <a:rPr lang="en-US" sz="2200" dirty="0" err="1">
                <a:solidFill>
                  <a:prstClr val="black"/>
                </a:solidFill>
                <a:latin typeface="SutonnyMJ" pitchFamily="2" charset="0"/>
              </a:rPr>
              <a:t>vI</a:t>
            </a:r>
            <a:r>
              <a:rPr lang="en-US" sz="2200" dirty="0">
                <a:solidFill>
                  <a:prstClr val="black"/>
                </a:solidFill>
                <a:latin typeface="SutonnyMJ" pitchFamily="2" charset="0"/>
              </a:rPr>
              <a:t>| 4</a:t>
            </a:r>
            <a:endParaRPr lang="en-US" sz="2200" dirty="0">
              <a:solidFill>
                <a:prstClr val="black"/>
              </a:solidFill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98" y="0"/>
            <a:ext cx="3291920" cy="20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51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11800"/>
            <a:ext cx="1219200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সবাইকে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91" y="112568"/>
            <a:ext cx="10515600" cy="1325563"/>
          </a:xfrm>
          <a:solidFill>
            <a:srgbClr val="0070C0"/>
          </a:solidFill>
          <a:ln>
            <a:solidFill>
              <a:srgbClr val="00B0F0"/>
            </a:solidFill>
          </a:ln>
          <a:effectLst/>
          <a:scene3d>
            <a:camera prst="isometricOffAxis1Right"/>
            <a:lightRig rig="threePt" dir="t"/>
          </a:scene3d>
        </p:spPr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163" y="1853334"/>
            <a:ext cx="5181600" cy="4351338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মোঃ</a:t>
            </a:r>
            <a:r>
              <a:rPr lang="en-US" sz="2800" dirty="0" smtClean="0"/>
              <a:t> </a:t>
            </a:r>
            <a:r>
              <a:rPr lang="en-US" sz="2800" dirty="0" err="1" smtClean="0"/>
              <a:t>বদরুল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আলম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প্রভাষক</a:t>
            </a:r>
            <a:r>
              <a:rPr lang="en-US" sz="2800" dirty="0" smtClean="0"/>
              <a:t>(</a:t>
            </a:r>
            <a:r>
              <a:rPr lang="en-US" sz="2800" dirty="0" err="1" smtClean="0"/>
              <a:t>ফিন্যান্স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err="1" smtClean="0"/>
              <a:t>ঈশ্বরগঞ্জ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গার্লস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স্কুল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এন্ড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কলেজ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ঈশ্বরগঞ্জ</a:t>
            </a:r>
            <a:r>
              <a:rPr lang="en-US" sz="2800" dirty="0" smtClean="0"/>
              <a:t> </a:t>
            </a:r>
            <a:r>
              <a:rPr lang="en-US" sz="2800" dirty="0" err="1" smtClean="0"/>
              <a:t>ময়মনসিংহ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adrul.alam665@yahoo.com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2033443"/>
            <a:ext cx="5181600" cy="4351338"/>
          </a:xfrm>
          <a:solidFill>
            <a:srgbClr val="00B050"/>
          </a:solidFill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SutonnyMJ" pitchFamily="2" charset="0"/>
              </a:rPr>
              <a:t>AvR‡Ki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Av‡jvwPZ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welqe</a:t>
            </a:r>
            <a:r>
              <a:rPr lang="en-US" sz="2400" b="1" dirty="0" smtClean="0">
                <a:latin typeface="SutonnyMJ" pitchFamily="2" charset="0"/>
              </a:rPr>
              <a:t>¯‘: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prstClr val="black"/>
                </a:solidFill>
                <a:latin typeface="SutonnyMJ" pitchFamily="2" charset="0"/>
              </a:rPr>
              <a:t>ফিন্যান্স প্রথম পত্র</a:t>
            </a:r>
            <a:endParaRPr lang="en-US" sz="2400" dirty="0" smtClean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৩য় </a:t>
            </a:r>
            <a:r>
              <a:rPr lang="en-US" sz="2400" dirty="0" err="1" smtClean="0">
                <a:solidFill>
                  <a:prstClr val="black"/>
                </a:solidFill>
                <a:latin typeface="SutonnyMJ" pitchFamily="2" charset="0"/>
              </a:rPr>
              <a:t>অধ্যায়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-</a:t>
            </a:r>
            <a:r>
              <a:rPr lang="en-US" sz="2400" dirty="0" err="1" smtClean="0">
                <a:solidFill>
                  <a:prstClr val="black"/>
                </a:solidFill>
                <a:latin typeface="SutonnyMJ" pitchFamily="2" charset="0"/>
              </a:rPr>
              <a:t>অর্থের</a:t>
            </a: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SutonnyMJ" pitchFamily="2" charset="0"/>
              </a:rPr>
              <a:t>সময়</a:t>
            </a: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SutonnyMJ" pitchFamily="2" charset="0"/>
              </a:rPr>
              <a:t>মূল্য</a:t>
            </a:r>
            <a:endParaRPr lang="pt-BR" sz="2400" dirty="0" smtClean="0">
              <a:solidFill>
                <a:prstClr val="black"/>
              </a:solidFill>
              <a:latin typeface="SutonnyMJ" pitchFamily="2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0"/>
              </a:spcBef>
              <a:buAutoNum type="arabicPeriod"/>
              <a:tabLst>
                <a:tab pos="348615" algn="l"/>
              </a:tabLst>
            </a:pPr>
            <a:r>
              <a:rPr lang="pt-BR" sz="2400" dirty="0" smtClean="0">
                <a:solidFill>
                  <a:prstClr val="black"/>
                </a:solidFill>
                <a:latin typeface="SutonnyMJ" pitchFamily="2" charset="0"/>
              </a:rPr>
              <a:t>GKKvjxb </a:t>
            </a: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A‡_©i eZ©gvb g~j¨ </a:t>
            </a:r>
            <a:r>
              <a:rPr lang="pt-BR" sz="2400" dirty="0" smtClean="0">
                <a:solidFill>
                  <a:prstClr val="black"/>
                </a:solidFill>
                <a:latin typeface="SutonnyMJ" pitchFamily="2" charset="0"/>
              </a:rPr>
              <a:t>wbY©q</a:t>
            </a:r>
          </a:p>
          <a:p>
            <a:pPr marL="457200" lvl="0" indent="-457200" defTabSz="914400">
              <a:spcBef>
                <a:spcPts val="0"/>
              </a:spcBef>
              <a:buClrTx/>
              <a:buSzTx/>
              <a:buFontTx/>
              <a:buAutoNum type="arabicPeriod"/>
              <a:tabLst>
                <a:tab pos="348615" algn="l"/>
              </a:tabLst>
            </a:pP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Amgvb bM` cÖev‡ni eZ©gvb g~j¨ wbY©q </a:t>
            </a:r>
            <a:endParaRPr lang="pt-BR" sz="2400" dirty="0">
              <a:solidFill>
                <a:prstClr val="black"/>
              </a:solidFill>
              <a:latin typeface="SutonnyMJ" pitchFamily="2" charset="0"/>
            </a:endParaRPr>
          </a:p>
          <a:p>
            <a:pPr marL="360045" lvl="0" indent="-360045">
              <a:lnSpc>
                <a:spcPct val="115000"/>
              </a:lnSpc>
              <a:spcBef>
                <a:spcPts val="0"/>
              </a:spcBef>
              <a:buNone/>
              <a:tabLst>
                <a:tab pos="348615" algn="l"/>
              </a:tabLst>
            </a:pP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3</a:t>
            </a:r>
            <a:r>
              <a:rPr lang="pt-BR" sz="2400" dirty="0" smtClean="0">
                <a:solidFill>
                  <a:prstClr val="black"/>
                </a:solidFill>
                <a:latin typeface="SutonnyMJ" pitchFamily="2" charset="0"/>
              </a:rPr>
              <a:t>. 			</a:t>
            </a:r>
            <a:r>
              <a:rPr lang="en-US" sz="2400" dirty="0" err="1" smtClean="0">
                <a:solidFill>
                  <a:prstClr val="black"/>
                </a:solidFill>
                <a:latin typeface="SutonnyMJ" pitchFamily="2" charset="0"/>
              </a:rPr>
              <a:t>A¨vbyBwUi</a:t>
            </a: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wbY©q</a:t>
            </a:r>
            <a:endParaRPr lang="en-US" sz="2400" dirty="0">
              <a:solidFill>
                <a:prstClr val="black"/>
              </a:solidFill>
              <a:latin typeface="SutonnyMJ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009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DC4C82E-8C32-2843-BF71-F4D4DEC3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3532908"/>
            <a:ext cx="3941618" cy="3028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4472" y="245010"/>
            <a:ext cx="3408217" cy="262889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309"/>
            <a:ext cx="2867891" cy="316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3483510"/>
            <a:ext cx="3297382" cy="31296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39492" y="245010"/>
            <a:ext cx="3644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/>
              <a:t>কিছু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দেখিঃ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817" y="2114374"/>
            <a:ext cx="3399329" cy="320577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323856" y="6132415"/>
            <a:ext cx="4462399" cy="858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অর্থের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মূল্য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083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3185" y="1389414"/>
            <a:ext cx="7813963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অর্থের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বর্তমান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মূল্য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নির্ণ</a:t>
            </a:r>
            <a:r>
              <a:rPr lang="en-US" sz="6000" dirty="0" err="1"/>
              <a:t>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9223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636" y="1205345"/>
            <a:ext cx="390698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 </a:t>
            </a:r>
            <a:r>
              <a:rPr lang="en-US" sz="3600" dirty="0" err="1" smtClean="0"/>
              <a:t>শিখনফল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xmlns:lc="http://schemas.openxmlformats.org/drawingml/2006/lockedCanvas" id="{ED36C7C0-3073-634F-AC5B-E66017A7B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1036051"/>
            <a:ext cx="3128033" cy="163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413164" y="3629891"/>
            <a:ext cx="8423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Tx/>
              <a:buAutoNum type="arabicPeriod"/>
              <a:tabLst>
                <a:tab pos="348615" algn="l"/>
              </a:tabLst>
            </a:pP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GKKvjxb A‡_©i eZ©gvb g~j¨ wbY©q </a:t>
            </a:r>
            <a:r>
              <a:rPr lang="pl-PL" sz="2400" dirty="0">
                <a:solidFill>
                  <a:prstClr val="black"/>
                </a:solidFill>
                <a:latin typeface="SutonnyMJ" pitchFamily="2" charset="0"/>
              </a:rPr>
              <a:t>Ki‡Z </a:t>
            </a:r>
            <a:r>
              <a:rPr lang="pl-PL" sz="2400" dirty="0" smtClean="0">
                <a:solidFill>
                  <a:prstClr val="black"/>
                </a:solidFill>
                <a:latin typeface="SutonnyMJ" pitchFamily="2" charset="0"/>
              </a:rPr>
              <a:t>cvi‡e</a:t>
            </a:r>
            <a:r>
              <a:rPr lang="pl-PL" sz="2400" dirty="0" smtClean="0">
                <a:solidFill>
                  <a:prstClr val="black"/>
                </a:solidFill>
                <a:latin typeface="SutonnyMJ" pitchFamily="2" charset="0"/>
              </a:rPr>
              <a:t>|</a:t>
            </a:r>
            <a:endParaRPr lang="en-US" sz="2400" dirty="0" smtClean="0">
              <a:solidFill>
                <a:prstClr val="black"/>
              </a:solidFill>
              <a:latin typeface="SutonnyMJ" pitchFamily="2" charset="0"/>
            </a:endParaRPr>
          </a:p>
          <a:p>
            <a:pPr marL="457200" lvl="0" indent="-457200">
              <a:buFontTx/>
              <a:buAutoNum type="arabicPeriod"/>
              <a:tabLst>
                <a:tab pos="348615" algn="l"/>
              </a:tabLst>
            </a:pP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Amgvb bM` cÖev‡ni eZ©gvb g~j¨ wbY©q </a:t>
            </a:r>
            <a:r>
              <a:rPr lang="pl-PL" sz="2400" dirty="0">
                <a:solidFill>
                  <a:prstClr val="black"/>
                </a:solidFill>
                <a:latin typeface="SutonnyMJ" pitchFamily="2" charset="0"/>
              </a:rPr>
              <a:t>Ki‡Z cvi‡e</a:t>
            </a:r>
            <a:r>
              <a:rPr lang="pl-PL" sz="2400" dirty="0" smtClean="0">
                <a:solidFill>
                  <a:prstClr val="black"/>
                </a:solidFill>
                <a:latin typeface="SutonnyMJ" pitchFamily="2" charset="0"/>
              </a:rPr>
              <a:t>|</a:t>
            </a:r>
            <a:endParaRPr lang="en-US" sz="2400" dirty="0">
              <a:solidFill>
                <a:prstClr val="black"/>
              </a:solidFill>
              <a:latin typeface="SutonnyMJ" pitchFamily="2" charset="0"/>
            </a:endParaRPr>
          </a:p>
          <a:p>
            <a:pPr marL="457200" lvl="0" indent="-457200">
              <a:buFontTx/>
              <a:buAutoNum type="arabicPeriod"/>
              <a:tabLst>
                <a:tab pos="348615" algn="l"/>
              </a:tabLst>
            </a:pPr>
            <a:r>
              <a:rPr lang="pt-BR" sz="2400" dirty="0">
                <a:solidFill>
                  <a:prstClr val="black"/>
                </a:solidFill>
                <a:latin typeface="SutonnyMJ" pitchFamily="2" charset="0"/>
              </a:rPr>
              <a:t>A¨vbyBwUi eZ©gvb g~j¨ wbY©q </a:t>
            </a:r>
            <a:r>
              <a:rPr lang="pl-PL" sz="2400" dirty="0">
                <a:solidFill>
                  <a:prstClr val="black"/>
                </a:solidFill>
                <a:latin typeface="SutonnyMJ" pitchFamily="2" charset="0"/>
              </a:rPr>
              <a:t>Ki‡Z cvi‡e|</a:t>
            </a:r>
            <a:endParaRPr lang="pt-BR" sz="2400" dirty="0">
              <a:solidFill>
                <a:prstClr val="black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4109" y="2937164"/>
            <a:ext cx="314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i="1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GB" sz="2400" b="1" i="1" dirty="0">
                <a:solidFill>
                  <a:prstClr val="black"/>
                </a:solidFill>
                <a:latin typeface="SutonnyMJ" pitchFamily="2" charset="0"/>
              </a:rPr>
              <a:t>G </a:t>
            </a:r>
            <a:r>
              <a:rPr lang="en-GB" sz="2400" b="1" i="1" dirty="0" err="1">
                <a:solidFill>
                  <a:prstClr val="black"/>
                </a:solidFill>
                <a:latin typeface="SutonnyMJ" pitchFamily="2" charset="0"/>
              </a:rPr>
              <a:t>cvV</a:t>
            </a:r>
            <a:r>
              <a:rPr lang="en-GB" sz="2400" b="1" i="1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GB" sz="2400" b="1" i="1" dirty="0" err="1">
                <a:solidFill>
                  <a:prstClr val="black"/>
                </a:solidFill>
                <a:latin typeface="SutonnyMJ" pitchFamily="2" charset="0"/>
              </a:rPr>
              <a:t>k‡l</a:t>
            </a:r>
            <a:r>
              <a:rPr lang="en-GB" sz="2400" b="1" i="1" dirty="0">
                <a:solidFill>
                  <a:prstClr val="black"/>
                </a:solidFill>
                <a:latin typeface="SutonnyMJ" pitchFamily="2" charset="0"/>
              </a:rPr>
              <a:t>  </a:t>
            </a:r>
            <a:r>
              <a:rPr lang="en-GB" sz="2400" b="1" i="1" dirty="0" err="1">
                <a:solidFill>
                  <a:prstClr val="black"/>
                </a:solidFill>
                <a:latin typeface="SutonnyMJ" pitchFamily="2" charset="0"/>
              </a:rPr>
              <a:t>wkÿv</a:t>
            </a:r>
            <a:r>
              <a:rPr lang="en-GB" sz="2400" b="1" i="1" dirty="0">
                <a:solidFill>
                  <a:prstClr val="black"/>
                </a:solidFill>
                <a:latin typeface="SutonnyMJ" pitchFamily="2" charset="0"/>
              </a:rPr>
              <a:t>_©</a:t>
            </a:r>
            <a:r>
              <a:rPr lang="en-GB" sz="2400" b="1" i="1" dirty="0" err="1" smtClean="0">
                <a:solidFill>
                  <a:prstClr val="black"/>
                </a:solidFill>
                <a:latin typeface="SutonnyMJ" pitchFamily="2" charset="0"/>
              </a:rPr>
              <a:t>xivঃ</a:t>
            </a:r>
            <a:r>
              <a:rPr lang="en-GB" sz="2400" b="1" i="1" dirty="0" smtClean="0">
                <a:solidFill>
                  <a:prstClr val="black"/>
                </a:solidFill>
                <a:latin typeface="SutonnyMJ" pitchFamily="2" charset="0"/>
              </a:rPr>
              <a:t>                 </a:t>
            </a:r>
            <a:endParaRPr lang="en-US" sz="2400" b="1" i="1" dirty="0">
              <a:solidFill>
                <a:prstClr val="black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36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GKKvjxb A‡_©i eZ©gvb g~j¨ </a:t>
            </a:r>
            <a:r>
              <a:rPr lang="pt-BR" sz="3600" dirty="0" smtClean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wbY©qকরণ প্র</a:t>
            </a:r>
            <a:r>
              <a:rPr lang="en-US" sz="3600" dirty="0" err="1" smtClean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ক্রি</a:t>
            </a:r>
            <a:r>
              <a:rPr lang="pt-BR" sz="3600" dirty="0" smtClean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য়া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  <a:solidFill>
            <a:schemeClr val="bg1"/>
          </a:solidFill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evÆvKiY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ej‡Z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wbY©q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cÖwµqv‡K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eySvq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fwel¨r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Rvbv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_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vK‡j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wb‡gœi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m~‡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Îi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gva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¨‡g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hvq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65318"/>
            <a:ext cx="7924800" cy="251460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838200" y="5902036"/>
            <a:ext cx="973281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AvR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†_‡K 8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c‡i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wg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iwd‡Ki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utonnyMJ" pitchFamily="2" charset="0"/>
              </a:rPr>
              <a:t>1,700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cÖ‡qvRb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hw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`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Gwe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e¨vsK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mÂqx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wnmv‡ei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Dci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evwl©K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8%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nv‡i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my`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cÖ`vb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K‡i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Zvn‡j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wg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Avwmd‡K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AvR‡K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KZ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e¨vs‡K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Rgv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(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deposit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)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ivL‡Z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n‡e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5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prstClr val="black"/>
                </a:solidFill>
                <a:latin typeface="SutonnyMJ" pitchFamily="2" charset="0"/>
              </a:rPr>
              <a:t>GKKvjxb A‡_©i eZ©gvb g~j¨ wbY©qকরণ </a:t>
            </a:r>
            <a:r>
              <a:rPr lang="pt-BR" sz="3600" dirty="0" smtClean="0">
                <a:solidFill>
                  <a:prstClr val="black"/>
                </a:solidFill>
                <a:latin typeface="SutonnyMJ" pitchFamily="2" charset="0"/>
              </a:rPr>
              <a:t>প্রক্রিয়া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34" y="2303813"/>
            <a:ext cx="7801647" cy="387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1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eQ‡i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GKvwaKevi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evÆvKi‡Yi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gva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¨‡g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eZ©gvb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g~j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¨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>wba©viY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  <a:t/>
            </a:r>
            <a:br>
              <a:rPr lang="en-US" sz="3200" dirty="0">
                <a:solidFill>
                  <a:srgbClr val="00B0F0"/>
                </a:solidFill>
                <a:latin typeface="SutonnyMJ" pitchFamily="2" charset="0"/>
                <a:ea typeface="+mn-ea"/>
                <a:cs typeface="+mn-cs"/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>
            <a:normAutofit/>
          </a:bodyPr>
          <a:lstStyle/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evÆvKiY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ej‡Z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wbY©q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cÖwµqv‡K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eySvq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GKvwaKevi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Pµe„w×i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ÿ‡Î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fwel¨r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gyj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†_‡K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Avgiv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evÆvKi‡Yi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gva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¨‡g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wbY©q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Ki‡ev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eQ‡i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GKvwaKevi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evÆvKi‡Yi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ÿ‡Î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GKKvwjb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A‡_©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wb‡gœi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m~‡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Îi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mvnv‡h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wbY©q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Kiv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hvq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: </a:t>
            </a: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n-US" sz="2000" dirty="0" smtClean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5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eQi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ci 40,000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cvIqvi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Avkvq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Zywg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eZ©gv‡b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wKQy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Rwg‡q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ivL‡Z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PvI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| †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mvbvjx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Zvgv‡K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evwl©K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10%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nv‡i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my`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cÖ`v‡bi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cÖ¯Íve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w`‡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q‡Q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Ges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iƒcvjx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Zvgv‡K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9.5%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nv‡i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gvwmK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Pµe„w×i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cÖ¯Íve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w`‡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q‡Q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GgZve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¯’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vq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Zywg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Kvb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e¨vs‡K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UvKv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Rgv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ivL‡e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? G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wm×všÍwUi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Rb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Avgiv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`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ywU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cÖ¯Ív‡eiB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wba©viY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SutonnyMJ" pitchFamily="2" charset="0"/>
              </a:rPr>
              <a:t>Kie</a:t>
            </a:r>
            <a:r>
              <a:rPr lang="en-US" sz="2000" dirty="0">
                <a:solidFill>
                  <a:prstClr val="black"/>
                </a:solidFill>
                <a:latin typeface="SutonnyMJ" pitchFamily="2" charset="0"/>
              </a:rPr>
              <a:t>|</a:t>
            </a: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SutonnyMJ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67" y="3111335"/>
            <a:ext cx="7010401" cy="148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49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37" y="309534"/>
            <a:ext cx="8596668" cy="1320800"/>
          </a:xfrm>
          <a:solidFill>
            <a:srgbClr val="FFFF00"/>
          </a:solidFill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Amgvb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bM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`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cÖev‡ni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eZ©gvb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g~j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¨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wbY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©‡qi </a:t>
            </a:r>
            <a:r>
              <a:rPr lang="en-US" sz="3200" dirty="0" err="1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>cÖwµqv</a:t>
            </a:r>
            <a: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SutonnyMJ" pitchFamily="2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337" y="1630334"/>
            <a:ext cx="8596668" cy="1053489"/>
          </a:xfrm>
        </p:spPr>
        <p:txBody>
          <a:bodyPr/>
          <a:lstStyle/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ev¯Í‡e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wewb‡qvM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cÖKí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n‡Z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cÖvß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bM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`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cÖev‡ni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cwigvY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memgq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nq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bv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|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Amgvb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bM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` 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cÖev‡ni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eZ©gvb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g~j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¨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wbY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©‡qi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m~Î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utonnyMJ" pitchFamily="2" charset="0"/>
              </a:rPr>
              <a:t>wbgœiƒc</a:t>
            </a:r>
            <a:r>
              <a:rPr lang="en-US" sz="2400" dirty="0">
                <a:solidFill>
                  <a:prstClr val="black"/>
                </a:solidFill>
                <a:latin typeface="SutonnyMJ" pitchFamily="2" charset="0"/>
              </a:rPr>
              <a:t> 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95551"/>
            <a:ext cx="6306378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661826"/>
            <a:ext cx="6534978" cy="1609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8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630</Words>
  <Application>Microsoft Office PowerPoint</Application>
  <PresentationFormat>Widescreen</PresentationFormat>
  <Paragraphs>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ArhialkhanMJ</vt:lpstr>
      <vt:lpstr>Arial</vt:lpstr>
      <vt:lpstr>Calibri</vt:lpstr>
      <vt:lpstr>SutonnyMJ</vt:lpstr>
      <vt:lpstr>Times New Roman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GKKvjxb A‡_©i eZ©gvb g~j¨ wbY©qকরণ প্রক্রিয়া</vt:lpstr>
      <vt:lpstr>GKKvjxb A‡_©i eZ©gvb g~j¨ wbY©qকরণ প্রক্রিয়া</vt:lpstr>
      <vt:lpstr>eQ‡i GKvwaKevi evÆvKi‡Yi gva¨‡g eZ©gvb g~j¨ wba©viY </vt:lpstr>
      <vt:lpstr>Amgvb bM` cÖev‡ni eZ©gvb g~j¨ wbY©‡qi cÖwµqv </vt:lpstr>
      <vt:lpstr>Amgvb bM` cÖev‡ni eZ©gvb g~j¨ wbY©‡qi cÖwµqv </vt:lpstr>
      <vt:lpstr>Amgvb bM` cÖev‡ni eZ©gvb g~j¨ wbY©‡qi cÖwµqv </vt:lpstr>
      <vt:lpstr>A¨vbyBwUi eZ©gvb g~j¨ wbY©‡qi cÖwµqv (Process of Calculation of Present Value of  Annuiy)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yyy7y</dc:creator>
  <cp:lastModifiedBy>yyy7y</cp:lastModifiedBy>
  <cp:revision>46</cp:revision>
  <dcterms:created xsi:type="dcterms:W3CDTF">2021-06-10T08:18:21Z</dcterms:created>
  <dcterms:modified xsi:type="dcterms:W3CDTF">2021-06-12T09:04:11Z</dcterms:modified>
</cp:coreProperties>
</file>