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FF99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62879-EAD7-4146-974E-B0AD8DDD05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E3D3E4E-93B7-4C8F-9540-856B93375381}">
      <dgm:prSet phldrT="[Text]" custT="1"/>
      <dgm:spPr/>
      <dgm:t>
        <a:bodyPr/>
        <a:lstStyle/>
        <a:p>
          <a:r>
            <a:rPr lang="bn-IN" sz="2800" dirty="0"/>
            <a:t>ভাষা আন্দোলনের প্রেক্ষাপট বা প্রাথমিক অবস্থা বলতে পারবে।</a:t>
          </a:r>
          <a:endParaRPr lang="en-US" sz="2800" dirty="0"/>
        </a:p>
      </dgm:t>
    </dgm:pt>
    <dgm:pt modelId="{F55D4503-1ACB-4637-9320-1E712FCFB104}" type="parTrans" cxnId="{2416571D-23FF-4823-903B-9B482695E8C1}">
      <dgm:prSet/>
      <dgm:spPr/>
      <dgm:t>
        <a:bodyPr/>
        <a:lstStyle/>
        <a:p>
          <a:endParaRPr lang="en-US"/>
        </a:p>
      </dgm:t>
    </dgm:pt>
    <dgm:pt modelId="{E083D814-95CF-4F72-802E-56A8D0241B7C}" type="sibTrans" cxnId="{2416571D-23FF-4823-903B-9B482695E8C1}">
      <dgm:prSet/>
      <dgm:spPr/>
      <dgm:t>
        <a:bodyPr/>
        <a:lstStyle/>
        <a:p>
          <a:endParaRPr lang="en-US"/>
        </a:p>
      </dgm:t>
    </dgm:pt>
    <dgm:pt modelId="{AE3B57BC-EC86-4824-9BE8-E7A4379DB533}">
      <dgm:prSet phldrT="[Text]" custT="1"/>
      <dgm:spPr/>
      <dgm:t>
        <a:bodyPr/>
        <a:lstStyle/>
        <a:p>
          <a:r>
            <a:rPr lang="bn-IN" sz="2800" dirty="0"/>
            <a:t>ভাষা শহীদদের নাম জানতে পারবে।</a:t>
          </a:r>
          <a:endParaRPr lang="en-US" sz="2800" dirty="0"/>
        </a:p>
      </dgm:t>
    </dgm:pt>
    <dgm:pt modelId="{EBFC9BDA-09C3-4508-A04B-01F94474AF85}" type="parTrans" cxnId="{8C75B561-5C9C-4C83-8C99-8118C237787D}">
      <dgm:prSet/>
      <dgm:spPr/>
      <dgm:t>
        <a:bodyPr/>
        <a:lstStyle/>
        <a:p>
          <a:endParaRPr lang="en-US"/>
        </a:p>
      </dgm:t>
    </dgm:pt>
    <dgm:pt modelId="{13B2E0C1-EBA2-4530-9CE9-9C2699C27D82}" type="sibTrans" cxnId="{8C75B561-5C9C-4C83-8C99-8118C237787D}">
      <dgm:prSet/>
      <dgm:spPr/>
      <dgm:t>
        <a:bodyPr/>
        <a:lstStyle/>
        <a:p>
          <a:endParaRPr lang="en-US"/>
        </a:p>
      </dgm:t>
    </dgm:pt>
    <dgm:pt modelId="{74189991-1149-4E0E-9B77-F2EBF1860E9C}">
      <dgm:prSet phldrT="[Text]" custT="1"/>
      <dgm:spPr/>
      <dgm:t>
        <a:bodyPr/>
        <a:lstStyle/>
        <a:p>
          <a:r>
            <a:rPr lang="bn-IN" sz="2800" dirty="0"/>
            <a:t>ভাষা আন্দোলনের ফলাফল ব্যাখ্যা করতে পারবে। </a:t>
          </a:r>
          <a:endParaRPr lang="en-US" sz="2800" dirty="0"/>
        </a:p>
      </dgm:t>
    </dgm:pt>
    <dgm:pt modelId="{3F742731-B18F-47A2-9EB6-C86D709E3B2C}" type="parTrans" cxnId="{CA30EF51-5822-4585-86AE-5D9A42B2C225}">
      <dgm:prSet/>
      <dgm:spPr/>
      <dgm:t>
        <a:bodyPr/>
        <a:lstStyle/>
        <a:p>
          <a:endParaRPr lang="en-US"/>
        </a:p>
      </dgm:t>
    </dgm:pt>
    <dgm:pt modelId="{E31963B0-9E76-4B15-BBEC-EEC7D8A0932A}" type="sibTrans" cxnId="{CA30EF51-5822-4585-86AE-5D9A42B2C225}">
      <dgm:prSet/>
      <dgm:spPr/>
      <dgm:t>
        <a:bodyPr/>
        <a:lstStyle/>
        <a:p>
          <a:endParaRPr lang="en-US"/>
        </a:p>
      </dgm:t>
    </dgm:pt>
    <dgm:pt modelId="{304A3A7D-FE6C-485E-9980-0D2C777E5D93}" type="pres">
      <dgm:prSet presAssocID="{01F62879-EAD7-4146-974E-B0AD8DDD05BA}" presName="linearFlow" presStyleCnt="0">
        <dgm:presLayoutVars>
          <dgm:dir/>
          <dgm:resizeHandles val="exact"/>
        </dgm:presLayoutVars>
      </dgm:prSet>
      <dgm:spPr/>
    </dgm:pt>
    <dgm:pt modelId="{FF83A920-28D1-44DD-99FD-3F610515770E}" type="pres">
      <dgm:prSet presAssocID="{6E3D3E4E-93B7-4C8F-9540-856B93375381}" presName="composite" presStyleCnt="0"/>
      <dgm:spPr/>
    </dgm:pt>
    <dgm:pt modelId="{151D07E1-08C9-4D0B-BA47-6F187DD91412}" type="pres">
      <dgm:prSet presAssocID="{6E3D3E4E-93B7-4C8F-9540-856B93375381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</dgm:spPr>
    </dgm:pt>
    <dgm:pt modelId="{C01860FF-7DAC-43E5-92B0-0229C7E923DF}" type="pres">
      <dgm:prSet presAssocID="{6E3D3E4E-93B7-4C8F-9540-856B93375381}" presName="txShp" presStyleLbl="node1" presStyleIdx="0" presStyleCnt="3">
        <dgm:presLayoutVars>
          <dgm:bulletEnabled val="1"/>
        </dgm:presLayoutVars>
      </dgm:prSet>
      <dgm:spPr/>
    </dgm:pt>
    <dgm:pt modelId="{E0182D7B-476C-4190-81D8-FF01C6C047D9}" type="pres">
      <dgm:prSet presAssocID="{E083D814-95CF-4F72-802E-56A8D0241B7C}" presName="spacing" presStyleCnt="0"/>
      <dgm:spPr/>
    </dgm:pt>
    <dgm:pt modelId="{0502C784-019B-4A2C-8C65-88594B5193C1}" type="pres">
      <dgm:prSet presAssocID="{AE3B57BC-EC86-4824-9BE8-E7A4379DB533}" presName="composite" presStyleCnt="0"/>
      <dgm:spPr/>
    </dgm:pt>
    <dgm:pt modelId="{83BC5693-6545-4FDA-A225-62FC7AEB8C81}" type="pres">
      <dgm:prSet presAssocID="{AE3B57BC-EC86-4824-9BE8-E7A4379DB533}" presName="imgShp" presStyleLbl="fgImgPlace1" presStyleIdx="1" presStyleCnt="3"/>
      <dgm:spPr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</dgm:spPr>
    </dgm:pt>
    <dgm:pt modelId="{EF4C1396-768D-441C-9C6C-858069670C2B}" type="pres">
      <dgm:prSet presAssocID="{AE3B57BC-EC86-4824-9BE8-E7A4379DB533}" presName="txShp" presStyleLbl="node1" presStyleIdx="1" presStyleCnt="3">
        <dgm:presLayoutVars>
          <dgm:bulletEnabled val="1"/>
        </dgm:presLayoutVars>
      </dgm:prSet>
      <dgm:spPr/>
    </dgm:pt>
    <dgm:pt modelId="{A3A7F548-BDA2-4E81-9984-B03320B044B3}" type="pres">
      <dgm:prSet presAssocID="{13B2E0C1-EBA2-4530-9CE9-9C2699C27D82}" presName="spacing" presStyleCnt="0"/>
      <dgm:spPr/>
    </dgm:pt>
    <dgm:pt modelId="{0D2EC0CE-F052-417D-BABA-F502A04806D2}" type="pres">
      <dgm:prSet presAssocID="{74189991-1149-4E0E-9B77-F2EBF1860E9C}" presName="composite" presStyleCnt="0"/>
      <dgm:spPr/>
    </dgm:pt>
    <dgm:pt modelId="{173D9FF7-EA6F-4FB6-B641-44E859914298}" type="pres">
      <dgm:prSet presAssocID="{74189991-1149-4E0E-9B77-F2EBF1860E9C}" presName="imgShp" presStyleLbl="fgImgPlace1" presStyleIdx="2" presStyleCnt="3"/>
      <dgm:spPr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</dgm:spPr>
    </dgm:pt>
    <dgm:pt modelId="{77DA8900-AD1A-4F66-94A2-3C8B789AF4B8}" type="pres">
      <dgm:prSet presAssocID="{74189991-1149-4E0E-9B77-F2EBF1860E9C}" presName="txShp" presStyleLbl="node1" presStyleIdx="2" presStyleCnt="3" custLinFactNeighborX="3509" custLinFactNeighborY="1712">
        <dgm:presLayoutVars>
          <dgm:bulletEnabled val="1"/>
        </dgm:presLayoutVars>
      </dgm:prSet>
      <dgm:spPr/>
    </dgm:pt>
  </dgm:ptLst>
  <dgm:cxnLst>
    <dgm:cxn modelId="{8A021C0F-EEEC-4CB3-A4C5-8BEC1161E67A}" type="presOf" srcId="{74189991-1149-4E0E-9B77-F2EBF1860E9C}" destId="{77DA8900-AD1A-4F66-94A2-3C8B789AF4B8}" srcOrd="0" destOrd="0" presId="urn:microsoft.com/office/officeart/2005/8/layout/vList3"/>
    <dgm:cxn modelId="{2416571D-23FF-4823-903B-9B482695E8C1}" srcId="{01F62879-EAD7-4146-974E-B0AD8DDD05BA}" destId="{6E3D3E4E-93B7-4C8F-9540-856B93375381}" srcOrd="0" destOrd="0" parTransId="{F55D4503-1ACB-4637-9320-1E712FCFB104}" sibTransId="{E083D814-95CF-4F72-802E-56A8D0241B7C}"/>
    <dgm:cxn modelId="{7889CB26-1614-4CD6-A5C4-C8F30E60043B}" type="presOf" srcId="{6E3D3E4E-93B7-4C8F-9540-856B93375381}" destId="{C01860FF-7DAC-43E5-92B0-0229C7E923DF}" srcOrd="0" destOrd="0" presId="urn:microsoft.com/office/officeart/2005/8/layout/vList3"/>
    <dgm:cxn modelId="{8C75B561-5C9C-4C83-8C99-8118C237787D}" srcId="{01F62879-EAD7-4146-974E-B0AD8DDD05BA}" destId="{AE3B57BC-EC86-4824-9BE8-E7A4379DB533}" srcOrd="1" destOrd="0" parTransId="{EBFC9BDA-09C3-4508-A04B-01F94474AF85}" sibTransId="{13B2E0C1-EBA2-4530-9CE9-9C2699C27D82}"/>
    <dgm:cxn modelId="{BFE2AA6C-64CA-4850-877E-51A8D64A0824}" type="presOf" srcId="{AE3B57BC-EC86-4824-9BE8-E7A4379DB533}" destId="{EF4C1396-768D-441C-9C6C-858069670C2B}" srcOrd="0" destOrd="0" presId="urn:microsoft.com/office/officeart/2005/8/layout/vList3"/>
    <dgm:cxn modelId="{CA30EF51-5822-4585-86AE-5D9A42B2C225}" srcId="{01F62879-EAD7-4146-974E-B0AD8DDD05BA}" destId="{74189991-1149-4E0E-9B77-F2EBF1860E9C}" srcOrd="2" destOrd="0" parTransId="{3F742731-B18F-47A2-9EB6-C86D709E3B2C}" sibTransId="{E31963B0-9E76-4B15-BBEC-EEC7D8A0932A}"/>
    <dgm:cxn modelId="{916FD587-7837-473C-AA0F-3E38D6655C85}" type="presOf" srcId="{01F62879-EAD7-4146-974E-B0AD8DDD05BA}" destId="{304A3A7D-FE6C-485E-9980-0D2C777E5D93}" srcOrd="0" destOrd="0" presId="urn:microsoft.com/office/officeart/2005/8/layout/vList3"/>
    <dgm:cxn modelId="{230FEEEF-8741-4C40-A539-3644C5AD546D}" type="presParOf" srcId="{304A3A7D-FE6C-485E-9980-0D2C777E5D93}" destId="{FF83A920-28D1-44DD-99FD-3F610515770E}" srcOrd="0" destOrd="0" presId="urn:microsoft.com/office/officeart/2005/8/layout/vList3"/>
    <dgm:cxn modelId="{0AC1C55D-88CB-4430-8784-1DFDCD5D0B70}" type="presParOf" srcId="{FF83A920-28D1-44DD-99FD-3F610515770E}" destId="{151D07E1-08C9-4D0B-BA47-6F187DD91412}" srcOrd="0" destOrd="0" presId="urn:microsoft.com/office/officeart/2005/8/layout/vList3"/>
    <dgm:cxn modelId="{CBBA82A1-7397-42C5-9E79-858446104E47}" type="presParOf" srcId="{FF83A920-28D1-44DD-99FD-3F610515770E}" destId="{C01860FF-7DAC-43E5-92B0-0229C7E923DF}" srcOrd="1" destOrd="0" presId="urn:microsoft.com/office/officeart/2005/8/layout/vList3"/>
    <dgm:cxn modelId="{0EA6AE77-5AD4-4A00-8C93-940CFCD16B9A}" type="presParOf" srcId="{304A3A7D-FE6C-485E-9980-0D2C777E5D93}" destId="{E0182D7B-476C-4190-81D8-FF01C6C047D9}" srcOrd="1" destOrd="0" presId="urn:microsoft.com/office/officeart/2005/8/layout/vList3"/>
    <dgm:cxn modelId="{5F0F92A2-1E51-423E-99AA-DD74B35EEFC0}" type="presParOf" srcId="{304A3A7D-FE6C-485E-9980-0D2C777E5D93}" destId="{0502C784-019B-4A2C-8C65-88594B5193C1}" srcOrd="2" destOrd="0" presId="urn:microsoft.com/office/officeart/2005/8/layout/vList3"/>
    <dgm:cxn modelId="{0B89DB77-8815-4513-8E94-325439E7A9AB}" type="presParOf" srcId="{0502C784-019B-4A2C-8C65-88594B5193C1}" destId="{83BC5693-6545-4FDA-A225-62FC7AEB8C81}" srcOrd="0" destOrd="0" presId="urn:microsoft.com/office/officeart/2005/8/layout/vList3"/>
    <dgm:cxn modelId="{0CA9E1BF-731B-4DE3-95A7-6F41CFBABCA3}" type="presParOf" srcId="{0502C784-019B-4A2C-8C65-88594B5193C1}" destId="{EF4C1396-768D-441C-9C6C-858069670C2B}" srcOrd="1" destOrd="0" presId="urn:microsoft.com/office/officeart/2005/8/layout/vList3"/>
    <dgm:cxn modelId="{E8AA02F8-972C-4222-A859-F948534BC8A8}" type="presParOf" srcId="{304A3A7D-FE6C-485E-9980-0D2C777E5D93}" destId="{A3A7F548-BDA2-4E81-9984-B03320B044B3}" srcOrd="3" destOrd="0" presId="urn:microsoft.com/office/officeart/2005/8/layout/vList3"/>
    <dgm:cxn modelId="{639762E4-1342-4236-820D-DF82801C627A}" type="presParOf" srcId="{304A3A7D-FE6C-485E-9980-0D2C777E5D93}" destId="{0D2EC0CE-F052-417D-BABA-F502A04806D2}" srcOrd="4" destOrd="0" presId="urn:microsoft.com/office/officeart/2005/8/layout/vList3"/>
    <dgm:cxn modelId="{F0CCE7B2-EE15-4567-A89D-68095A9A1863}" type="presParOf" srcId="{0D2EC0CE-F052-417D-BABA-F502A04806D2}" destId="{173D9FF7-EA6F-4FB6-B641-44E859914298}" srcOrd="0" destOrd="0" presId="urn:microsoft.com/office/officeart/2005/8/layout/vList3"/>
    <dgm:cxn modelId="{E864EF51-5691-4677-931B-1C8ABDE2F317}" type="presParOf" srcId="{0D2EC0CE-F052-417D-BABA-F502A04806D2}" destId="{77DA8900-AD1A-4F66-94A2-3C8B789AF4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83D5B-B706-427D-A0D2-56DE68374B2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45D96-F9AB-4D67-944A-EED62B0A21FB}">
      <dgm:prSet phldrT="[Text]" custT="1"/>
      <dgm:spPr/>
      <dgm:t>
        <a:bodyPr/>
        <a:lstStyle/>
        <a:p>
          <a:r>
            <a:rPr lang="bn-IN" sz="4400" b="1" u="sng" dirty="0">
              <a:solidFill>
                <a:schemeClr val="tx1"/>
              </a:solidFill>
            </a:rPr>
            <a:t>(</a:t>
          </a:r>
          <a:r>
            <a:rPr lang="bn-IN" sz="4400" b="1" u="sng" dirty="0">
              <a:solidFill>
                <a:schemeClr val="accent1">
                  <a:lumMod val="60000"/>
                  <a:lumOff val="40000"/>
                </a:schemeClr>
              </a:solidFill>
            </a:rPr>
            <a:t>লাল দল</a:t>
          </a:r>
          <a:r>
            <a:rPr lang="bn-IN" sz="4400" b="1" u="sng" dirty="0">
              <a:solidFill>
                <a:schemeClr val="tx1"/>
              </a:solidFill>
            </a:rPr>
            <a:t>) </a:t>
          </a:r>
        </a:p>
        <a:p>
          <a:r>
            <a:rPr lang="bn-IN" sz="3600" dirty="0"/>
            <a:t> </a:t>
          </a:r>
          <a:r>
            <a:rPr lang="bn-IN" sz="3200" dirty="0"/>
            <a:t>ভাষা আন্দোলনের মূল কারণ কি? </a:t>
          </a:r>
          <a:endParaRPr lang="en-US" sz="3600" dirty="0"/>
        </a:p>
      </dgm:t>
    </dgm:pt>
    <dgm:pt modelId="{EF6D3A7A-4C8F-44D5-9712-117EBCDE1387}" type="parTrans" cxnId="{E7834C4C-8550-4E6A-A94E-9F2CB84F8A89}">
      <dgm:prSet/>
      <dgm:spPr/>
      <dgm:t>
        <a:bodyPr/>
        <a:lstStyle/>
        <a:p>
          <a:endParaRPr lang="en-US"/>
        </a:p>
      </dgm:t>
    </dgm:pt>
    <dgm:pt modelId="{47F7281F-AA2C-414B-833D-7D01AD840F57}" type="sibTrans" cxnId="{E7834C4C-8550-4E6A-A94E-9F2CB84F8A89}">
      <dgm:prSet/>
      <dgm:spPr/>
      <dgm:t>
        <a:bodyPr/>
        <a:lstStyle/>
        <a:p>
          <a:endParaRPr lang="en-US"/>
        </a:p>
      </dgm:t>
    </dgm:pt>
    <dgm:pt modelId="{0C8CE91E-9369-4D82-BC61-6FAB67F36554}" type="pres">
      <dgm:prSet presAssocID="{ED383D5B-B706-427D-A0D2-56DE68374B29}" presName="Name0" presStyleCnt="0">
        <dgm:presLayoutVars>
          <dgm:dir/>
          <dgm:resizeHandles val="exact"/>
        </dgm:presLayoutVars>
      </dgm:prSet>
      <dgm:spPr/>
    </dgm:pt>
    <dgm:pt modelId="{04B9E7EF-B9DF-4E5E-A489-B1E05148022B}" type="pres">
      <dgm:prSet presAssocID="{FDC45D96-F9AB-4D67-944A-EED62B0A21FB}" presName="composite" presStyleCnt="0"/>
      <dgm:spPr/>
    </dgm:pt>
    <dgm:pt modelId="{2F7A9FCA-A5E4-4C9B-8A7A-27554D7D4C83}" type="pres">
      <dgm:prSet presAssocID="{FDC45D96-F9AB-4D67-944A-EED62B0A21FB}" presName="rect1" presStyleLbl="trAlignAcc1" presStyleIdx="0" presStyleCnt="1" custLinFactNeighborX="835" custLinFactNeighborY="9106">
        <dgm:presLayoutVars>
          <dgm:bulletEnabled val="1"/>
        </dgm:presLayoutVars>
      </dgm:prSet>
      <dgm:spPr/>
    </dgm:pt>
    <dgm:pt modelId="{9499B3DF-D3A4-4E83-A19E-88B56D84351D}" type="pres">
      <dgm:prSet presAssocID="{FDC45D96-F9AB-4D67-944A-EED62B0A21FB}" presName="rect2" presStyleLbl="fgImgPlace1" presStyleIdx="0" presStyleCnt="1" custScaleX="73023" custScaleY="53510" custLinFactNeighborX="19051" custLinFactNeighborY="200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F070520E-D1EF-4731-A18D-851A521DC7DA}" type="presOf" srcId="{ED383D5B-B706-427D-A0D2-56DE68374B29}" destId="{0C8CE91E-9369-4D82-BC61-6FAB67F36554}" srcOrd="0" destOrd="0" presId="urn:microsoft.com/office/officeart/2008/layout/PictureStrips"/>
    <dgm:cxn modelId="{730FD72D-79B1-4A33-9AE9-591C328D76F8}" type="presOf" srcId="{FDC45D96-F9AB-4D67-944A-EED62B0A21FB}" destId="{2F7A9FCA-A5E4-4C9B-8A7A-27554D7D4C83}" srcOrd="0" destOrd="0" presId="urn:microsoft.com/office/officeart/2008/layout/PictureStrips"/>
    <dgm:cxn modelId="{E7834C4C-8550-4E6A-A94E-9F2CB84F8A89}" srcId="{ED383D5B-B706-427D-A0D2-56DE68374B29}" destId="{FDC45D96-F9AB-4D67-944A-EED62B0A21FB}" srcOrd="0" destOrd="0" parTransId="{EF6D3A7A-4C8F-44D5-9712-117EBCDE1387}" sibTransId="{47F7281F-AA2C-414B-833D-7D01AD840F57}"/>
    <dgm:cxn modelId="{1D13641E-4398-49D0-9FAE-3DD1579CD4BF}" type="presParOf" srcId="{0C8CE91E-9369-4D82-BC61-6FAB67F36554}" destId="{04B9E7EF-B9DF-4E5E-A489-B1E05148022B}" srcOrd="0" destOrd="0" presId="urn:microsoft.com/office/officeart/2008/layout/PictureStrips"/>
    <dgm:cxn modelId="{DFAD2F71-D615-491E-99DA-64C185480C95}" type="presParOf" srcId="{04B9E7EF-B9DF-4E5E-A489-B1E05148022B}" destId="{2F7A9FCA-A5E4-4C9B-8A7A-27554D7D4C83}" srcOrd="0" destOrd="0" presId="urn:microsoft.com/office/officeart/2008/layout/PictureStrips"/>
    <dgm:cxn modelId="{D7F5A483-A176-495B-A588-78D02ACDFD53}" type="presParOf" srcId="{04B9E7EF-B9DF-4E5E-A489-B1E05148022B}" destId="{9499B3DF-D3A4-4E83-A19E-88B56D8435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83D5B-B706-427D-A0D2-56DE68374B2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45D96-F9AB-4D67-944A-EED62B0A21FB}">
      <dgm:prSet phldrT="[Text]" custT="1"/>
      <dgm:spPr/>
      <dgm:t>
        <a:bodyPr/>
        <a:lstStyle/>
        <a:p>
          <a:r>
            <a:rPr lang="bn-IN" sz="4400" b="1" u="sng" dirty="0"/>
            <a:t>(</a:t>
          </a:r>
          <a:r>
            <a:rPr lang="bn-IN" sz="4400" b="1" u="sng" dirty="0">
              <a:solidFill>
                <a:srgbClr val="00B050"/>
              </a:solidFill>
            </a:rPr>
            <a:t>সবুজ দল</a:t>
          </a:r>
          <a:r>
            <a:rPr lang="bn-IN" sz="4400" b="1" u="sng" dirty="0"/>
            <a:t>) </a:t>
          </a:r>
        </a:p>
        <a:p>
          <a:r>
            <a:rPr lang="bn-IN" sz="3600" dirty="0"/>
            <a:t> </a:t>
          </a:r>
          <a:r>
            <a:rPr lang="bn-IN" sz="2800" dirty="0"/>
            <a:t>ভাষা আন্দোলনে ছাত্র-ছাত্রীদেরদের ভূমিকা সম্পর্কে যা বুঝতে পেরেছ, বল। </a:t>
          </a:r>
          <a:endParaRPr lang="en-US" sz="3600" dirty="0"/>
        </a:p>
      </dgm:t>
    </dgm:pt>
    <dgm:pt modelId="{EF6D3A7A-4C8F-44D5-9712-117EBCDE1387}" type="parTrans" cxnId="{E7834C4C-8550-4E6A-A94E-9F2CB84F8A89}">
      <dgm:prSet/>
      <dgm:spPr/>
      <dgm:t>
        <a:bodyPr/>
        <a:lstStyle/>
        <a:p>
          <a:endParaRPr lang="en-US"/>
        </a:p>
      </dgm:t>
    </dgm:pt>
    <dgm:pt modelId="{47F7281F-AA2C-414B-833D-7D01AD840F57}" type="sibTrans" cxnId="{E7834C4C-8550-4E6A-A94E-9F2CB84F8A89}">
      <dgm:prSet/>
      <dgm:spPr/>
      <dgm:t>
        <a:bodyPr/>
        <a:lstStyle/>
        <a:p>
          <a:endParaRPr lang="en-US"/>
        </a:p>
      </dgm:t>
    </dgm:pt>
    <dgm:pt modelId="{0C8CE91E-9369-4D82-BC61-6FAB67F36554}" type="pres">
      <dgm:prSet presAssocID="{ED383D5B-B706-427D-A0D2-56DE68374B29}" presName="Name0" presStyleCnt="0">
        <dgm:presLayoutVars>
          <dgm:dir/>
          <dgm:resizeHandles val="exact"/>
        </dgm:presLayoutVars>
      </dgm:prSet>
      <dgm:spPr/>
    </dgm:pt>
    <dgm:pt modelId="{04B9E7EF-B9DF-4E5E-A489-B1E05148022B}" type="pres">
      <dgm:prSet presAssocID="{FDC45D96-F9AB-4D67-944A-EED62B0A21FB}" presName="composite" presStyleCnt="0"/>
      <dgm:spPr/>
    </dgm:pt>
    <dgm:pt modelId="{2F7A9FCA-A5E4-4C9B-8A7A-27554D7D4C83}" type="pres">
      <dgm:prSet presAssocID="{FDC45D96-F9AB-4D67-944A-EED62B0A21FB}" presName="rect1" presStyleLbl="trAlignAcc1" presStyleIdx="0" presStyleCnt="1" custLinFactNeighborX="835" custLinFactNeighborY="9106">
        <dgm:presLayoutVars>
          <dgm:bulletEnabled val="1"/>
        </dgm:presLayoutVars>
      </dgm:prSet>
      <dgm:spPr/>
    </dgm:pt>
    <dgm:pt modelId="{9499B3DF-D3A4-4E83-A19E-88B56D84351D}" type="pres">
      <dgm:prSet presAssocID="{FDC45D96-F9AB-4D67-944A-EED62B0A21FB}" presName="rect2" presStyleLbl="fgImgPlace1" presStyleIdx="0" presStyleCnt="1" custScaleX="73023" custScaleY="53510" custLinFactNeighborX="19051" custLinFactNeighborY="200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F070520E-D1EF-4731-A18D-851A521DC7DA}" type="presOf" srcId="{ED383D5B-B706-427D-A0D2-56DE68374B29}" destId="{0C8CE91E-9369-4D82-BC61-6FAB67F36554}" srcOrd="0" destOrd="0" presId="urn:microsoft.com/office/officeart/2008/layout/PictureStrips"/>
    <dgm:cxn modelId="{730FD72D-79B1-4A33-9AE9-591C328D76F8}" type="presOf" srcId="{FDC45D96-F9AB-4D67-944A-EED62B0A21FB}" destId="{2F7A9FCA-A5E4-4C9B-8A7A-27554D7D4C83}" srcOrd="0" destOrd="0" presId="urn:microsoft.com/office/officeart/2008/layout/PictureStrips"/>
    <dgm:cxn modelId="{E7834C4C-8550-4E6A-A94E-9F2CB84F8A89}" srcId="{ED383D5B-B706-427D-A0D2-56DE68374B29}" destId="{FDC45D96-F9AB-4D67-944A-EED62B0A21FB}" srcOrd="0" destOrd="0" parTransId="{EF6D3A7A-4C8F-44D5-9712-117EBCDE1387}" sibTransId="{47F7281F-AA2C-414B-833D-7D01AD840F57}"/>
    <dgm:cxn modelId="{1D13641E-4398-49D0-9FAE-3DD1579CD4BF}" type="presParOf" srcId="{0C8CE91E-9369-4D82-BC61-6FAB67F36554}" destId="{04B9E7EF-B9DF-4E5E-A489-B1E05148022B}" srcOrd="0" destOrd="0" presId="urn:microsoft.com/office/officeart/2008/layout/PictureStrips"/>
    <dgm:cxn modelId="{DFAD2F71-D615-491E-99DA-64C185480C95}" type="presParOf" srcId="{04B9E7EF-B9DF-4E5E-A489-B1E05148022B}" destId="{2F7A9FCA-A5E4-4C9B-8A7A-27554D7D4C83}" srcOrd="0" destOrd="0" presId="urn:microsoft.com/office/officeart/2008/layout/PictureStrips"/>
    <dgm:cxn modelId="{D7F5A483-A176-495B-A588-78D02ACDFD53}" type="presParOf" srcId="{04B9E7EF-B9DF-4E5E-A489-B1E05148022B}" destId="{9499B3DF-D3A4-4E83-A19E-88B56D8435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83D5B-B706-427D-A0D2-56DE68374B29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45D96-F9AB-4D67-944A-EED62B0A21FB}">
      <dgm:prSet phldrT="[Text]" custT="1"/>
      <dgm:spPr/>
      <dgm:t>
        <a:bodyPr/>
        <a:lstStyle/>
        <a:p>
          <a:r>
            <a:rPr lang="bn-IN" sz="4400" b="1" u="sng" dirty="0"/>
            <a:t>(</a:t>
          </a:r>
          <a:r>
            <a:rPr lang="bn-IN" sz="4400" b="1" u="sng" dirty="0">
              <a:solidFill>
                <a:srgbClr val="0000FF"/>
              </a:solidFill>
            </a:rPr>
            <a:t>নীল দল</a:t>
          </a:r>
          <a:r>
            <a:rPr lang="bn-IN" sz="4400" b="1" u="sng" dirty="0"/>
            <a:t>)</a:t>
          </a:r>
        </a:p>
        <a:p>
          <a:r>
            <a:rPr lang="bn-IN" sz="3600" dirty="0"/>
            <a:t> ভাষা শহীদদের নামগুলো </a:t>
          </a:r>
          <a:r>
            <a:rPr lang="bn-IN" sz="3600"/>
            <a:t>বল। </a:t>
          </a:r>
          <a:endParaRPr lang="en-US" sz="3600" dirty="0"/>
        </a:p>
      </dgm:t>
    </dgm:pt>
    <dgm:pt modelId="{EF6D3A7A-4C8F-44D5-9712-117EBCDE1387}" type="parTrans" cxnId="{E7834C4C-8550-4E6A-A94E-9F2CB84F8A89}">
      <dgm:prSet/>
      <dgm:spPr/>
      <dgm:t>
        <a:bodyPr/>
        <a:lstStyle/>
        <a:p>
          <a:endParaRPr lang="en-US"/>
        </a:p>
      </dgm:t>
    </dgm:pt>
    <dgm:pt modelId="{47F7281F-AA2C-414B-833D-7D01AD840F57}" type="sibTrans" cxnId="{E7834C4C-8550-4E6A-A94E-9F2CB84F8A89}">
      <dgm:prSet/>
      <dgm:spPr/>
      <dgm:t>
        <a:bodyPr/>
        <a:lstStyle/>
        <a:p>
          <a:endParaRPr lang="en-US"/>
        </a:p>
      </dgm:t>
    </dgm:pt>
    <dgm:pt modelId="{0C8CE91E-9369-4D82-BC61-6FAB67F36554}" type="pres">
      <dgm:prSet presAssocID="{ED383D5B-B706-427D-A0D2-56DE68374B29}" presName="Name0" presStyleCnt="0">
        <dgm:presLayoutVars>
          <dgm:dir/>
          <dgm:resizeHandles val="exact"/>
        </dgm:presLayoutVars>
      </dgm:prSet>
      <dgm:spPr/>
    </dgm:pt>
    <dgm:pt modelId="{04B9E7EF-B9DF-4E5E-A489-B1E05148022B}" type="pres">
      <dgm:prSet presAssocID="{FDC45D96-F9AB-4D67-944A-EED62B0A21FB}" presName="composite" presStyleCnt="0"/>
      <dgm:spPr/>
    </dgm:pt>
    <dgm:pt modelId="{2F7A9FCA-A5E4-4C9B-8A7A-27554D7D4C83}" type="pres">
      <dgm:prSet presAssocID="{FDC45D96-F9AB-4D67-944A-EED62B0A21FB}" presName="rect1" presStyleLbl="trAlignAcc1" presStyleIdx="0" presStyleCnt="1" custLinFactNeighborX="835" custLinFactNeighborY="9106">
        <dgm:presLayoutVars>
          <dgm:bulletEnabled val="1"/>
        </dgm:presLayoutVars>
      </dgm:prSet>
      <dgm:spPr/>
    </dgm:pt>
    <dgm:pt modelId="{9499B3DF-D3A4-4E83-A19E-88B56D84351D}" type="pres">
      <dgm:prSet presAssocID="{FDC45D96-F9AB-4D67-944A-EED62B0A21FB}" presName="rect2" presStyleLbl="fgImgPlace1" presStyleIdx="0" presStyleCnt="1" custScaleX="73023" custScaleY="53510" custLinFactNeighborX="19051" custLinFactNeighborY="200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F070520E-D1EF-4731-A18D-851A521DC7DA}" type="presOf" srcId="{ED383D5B-B706-427D-A0D2-56DE68374B29}" destId="{0C8CE91E-9369-4D82-BC61-6FAB67F36554}" srcOrd="0" destOrd="0" presId="urn:microsoft.com/office/officeart/2008/layout/PictureStrips"/>
    <dgm:cxn modelId="{730FD72D-79B1-4A33-9AE9-591C328D76F8}" type="presOf" srcId="{FDC45D96-F9AB-4D67-944A-EED62B0A21FB}" destId="{2F7A9FCA-A5E4-4C9B-8A7A-27554D7D4C83}" srcOrd="0" destOrd="0" presId="urn:microsoft.com/office/officeart/2008/layout/PictureStrips"/>
    <dgm:cxn modelId="{E7834C4C-8550-4E6A-A94E-9F2CB84F8A89}" srcId="{ED383D5B-B706-427D-A0D2-56DE68374B29}" destId="{FDC45D96-F9AB-4D67-944A-EED62B0A21FB}" srcOrd="0" destOrd="0" parTransId="{EF6D3A7A-4C8F-44D5-9712-117EBCDE1387}" sibTransId="{47F7281F-AA2C-414B-833D-7D01AD840F57}"/>
    <dgm:cxn modelId="{1D13641E-4398-49D0-9FAE-3DD1579CD4BF}" type="presParOf" srcId="{0C8CE91E-9369-4D82-BC61-6FAB67F36554}" destId="{04B9E7EF-B9DF-4E5E-A489-B1E05148022B}" srcOrd="0" destOrd="0" presId="urn:microsoft.com/office/officeart/2008/layout/PictureStrips"/>
    <dgm:cxn modelId="{DFAD2F71-D615-491E-99DA-64C185480C95}" type="presParOf" srcId="{04B9E7EF-B9DF-4E5E-A489-B1E05148022B}" destId="{2F7A9FCA-A5E4-4C9B-8A7A-27554D7D4C83}" srcOrd="0" destOrd="0" presId="urn:microsoft.com/office/officeart/2008/layout/PictureStrips"/>
    <dgm:cxn modelId="{D7F5A483-A176-495B-A588-78D02ACDFD53}" type="presParOf" srcId="{04B9E7EF-B9DF-4E5E-A489-B1E05148022B}" destId="{9499B3DF-D3A4-4E83-A19E-88B56D84351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860FF-7DAC-43E5-92B0-0229C7E923DF}">
      <dsp:nvSpPr>
        <dsp:cNvPr id="0" name=""/>
        <dsp:cNvSpPr/>
      </dsp:nvSpPr>
      <dsp:spPr>
        <a:xfrm rot="10800000">
          <a:off x="1619177" y="231"/>
          <a:ext cx="5613008" cy="8214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5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ভাষা আন্দোলনের প্রেক্ষাপট বা প্রাথমিক অবস্থা বলতে পারবে।</a:t>
          </a:r>
          <a:endParaRPr lang="en-US" sz="2800" kern="1200" dirty="0"/>
        </a:p>
      </dsp:txBody>
      <dsp:txXfrm rot="10800000">
        <a:off x="1824551" y="231"/>
        <a:ext cx="5407634" cy="821496"/>
      </dsp:txXfrm>
    </dsp:sp>
    <dsp:sp modelId="{151D07E1-08C9-4D0B-BA47-6F187DD91412}">
      <dsp:nvSpPr>
        <dsp:cNvPr id="0" name=""/>
        <dsp:cNvSpPr/>
      </dsp:nvSpPr>
      <dsp:spPr>
        <a:xfrm>
          <a:off x="1208428" y="231"/>
          <a:ext cx="821496" cy="8214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C1396-768D-441C-9C6C-858069670C2B}">
      <dsp:nvSpPr>
        <dsp:cNvPr id="0" name=""/>
        <dsp:cNvSpPr/>
      </dsp:nvSpPr>
      <dsp:spPr>
        <a:xfrm rot="10800000">
          <a:off x="1619177" y="1031190"/>
          <a:ext cx="5613008" cy="8214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5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ভাষা শহীদদের নাম জানতে পারবে।</a:t>
          </a:r>
          <a:endParaRPr lang="en-US" sz="2800" kern="1200" dirty="0"/>
        </a:p>
      </dsp:txBody>
      <dsp:txXfrm rot="10800000">
        <a:off x="1824551" y="1031190"/>
        <a:ext cx="5407634" cy="821496"/>
      </dsp:txXfrm>
    </dsp:sp>
    <dsp:sp modelId="{83BC5693-6545-4FDA-A225-62FC7AEB8C81}">
      <dsp:nvSpPr>
        <dsp:cNvPr id="0" name=""/>
        <dsp:cNvSpPr/>
      </dsp:nvSpPr>
      <dsp:spPr>
        <a:xfrm>
          <a:off x="1208428" y="1031190"/>
          <a:ext cx="821496" cy="8214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A8900-AD1A-4F66-94A2-3C8B789AF4B8}">
      <dsp:nvSpPr>
        <dsp:cNvPr id="0" name=""/>
        <dsp:cNvSpPr/>
      </dsp:nvSpPr>
      <dsp:spPr>
        <a:xfrm rot="10800000">
          <a:off x="1816137" y="2062380"/>
          <a:ext cx="5613008" cy="8214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25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ভাষা আন্দোলনের ফলাফল ব্যাখ্যা করতে পারবে। </a:t>
          </a:r>
          <a:endParaRPr lang="en-US" sz="2800" kern="1200" dirty="0"/>
        </a:p>
      </dsp:txBody>
      <dsp:txXfrm rot="10800000">
        <a:off x="2021511" y="2062380"/>
        <a:ext cx="5407634" cy="821496"/>
      </dsp:txXfrm>
    </dsp:sp>
    <dsp:sp modelId="{173D9FF7-EA6F-4FB6-B641-44E859914298}">
      <dsp:nvSpPr>
        <dsp:cNvPr id="0" name=""/>
        <dsp:cNvSpPr/>
      </dsp:nvSpPr>
      <dsp:spPr>
        <a:xfrm>
          <a:off x="1208428" y="2062148"/>
          <a:ext cx="821496" cy="82149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9FCA-A5E4-4C9B-8A7A-27554D7D4C83}">
      <dsp:nvSpPr>
        <dsp:cNvPr id="0" name=""/>
        <dsp:cNvSpPr/>
      </dsp:nvSpPr>
      <dsp:spPr>
        <a:xfrm>
          <a:off x="1127057" y="314731"/>
          <a:ext cx="6735716" cy="21049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72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u="sng" kern="1200" dirty="0">
              <a:solidFill>
                <a:schemeClr val="tx1"/>
              </a:solidFill>
            </a:rPr>
            <a:t>(</a:t>
          </a:r>
          <a:r>
            <a:rPr lang="bn-IN" sz="4400" b="1" u="sng" kern="1200" dirty="0">
              <a:solidFill>
                <a:schemeClr val="accent1">
                  <a:lumMod val="60000"/>
                  <a:lumOff val="40000"/>
                </a:schemeClr>
              </a:solidFill>
            </a:rPr>
            <a:t>লাল দল</a:t>
          </a:r>
          <a:r>
            <a:rPr lang="bn-IN" sz="4400" b="1" u="sng" kern="1200" dirty="0">
              <a:solidFill>
                <a:schemeClr val="tx1"/>
              </a:solidFill>
            </a:rPr>
            <a:t>)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 </a:t>
          </a:r>
          <a:r>
            <a:rPr lang="bn-IN" sz="3200" kern="1200" dirty="0"/>
            <a:t>ভাষা আন্দোলনের মূল কারণ কি? </a:t>
          </a:r>
          <a:endParaRPr lang="en-US" sz="3600" kern="1200" dirty="0"/>
        </a:p>
      </dsp:txBody>
      <dsp:txXfrm>
        <a:off x="1127057" y="314731"/>
        <a:ext cx="6735716" cy="2104911"/>
      </dsp:txXfrm>
    </dsp:sp>
    <dsp:sp modelId="{9499B3DF-D3A4-4E83-A19E-88B56D84351D}">
      <dsp:nvSpPr>
        <dsp:cNvPr id="0" name=""/>
        <dsp:cNvSpPr/>
      </dsp:nvSpPr>
      <dsp:spPr>
        <a:xfrm>
          <a:off x="1269608" y="810166"/>
          <a:ext cx="1075948" cy="118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9FCA-A5E4-4C9B-8A7A-27554D7D4C83}">
      <dsp:nvSpPr>
        <dsp:cNvPr id="0" name=""/>
        <dsp:cNvSpPr/>
      </dsp:nvSpPr>
      <dsp:spPr>
        <a:xfrm>
          <a:off x="1127057" y="314731"/>
          <a:ext cx="6735716" cy="21049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72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u="sng" kern="1200" dirty="0"/>
            <a:t>(</a:t>
          </a:r>
          <a:r>
            <a:rPr lang="bn-IN" sz="4400" b="1" u="sng" kern="1200" dirty="0">
              <a:solidFill>
                <a:srgbClr val="00B050"/>
              </a:solidFill>
            </a:rPr>
            <a:t>সবুজ দল</a:t>
          </a:r>
          <a:r>
            <a:rPr lang="bn-IN" sz="4400" b="1" u="sng" kern="1200" dirty="0"/>
            <a:t>)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 </a:t>
          </a:r>
          <a:r>
            <a:rPr lang="bn-IN" sz="2800" kern="1200" dirty="0"/>
            <a:t>ভাষা আন্দোলনে ছাত্র-ছাত্রীদেরদের ভূমিকা সম্পর্কে যা বুঝতে পেরেছ, বল। </a:t>
          </a:r>
          <a:endParaRPr lang="en-US" sz="3600" kern="1200" dirty="0"/>
        </a:p>
      </dsp:txBody>
      <dsp:txXfrm>
        <a:off x="1127057" y="314731"/>
        <a:ext cx="6735716" cy="2104911"/>
      </dsp:txXfrm>
    </dsp:sp>
    <dsp:sp modelId="{9499B3DF-D3A4-4E83-A19E-88B56D84351D}">
      <dsp:nvSpPr>
        <dsp:cNvPr id="0" name=""/>
        <dsp:cNvSpPr/>
      </dsp:nvSpPr>
      <dsp:spPr>
        <a:xfrm>
          <a:off x="1269608" y="810166"/>
          <a:ext cx="1075948" cy="118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9FCA-A5E4-4C9B-8A7A-27554D7D4C83}">
      <dsp:nvSpPr>
        <dsp:cNvPr id="0" name=""/>
        <dsp:cNvSpPr/>
      </dsp:nvSpPr>
      <dsp:spPr>
        <a:xfrm>
          <a:off x="1127057" y="314731"/>
          <a:ext cx="6735716" cy="21049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572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b="1" u="sng" kern="1200" dirty="0"/>
            <a:t>(</a:t>
          </a:r>
          <a:r>
            <a:rPr lang="bn-IN" sz="4400" b="1" u="sng" kern="1200" dirty="0">
              <a:solidFill>
                <a:srgbClr val="0000FF"/>
              </a:solidFill>
            </a:rPr>
            <a:t>নীল দল</a:t>
          </a:r>
          <a:r>
            <a:rPr lang="bn-IN" sz="4400" b="1" u="sng" kern="1200" dirty="0"/>
            <a:t>)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 ভাষা শহীদদের নামগুলো </a:t>
          </a:r>
          <a:r>
            <a:rPr lang="bn-IN" sz="3600" kern="1200"/>
            <a:t>বল। </a:t>
          </a:r>
          <a:endParaRPr lang="en-US" sz="3600" kern="1200" dirty="0"/>
        </a:p>
      </dsp:txBody>
      <dsp:txXfrm>
        <a:off x="1127057" y="314731"/>
        <a:ext cx="6735716" cy="2104911"/>
      </dsp:txXfrm>
    </dsp:sp>
    <dsp:sp modelId="{9499B3DF-D3A4-4E83-A19E-88B56D84351D}">
      <dsp:nvSpPr>
        <dsp:cNvPr id="0" name=""/>
        <dsp:cNvSpPr/>
      </dsp:nvSpPr>
      <dsp:spPr>
        <a:xfrm>
          <a:off x="1269608" y="810166"/>
          <a:ext cx="1075948" cy="118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17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4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53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36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7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D2C904-36E6-4206-A4AF-25F4792E5C97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032FAB-D0CF-4936-878E-F2CFCD058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BE%E0%A6%87%E0%A6%B8%E0%A6%BE%E0%A6%87%E0%A6%95%E0%A7%87%E0%A6%B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fr.wikipedia.org/wiki/Khawaja_Nazimudd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3B5B2D-EFA8-4084-B87C-FCC4C0774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74" y="1069145"/>
            <a:ext cx="6377645" cy="4507958"/>
          </a:xfrm>
          <a:prstGeom prst="rect">
            <a:avLst/>
          </a:prstGeom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AA5F607-BA63-448B-A50A-82E1D133575B}"/>
              </a:ext>
            </a:extLst>
          </p:cNvPr>
          <p:cNvSpPr/>
          <p:nvPr/>
        </p:nvSpPr>
        <p:spPr>
          <a:xfrm>
            <a:off x="190499" y="0"/>
            <a:ext cx="5236700" cy="160371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</a:rPr>
              <a:t>আজকের ক্লাসে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5058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1D23748-2F13-4C86-B9D7-3C3F89282A59}"/>
              </a:ext>
            </a:extLst>
          </p:cNvPr>
          <p:cNvSpPr/>
          <p:nvPr/>
        </p:nvSpPr>
        <p:spPr>
          <a:xfrm>
            <a:off x="351693" y="140677"/>
            <a:ext cx="3418449" cy="22789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/>
              <a:t>দলীয় কাজ</a:t>
            </a:r>
            <a:endParaRPr lang="en-US" sz="4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9DACBC9-D1A3-4AAC-944B-109F4F1EC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617686"/>
              </p:ext>
            </p:extLst>
          </p:nvPr>
        </p:nvGraphicFramePr>
        <p:xfrm>
          <a:off x="1448972" y="2671103"/>
          <a:ext cx="8795434" cy="241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8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3791F1-D394-4321-A06B-5692C2841E2A}"/>
              </a:ext>
            </a:extLst>
          </p:cNvPr>
          <p:cNvSpPr/>
          <p:nvPr/>
        </p:nvSpPr>
        <p:spPr>
          <a:xfrm>
            <a:off x="351693" y="140677"/>
            <a:ext cx="3418449" cy="22789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/>
              <a:t>দলীয় কাজ</a:t>
            </a:r>
            <a:endParaRPr lang="en-US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8B233E-FFED-4D2A-B955-FEE47C735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155642"/>
              </p:ext>
            </p:extLst>
          </p:nvPr>
        </p:nvGraphicFramePr>
        <p:xfrm>
          <a:off x="1448972" y="2671103"/>
          <a:ext cx="8795434" cy="241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A097B7-EE47-4E8C-9914-1F6FA23E937D}"/>
              </a:ext>
            </a:extLst>
          </p:cNvPr>
          <p:cNvSpPr/>
          <p:nvPr/>
        </p:nvSpPr>
        <p:spPr>
          <a:xfrm>
            <a:off x="351693" y="140677"/>
            <a:ext cx="3418449" cy="22789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/>
              <a:t>দলীয় কাজ </a:t>
            </a:r>
            <a:endParaRPr lang="en-US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574627-B6EE-4CB1-BB85-FD38DD043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84317"/>
              </p:ext>
            </p:extLst>
          </p:nvPr>
        </p:nvGraphicFramePr>
        <p:xfrm>
          <a:off x="1448972" y="2671103"/>
          <a:ext cx="8795434" cy="241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4CCEC1-2E93-41DB-AC56-B0093D590515}"/>
              </a:ext>
            </a:extLst>
          </p:cNvPr>
          <p:cNvSpPr/>
          <p:nvPr/>
        </p:nvSpPr>
        <p:spPr>
          <a:xfrm>
            <a:off x="309489" y="144482"/>
            <a:ext cx="3615398" cy="1111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2">
                    <a:lumMod val="50000"/>
                  </a:schemeClr>
                </a:solidFill>
              </a:rPr>
              <a:t>মূল্যায়ন</a:t>
            </a:r>
            <a:endParaRPr lang="en-US" sz="8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1E1234-59A7-4DF6-9ACD-1BC4253554AF}"/>
              </a:ext>
            </a:extLst>
          </p:cNvPr>
          <p:cNvSpPr/>
          <p:nvPr/>
        </p:nvSpPr>
        <p:spPr>
          <a:xfrm>
            <a:off x="309489" y="1786597"/>
            <a:ext cx="11254154" cy="360132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/>
              <a:t>১। পাকিস্তান রাষ্ট্রের কত সালে জন্ম হয়?</a:t>
            </a:r>
          </a:p>
          <a:p>
            <a:r>
              <a:rPr lang="bn-IN" sz="3200" dirty="0"/>
              <a:t>২। ভাষা আন্দোলন কে কেন্দ্র করে প্রথম কোন সাংস্কৃতিক প্রতিষ্ঠান প্রতিষ্ঠিত হয়?</a:t>
            </a:r>
          </a:p>
          <a:p>
            <a:r>
              <a:rPr lang="bn-IN" sz="3200" dirty="0"/>
              <a:t>৩। ২১ ফেব্রুয়ারি ভাষা দিবস পালনের পূর্বে কোন তারিখে ভাষা দিবস পালন করা হত?</a:t>
            </a:r>
          </a:p>
          <a:p>
            <a:r>
              <a:rPr lang="bn-IN" sz="3200" dirty="0"/>
              <a:t>৪। দু জন ভাষা শহীদের নাম বল।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44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>
            <a:extLst>
              <a:ext uri="{FF2B5EF4-FFF2-40B4-BE49-F238E27FC236}">
                <a16:creationId xmlns:a16="http://schemas.microsoft.com/office/drawing/2014/main" id="{C7130BF3-AA7A-4BCA-8753-E4AADC19AD41}"/>
              </a:ext>
            </a:extLst>
          </p:cNvPr>
          <p:cNvSpPr/>
          <p:nvPr/>
        </p:nvSpPr>
        <p:spPr>
          <a:xfrm>
            <a:off x="3165233" y="126609"/>
            <a:ext cx="4909624" cy="104101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বাড়ীর কাজ  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71139-9100-4A8F-9B32-12DFF7E1C50C}"/>
              </a:ext>
            </a:extLst>
          </p:cNvPr>
          <p:cNvSpPr txBox="1"/>
          <p:nvPr/>
        </p:nvSpPr>
        <p:spPr>
          <a:xfrm>
            <a:off x="1209822" y="3108961"/>
            <a:ext cx="9172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/>
              <a:t>ভাষা আন্দোলনের গুরুত্ব সম্পর্কে জানিয়ে তোমার বন্ধুকে একটি পত্র লিখ।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05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610FC-5858-40B9-B882-41265627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4671" y="2039815"/>
            <a:ext cx="5648035" cy="33481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B03CA44-9F1A-4694-AE2A-1E27337C8F2C}"/>
              </a:ext>
            </a:extLst>
          </p:cNvPr>
          <p:cNvSpPr/>
          <p:nvPr/>
        </p:nvSpPr>
        <p:spPr>
          <a:xfrm>
            <a:off x="2630658" y="111168"/>
            <a:ext cx="5532048" cy="14081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IN" sz="4000" dirty="0"/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3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62709-6299-48CB-BA0C-E0C93A1F2B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49793" y="1318223"/>
            <a:ext cx="3985132" cy="399026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u="sng" dirty="0" err="1"/>
              <a:t>শিক্ষক</a:t>
            </a:r>
            <a:r>
              <a:rPr lang="en-US" sz="2800" b="1" u="sng" dirty="0"/>
              <a:t> </a:t>
            </a:r>
            <a:r>
              <a:rPr lang="en-US" sz="2800" b="1" u="sng" dirty="0" err="1"/>
              <a:t>পরিচিতি</a:t>
            </a:r>
            <a:r>
              <a:rPr lang="en-US" sz="2800" b="1" u="sng" dirty="0"/>
              <a:t> </a:t>
            </a:r>
          </a:p>
          <a:p>
            <a:pPr algn="l"/>
            <a:r>
              <a:rPr lang="en-US" sz="2400" b="1" dirty="0" err="1">
                <a:solidFill>
                  <a:srgbClr val="00B050"/>
                </a:solidFill>
              </a:rPr>
              <a:t>নাম-মোঃমাহফুজুর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রহমান</a:t>
            </a:r>
            <a:endParaRPr lang="en-US" sz="2400" b="1" dirty="0">
              <a:solidFill>
                <a:srgbClr val="00B050"/>
              </a:solidFill>
            </a:endParaRPr>
          </a:p>
          <a:p>
            <a:pPr algn="l"/>
            <a:r>
              <a:rPr lang="en-US" sz="1800" dirty="0" err="1"/>
              <a:t>সহকারি</a:t>
            </a:r>
            <a:r>
              <a:rPr lang="en-US" sz="1800" dirty="0"/>
              <a:t> </a:t>
            </a:r>
            <a:r>
              <a:rPr lang="en-US" sz="1800" dirty="0" err="1"/>
              <a:t>মৌলভী</a:t>
            </a:r>
            <a:endParaRPr lang="en-US" sz="1800" dirty="0"/>
          </a:p>
          <a:p>
            <a:pPr algn="l"/>
            <a:r>
              <a:rPr lang="en-US" sz="1800" dirty="0" err="1">
                <a:solidFill>
                  <a:schemeClr val="tx1"/>
                </a:solidFill>
              </a:rPr>
              <a:t>রহিমপুর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দাখিল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মাদরাসা</a:t>
            </a:r>
            <a:endParaRPr lang="bn-IN" sz="1800" dirty="0">
              <a:solidFill>
                <a:schemeClr val="tx1"/>
              </a:solidFill>
            </a:endParaRPr>
          </a:p>
          <a:p>
            <a:pPr algn="l"/>
            <a:r>
              <a:rPr lang="bn-IN" sz="1800" dirty="0">
                <a:solidFill>
                  <a:schemeClr val="tx1"/>
                </a:solidFill>
              </a:rPr>
              <a:t>কলমাকান্দা,নেত্রকোণা।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bn-IN" sz="1800" dirty="0"/>
              <a:t>মোবাঃ০১৭৫৪৪৮৩৬২২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A03D69-D427-45B4-A2C1-F68E00DAE33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6000" y="1318224"/>
            <a:ext cx="3769896" cy="399026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 err="1"/>
              <a:t>বিষয়</a:t>
            </a:r>
            <a:r>
              <a:rPr lang="en-US" sz="1800" dirty="0"/>
              <a:t>- </a:t>
            </a:r>
            <a:r>
              <a:rPr lang="en-US" sz="1800" dirty="0" err="1"/>
              <a:t>বাংলাদে</a:t>
            </a:r>
            <a:r>
              <a:rPr lang="bn-IN" sz="1800" dirty="0"/>
              <a:t>শ</a:t>
            </a:r>
            <a:r>
              <a:rPr lang="en-US" sz="1800" dirty="0"/>
              <a:t> ও </a:t>
            </a:r>
            <a:r>
              <a:rPr lang="en-US" sz="1800" dirty="0" err="1"/>
              <a:t>বিশ্ব</a:t>
            </a:r>
            <a:r>
              <a:rPr lang="en-US" sz="1800" dirty="0"/>
              <a:t> </a:t>
            </a:r>
            <a:r>
              <a:rPr lang="en-US" sz="1800" dirty="0" err="1"/>
              <a:t>পরিচয়</a:t>
            </a:r>
            <a:endParaRPr lang="bn-IN" sz="1800" dirty="0"/>
          </a:p>
          <a:p>
            <a:r>
              <a:rPr lang="bn-IN" sz="1800" dirty="0"/>
              <a:t>অধ্যায়-১ম </a:t>
            </a:r>
          </a:p>
          <a:p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err="1"/>
              <a:t>শ্রেণি</a:t>
            </a:r>
            <a:r>
              <a:rPr lang="en-US" sz="1800" dirty="0"/>
              <a:t>- </a:t>
            </a:r>
            <a:r>
              <a:rPr lang="bn-IN" sz="1800" dirty="0"/>
              <a:t>৯</a:t>
            </a:r>
            <a:r>
              <a:rPr lang="en-US" sz="1800" dirty="0"/>
              <a:t>ম</a:t>
            </a:r>
            <a:r>
              <a:rPr lang="bn-IN" sz="1800" dirty="0"/>
              <a:t> </a:t>
            </a:r>
            <a:endParaRPr lang="en-US" sz="1800" dirty="0"/>
          </a:p>
          <a:p>
            <a:r>
              <a:rPr lang="en-US" sz="1800" dirty="0" err="1"/>
              <a:t>ছাত্র</a:t>
            </a:r>
            <a:r>
              <a:rPr lang="en-US" sz="1800" dirty="0"/>
              <a:t>/ছাত্রী-৪৫</a:t>
            </a:r>
            <a:r>
              <a:rPr lang="bn-IN" sz="1800" dirty="0"/>
              <a:t>জ</a:t>
            </a:r>
            <a:r>
              <a:rPr lang="en-US" sz="1800" dirty="0"/>
              <a:t>ন</a:t>
            </a:r>
          </a:p>
          <a:p>
            <a:r>
              <a:rPr lang="en-US" sz="1800" dirty="0" err="1"/>
              <a:t>উপস্থি</a:t>
            </a:r>
            <a:r>
              <a:rPr lang="bn-IN" sz="1800" dirty="0"/>
              <a:t>ত</a:t>
            </a:r>
            <a:r>
              <a:rPr lang="en-US" sz="1800" dirty="0"/>
              <a:t>-</a:t>
            </a:r>
            <a:r>
              <a:rPr lang="bn-IN" sz="1800" dirty="0"/>
              <a:t>৪</a:t>
            </a:r>
            <a:r>
              <a:rPr lang="en-US" sz="1800" dirty="0"/>
              <a:t>০</a:t>
            </a:r>
            <a:r>
              <a:rPr lang="bn-IN" sz="1800" dirty="0"/>
              <a:t>জ</a:t>
            </a:r>
            <a:r>
              <a:rPr lang="en-US" sz="1800" dirty="0"/>
              <a:t>ন </a:t>
            </a:r>
          </a:p>
          <a:p>
            <a:r>
              <a:rPr lang="en-US" sz="1800" dirty="0" err="1"/>
              <a:t>তারি</a:t>
            </a:r>
            <a:r>
              <a:rPr lang="as-IN" sz="1800" dirty="0"/>
              <a:t>খ</a:t>
            </a:r>
            <a:r>
              <a:rPr lang="en-US" sz="1800" dirty="0"/>
              <a:t>-</a:t>
            </a:r>
            <a:r>
              <a:rPr lang="as-IN" sz="1800" dirty="0"/>
              <a:t>০</a:t>
            </a:r>
            <a:r>
              <a:rPr lang="en-US" sz="1800" dirty="0"/>
              <a:t>৭/</a:t>
            </a:r>
            <a:r>
              <a:rPr lang="as-IN" sz="1800" dirty="0"/>
              <a:t>০</a:t>
            </a:r>
            <a:r>
              <a:rPr lang="en-US" sz="1800" dirty="0"/>
              <a:t>৬/</a:t>
            </a:r>
            <a:r>
              <a:rPr lang="as-IN" sz="1800" dirty="0"/>
              <a:t>২</a:t>
            </a:r>
            <a:r>
              <a:rPr lang="en-US" sz="1800" dirty="0"/>
              <a:t>০</a:t>
            </a:r>
            <a:r>
              <a:rPr lang="as-IN" sz="1800" dirty="0"/>
              <a:t>২</a:t>
            </a:r>
            <a:r>
              <a:rPr lang="en-US" sz="1800" dirty="0"/>
              <a:t>১</a:t>
            </a:r>
          </a:p>
          <a:p>
            <a:r>
              <a:rPr lang="en-US" sz="1800" dirty="0" err="1"/>
              <a:t>সময়ঃ</a:t>
            </a:r>
            <a:r>
              <a:rPr lang="en-US" sz="1800" dirty="0"/>
              <a:t> </a:t>
            </a:r>
            <a:r>
              <a:rPr lang="as-IN" sz="1800" dirty="0"/>
              <a:t>ব</a:t>
            </a:r>
            <a:r>
              <a:rPr lang="en-US" sz="1800" dirty="0"/>
              <a:t>ি</a:t>
            </a:r>
            <a:r>
              <a:rPr lang="as-IN" sz="1800" dirty="0"/>
              <a:t>ক</a:t>
            </a:r>
            <a:r>
              <a:rPr lang="en-US" sz="1800" dirty="0"/>
              <a:t>া</a:t>
            </a:r>
            <a:r>
              <a:rPr lang="as-IN" sz="1800" dirty="0"/>
              <a:t>ল</a:t>
            </a:r>
            <a:r>
              <a:rPr lang="en-US" sz="1800" dirty="0"/>
              <a:t> ০২ </a:t>
            </a:r>
            <a:r>
              <a:rPr lang="en-US" sz="1800" dirty="0" err="1"/>
              <a:t>টা</a:t>
            </a:r>
            <a:r>
              <a:rPr lang="en-US" sz="1800" dirty="0"/>
              <a:t> ১০ </a:t>
            </a:r>
            <a:r>
              <a:rPr lang="as-IN" sz="1800" dirty="0"/>
              <a:t>থ</a:t>
            </a:r>
            <a:r>
              <a:rPr lang="en-US" sz="1800" dirty="0"/>
              <a:t>ে</a:t>
            </a:r>
            <a:r>
              <a:rPr lang="as-IN" sz="1800" dirty="0"/>
              <a:t>ক</a:t>
            </a:r>
            <a:r>
              <a:rPr lang="en-US" sz="1800" dirty="0"/>
              <a:t>ে </a:t>
            </a:r>
            <a:r>
              <a:rPr lang="as-IN" sz="1800" dirty="0"/>
              <a:t>০</a:t>
            </a:r>
            <a:r>
              <a:rPr lang="en-US" sz="1800" dirty="0"/>
              <a:t>২ </a:t>
            </a:r>
            <a:r>
              <a:rPr lang="en-US" sz="1800" dirty="0" err="1"/>
              <a:t>টা</a:t>
            </a:r>
            <a:r>
              <a:rPr lang="en-US" sz="1800" dirty="0"/>
              <a:t> </a:t>
            </a:r>
            <a:r>
              <a:rPr lang="as-IN" sz="1800" dirty="0"/>
              <a:t>৪</a:t>
            </a:r>
            <a:r>
              <a:rPr lang="en-US" sz="1800" dirty="0"/>
              <a:t>৫ </a:t>
            </a:r>
            <a:r>
              <a:rPr lang="as-IN" sz="1800" dirty="0"/>
              <a:t>প</a:t>
            </a:r>
            <a:r>
              <a:rPr lang="en-US" sz="1800" dirty="0" err="1"/>
              <a:t>র্যন্ত</a:t>
            </a:r>
            <a:r>
              <a:rPr lang="en-US" sz="1800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C942CA-B1C6-454D-97D7-EFDAC4195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84" y="2431312"/>
            <a:ext cx="1501158" cy="1831200"/>
          </a:xfrm>
          <a:prstGeom prst="rect">
            <a:avLst/>
          </a:prstGeom>
        </p:spPr>
      </p:pic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BB94A141-7542-406C-871F-1B6781AE0E46}"/>
              </a:ext>
            </a:extLst>
          </p:cNvPr>
          <p:cNvSpPr/>
          <p:nvPr/>
        </p:nvSpPr>
        <p:spPr>
          <a:xfrm>
            <a:off x="4269146" y="140677"/>
            <a:ext cx="2853796" cy="886265"/>
          </a:xfrm>
          <a:prstGeom prst="horizontalScrol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পরিচিতি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282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925D2E-E4D0-4D25-9068-45B9131B0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3" y="1665631"/>
            <a:ext cx="6851169" cy="37799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0A4D38E-C403-40A9-AAD3-6199B2C85636}"/>
              </a:ext>
            </a:extLst>
          </p:cNvPr>
          <p:cNvSpPr/>
          <p:nvPr/>
        </p:nvSpPr>
        <p:spPr>
          <a:xfrm>
            <a:off x="165297" y="-1"/>
            <a:ext cx="6671601" cy="14208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ছবিটিতে তোমরা কি দেখতে পাচ্ছ?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28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0DD444-E382-46C5-8FD4-475C61FA23CD}"/>
              </a:ext>
            </a:extLst>
          </p:cNvPr>
          <p:cNvSpPr/>
          <p:nvPr/>
        </p:nvSpPr>
        <p:spPr>
          <a:xfrm>
            <a:off x="2078867" y="212106"/>
            <a:ext cx="7038975" cy="760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ছবিটি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ভা</a:t>
            </a:r>
            <a:r>
              <a:rPr lang="bn-IN" sz="3200" dirty="0"/>
              <a:t>ষ</a:t>
            </a:r>
            <a:r>
              <a:rPr lang="en-US" sz="3200" dirty="0"/>
              <a:t>া </a:t>
            </a:r>
            <a:r>
              <a:rPr lang="bn-IN" sz="3200" dirty="0"/>
              <a:t>স</a:t>
            </a:r>
            <a:r>
              <a:rPr lang="en-US" sz="3200" dirty="0"/>
              <a:t>ম</a:t>
            </a:r>
            <a:r>
              <a:rPr lang="bn-IN" sz="3200" dirty="0"/>
              <a:t>্</a:t>
            </a:r>
            <a:r>
              <a:rPr lang="en-US" sz="3200" dirty="0"/>
              <a:t>প</a:t>
            </a:r>
            <a:r>
              <a:rPr lang="bn-IN" sz="3200" dirty="0"/>
              <a:t>র</a:t>
            </a:r>
            <a:r>
              <a:rPr lang="en-US" sz="3200" dirty="0" err="1"/>
              <a:t>্কে</a:t>
            </a:r>
            <a:r>
              <a:rPr lang="en-US" sz="3200" dirty="0"/>
              <a:t> </a:t>
            </a:r>
            <a:r>
              <a:rPr lang="en-US" sz="3200" dirty="0" err="1"/>
              <a:t>কথা</a:t>
            </a:r>
            <a:r>
              <a:rPr lang="en-US" sz="3200" dirty="0"/>
              <a:t> </a:t>
            </a:r>
            <a:r>
              <a:rPr lang="en-US" sz="3200" dirty="0" err="1"/>
              <a:t>বল</a:t>
            </a:r>
            <a:r>
              <a:rPr lang="bn-IN" sz="3200" dirty="0"/>
              <a:t>ছ</a:t>
            </a:r>
            <a:r>
              <a:rPr lang="en-US" sz="3200" dirty="0"/>
              <a:t>ে</a:t>
            </a:r>
            <a:r>
              <a:rPr lang="bn-IN" sz="3200" dirty="0"/>
              <a:t>?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69F73E-FDE5-4E79-8B66-86A3AF0DB027}"/>
              </a:ext>
            </a:extLst>
          </p:cNvPr>
          <p:cNvSpPr txBox="1"/>
          <p:nvPr/>
        </p:nvSpPr>
        <p:spPr>
          <a:xfrm>
            <a:off x="4557542" y="4831745"/>
            <a:ext cx="208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fr.wikipedia.org/wiki/Khawaja_Nazimuddi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7CDF6-5EA8-45C1-959A-006F82035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67" y="1656924"/>
            <a:ext cx="7038975" cy="36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57ED9A-FC22-4A77-BAF3-61F8B1A52113}"/>
              </a:ext>
            </a:extLst>
          </p:cNvPr>
          <p:cNvSpPr/>
          <p:nvPr/>
        </p:nvSpPr>
        <p:spPr>
          <a:xfrm>
            <a:off x="3024554" y="218048"/>
            <a:ext cx="6691530" cy="100584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/>
              <a:t>নিচের ছবি</a:t>
            </a:r>
            <a:r>
              <a:rPr lang="en-US" sz="2800" dirty="0"/>
              <a:t>ট</a:t>
            </a:r>
            <a:r>
              <a:rPr lang="bn-IN" sz="2800" dirty="0"/>
              <a:t>ি</a:t>
            </a:r>
            <a:r>
              <a:rPr lang="en-US" sz="2800" dirty="0"/>
              <a:t> </a:t>
            </a:r>
            <a:r>
              <a:rPr lang="bn-IN" sz="2800" dirty="0"/>
              <a:t>ক</a:t>
            </a:r>
            <a:r>
              <a:rPr lang="en-US" sz="2800" dirty="0"/>
              <a:t>ি</a:t>
            </a:r>
            <a:r>
              <a:rPr lang="bn-IN" sz="2800" dirty="0"/>
              <a:t>স</a:t>
            </a:r>
            <a:r>
              <a:rPr lang="en-US" sz="2800" dirty="0"/>
              <a:t>ে</a:t>
            </a:r>
            <a:r>
              <a:rPr lang="bn-IN" sz="2800" dirty="0"/>
              <a:t>র?</a:t>
            </a:r>
            <a:r>
              <a:rPr lang="en-US" sz="2800" dirty="0"/>
              <a:t> </a:t>
            </a:r>
            <a:r>
              <a:rPr lang="bn-IN" sz="2800" dirty="0"/>
              <a:t>ব</a:t>
            </a:r>
            <a:r>
              <a:rPr lang="en-US" sz="2800" dirty="0"/>
              <a:t>ল</a:t>
            </a:r>
            <a:r>
              <a:rPr lang="bn-IN" sz="2800" dirty="0"/>
              <a:t>ো</a:t>
            </a:r>
            <a:r>
              <a:rPr lang="en-US" sz="2800" dirty="0"/>
              <a:t>।</a:t>
            </a:r>
            <a:r>
              <a:rPr lang="bn-IN" sz="2800" dirty="0"/>
              <a:t>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27995-5FFD-462B-BEF7-B82745A2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5" y="1433732"/>
            <a:ext cx="6691530" cy="39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6CD860C8-4DB0-480E-AE4C-2F1A47FE90CD}"/>
              </a:ext>
            </a:extLst>
          </p:cNvPr>
          <p:cNvSpPr/>
          <p:nvPr/>
        </p:nvSpPr>
        <p:spPr>
          <a:xfrm>
            <a:off x="3289300" y="306363"/>
            <a:ext cx="5613400" cy="1562100"/>
          </a:xfrm>
          <a:prstGeom prst="verticalScroll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n>
                  <a:solidFill>
                    <a:srgbClr val="CC33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পাঠ ঘোষণা   </a:t>
            </a:r>
            <a:endParaRPr lang="en-US" sz="8000" dirty="0">
              <a:ln>
                <a:solidFill>
                  <a:srgbClr val="CC33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279D2-0943-4825-96B5-20847D81A8F1}"/>
              </a:ext>
            </a:extLst>
          </p:cNvPr>
          <p:cNvSpPr txBox="1"/>
          <p:nvPr/>
        </p:nvSpPr>
        <p:spPr>
          <a:xfrm>
            <a:off x="349250" y="3060482"/>
            <a:ext cx="11264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তাহলে আজকে আমরা জানবো ভাষা আন্দোলন সম্পর্কে,  </a:t>
            </a:r>
          </a:p>
          <a:p>
            <a:endParaRPr lang="bn-IN" dirty="0"/>
          </a:p>
          <a:p>
            <a:r>
              <a:rPr lang="bn-IN" sz="2400" dirty="0"/>
              <a:t>১৯৪৭ সালে ১৪ আগস্ট পাকিস্তান জন্মের পর থেকেই শুরু হয় ভাষা সমস্যা। পূর্ব পাকিস্তানের মানুষের ও অফিস আদালতের ভাষা বাংলা না ঊর্দু  হবে এ নিয়ে শুরু </a:t>
            </a:r>
            <a:r>
              <a:rPr lang="en-US" sz="2400" dirty="0" err="1"/>
              <a:t>হয়</a:t>
            </a:r>
            <a:r>
              <a:rPr lang="bn-IN" sz="2400" dirty="0"/>
              <a:t> </a:t>
            </a:r>
            <a:r>
              <a:rPr lang="en-US" sz="2400" dirty="0" err="1"/>
              <a:t>ভাষা</a:t>
            </a:r>
            <a:r>
              <a:rPr lang="bn-IN" sz="2400" dirty="0"/>
              <a:t> আন্দোলন।</a:t>
            </a:r>
            <a:r>
              <a:rPr lang="en-US" sz="2400" dirty="0"/>
              <a:t> </a:t>
            </a:r>
          </a:p>
          <a:p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30593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A35A07-011B-4D36-AA9E-C83ABB54298A}"/>
              </a:ext>
            </a:extLst>
          </p:cNvPr>
          <p:cNvGraphicFramePr/>
          <p:nvPr>
            <p:extLst/>
          </p:nvPr>
        </p:nvGraphicFramePr>
        <p:xfrm>
          <a:off x="2166425" y="2096086"/>
          <a:ext cx="8440615" cy="288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C884B76-8C9F-490C-9AC1-BE8D79142DE5}"/>
              </a:ext>
            </a:extLst>
          </p:cNvPr>
          <p:cNvSpPr/>
          <p:nvPr/>
        </p:nvSpPr>
        <p:spPr>
          <a:xfrm>
            <a:off x="337625" y="0"/>
            <a:ext cx="6049107" cy="12660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আজকের পাঠের শিখন ফল-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496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8A012-D6BD-42DA-B5A2-EF6E037C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7" y="130696"/>
            <a:ext cx="5364899" cy="4036288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D6787ED-A8C9-46A9-946F-42B5D865EE3D}"/>
              </a:ext>
            </a:extLst>
          </p:cNvPr>
          <p:cNvSpPr/>
          <p:nvPr/>
        </p:nvSpPr>
        <p:spPr>
          <a:xfrm>
            <a:off x="2644727" y="4318782"/>
            <a:ext cx="5364899" cy="109728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/>
              <a:t>ভাষা আন্দোলনের প্রেক্ষাপট বা প্রাথমিক অবস্থা 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28373C6-AEC0-43ED-A25B-E8567262C90A}"/>
              </a:ext>
            </a:extLst>
          </p:cNvPr>
          <p:cNvSpPr/>
          <p:nvPr/>
        </p:nvSpPr>
        <p:spPr>
          <a:xfrm>
            <a:off x="2076721" y="3948410"/>
            <a:ext cx="6842660" cy="152392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C3300"/>
                </a:solidFill>
              </a:rPr>
              <a:t>যারা যারা ভাষা আন্দোলনে শহীদ হয়েছিলেন</a:t>
            </a:r>
            <a:endParaRPr lang="en-US" sz="2800" dirty="0">
              <a:solidFill>
                <a:srgbClr val="CC3300"/>
              </a:solidFill>
            </a:endParaRPr>
          </a:p>
        </p:txBody>
      </p:sp>
      <p:pic>
        <p:nvPicPr>
          <p:cNvPr id="5" name="Picture 2" descr="সাহিত্য কথা এবং আমার কবিতা - ১৯৫২ সালের ৮&amp;#39;ই ফাল্গুনে ভাষার জন্যে জীবন ত্যাগ  স্বীকার করা বাংলার মহামানবেরা:- বাহান্নর ভাষা আন্দোলনে শহীদদের ...">
            <a:extLst>
              <a:ext uri="{FF2B5EF4-FFF2-40B4-BE49-F238E27FC236}">
                <a16:creationId xmlns:a16="http://schemas.microsoft.com/office/drawing/2014/main" id="{DDCA7CF3-036E-4A04-BDA0-D9B0ED4D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21" y="177486"/>
            <a:ext cx="6842661" cy="33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412</TotalTime>
  <Words>305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NikoshBAN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</dc:creator>
  <cp:lastModifiedBy>JEWEL</cp:lastModifiedBy>
  <cp:revision>122</cp:revision>
  <dcterms:created xsi:type="dcterms:W3CDTF">2021-06-05T00:46:53Z</dcterms:created>
  <dcterms:modified xsi:type="dcterms:W3CDTF">2021-06-12T01:20:01Z</dcterms:modified>
</cp:coreProperties>
</file>